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267D74-34A5-40DE-B96C-92BD6EAFE894}" type="doc">
      <dgm:prSet loTypeId="urn:microsoft.com/office/officeart/2005/8/layout/vList3#1" loCatId="list" qsTypeId="urn:microsoft.com/office/officeart/2005/8/quickstyle/simple1" qsCatId="simple" csTypeId="urn:microsoft.com/office/officeart/2005/8/colors/colorful1#1" csCatId="colorful" phldr="1"/>
      <dgm:spPr/>
    </dgm:pt>
    <dgm:pt modelId="{C3A6D78C-FBE6-43FA-9E16-9B3D0A1D207A}">
      <dgm:prSet phldrT="[Текст]" custT="1"/>
      <dgm:spPr/>
      <dgm:t>
        <a:bodyPr/>
        <a:lstStyle/>
        <a:p>
          <a:r>
            <a:rPr lang="ru-RU" sz="3600" b="1" dirty="0" err="1" smtClean="0"/>
            <a:t>мультимедийные</a:t>
          </a:r>
          <a:endParaRPr lang="ru-RU" sz="3600" b="1" dirty="0"/>
        </a:p>
      </dgm:t>
    </dgm:pt>
    <dgm:pt modelId="{C5CBC297-16F3-4702-A38C-6E61C377E13D}" type="parTrans" cxnId="{75867759-CB32-4569-AD37-A1ECB6C68E51}">
      <dgm:prSet/>
      <dgm:spPr/>
      <dgm:t>
        <a:bodyPr/>
        <a:lstStyle/>
        <a:p>
          <a:endParaRPr lang="ru-RU" b="1"/>
        </a:p>
      </dgm:t>
    </dgm:pt>
    <dgm:pt modelId="{96EF28AE-B7A0-4A07-BDC6-6A4A75027119}" type="sibTrans" cxnId="{75867759-CB32-4569-AD37-A1ECB6C68E51}">
      <dgm:prSet/>
      <dgm:spPr/>
      <dgm:t>
        <a:bodyPr/>
        <a:lstStyle/>
        <a:p>
          <a:endParaRPr lang="ru-RU" b="1"/>
        </a:p>
      </dgm:t>
    </dgm:pt>
    <dgm:pt modelId="{540426EF-B774-4F72-B4AC-220A4D6B1BC6}">
      <dgm:prSet phldrT="[Текст]" custT="1"/>
      <dgm:spPr/>
      <dgm:t>
        <a:bodyPr/>
        <a:lstStyle/>
        <a:p>
          <a:r>
            <a:rPr lang="ru-RU" sz="3600" b="1" dirty="0" smtClean="0">
              <a:solidFill>
                <a:schemeClr val="tx1"/>
              </a:solidFill>
            </a:rPr>
            <a:t>аудио</a:t>
          </a:r>
          <a:endParaRPr lang="ru-RU" sz="3600" b="1" dirty="0">
            <a:solidFill>
              <a:schemeClr val="tx1"/>
            </a:solidFill>
          </a:endParaRPr>
        </a:p>
      </dgm:t>
    </dgm:pt>
    <dgm:pt modelId="{456577B5-857E-4838-A6D0-C9637AB88E38}" type="parTrans" cxnId="{46545EC2-5EBA-465D-9A89-98CB4E3FE056}">
      <dgm:prSet/>
      <dgm:spPr/>
      <dgm:t>
        <a:bodyPr/>
        <a:lstStyle/>
        <a:p>
          <a:endParaRPr lang="ru-RU" b="1"/>
        </a:p>
      </dgm:t>
    </dgm:pt>
    <dgm:pt modelId="{0A88CAFC-BC10-4786-B157-61FAA6669C49}" type="sibTrans" cxnId="{46545EC2-5EBA-465D-9A89-98CB4E3FE056}">
      <dgm:prSet/>
      <dgm:spPr/>
      <dgm:t>
        <a:bodyPr/>
        <a:lstStyle/>
        <a:p>
          <a:endParaRPr lang="ru-RU" b="1"/>
        </a:p>
      </dgm:t>
    </dgm:pt>
    <dgm:pt modelId="{E08A4485-A857-4CB9-9A45-7051551B4337}">
      <dgm:prSet phldrT="[Текст]" custT="1"/>
      <dgm:spPr/>
      <dgm:t>
        <a:bodyPr/>
        <a:lstStyle/>
        <a:p>
          <a:r>
            <a:rPr lang="ru-RU" sz="3600" b="1" dirty="0" smtClean="0">
              <a:solidFill>
                <a:schemeClr val="tx1"/>
              </a:solidFill>
            </a:rPr>
            <a:t>печатные</a:t>
          </a:r>
          <a:endParaRPr lang="ru-RU" sz="3600" b="1" dirty="0">
            <a:solidFill>
              <a:schemeClr val="tx1"/>
            </a:solidFill>
          </a:endParaRPr>
        </a:p>
      </dgm:t>
    </dgm:pt>
    <dgm:pt modelId="{448DBB37-48DF-456F-8228-8C5D85F1CC15}" type="parTrans" cxnId="{654B4C18-C2CD-4041-873C-4BEC427BB4AC}">
      <dgm:prSet/>
      <dgm:spPr/>
      <dgm:t>
        <a:bodyPr/>
        <a:lstStyle/>
        <a:p>
          <a:endParaRPr lang="ru-RU" b="1"/>
        </a:p>
      </dgm:t>
    </dgm:pt>
    <dgm:pt modelId="{B94EF631-5E97-46CA-9808-A64F59DF2938}" type="sibTrans" cxnId="{654B4C18-C2CD-4041-873C-4BEC427BB4AC}">
      <dgm:prSet/>
      <dgm:spPr/>
      <dgm:t>
        <a:bodyPr/>
        <a:lstStyle/>
        <a:p>
          <a:endParaRPr lang="ru-RU" b="1"/>
        </a:p>
      </dgm:t>
    </dgm:pt>
    <dgm:pt modelId="{0E3A36C8-9EBE-4DF2-B81F-26C7BE03D997}">
      <dgm:prSet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программные продукты</a:t>
          </a:r>
          <a:endParaRPr lang="ru-RU" sz="3200" b="1" dirty="0">
            <a:solidFill>
              <a:schemeClr val="tx1"/>
            </a:solidFill>
          </a:endParaRPr>
        </a:p>
      </dgm:t>
    </dgm:pt>
    <dgm:pt modelId="{F6FDA756-241C-443D-ADED-9C217A2B6C5D}" type="parTrans" cxnId="{60239232-EBD9-444A-B195-19EC9C4FD217}">
      <dgm:prSet/>
      <dgm:spPr/>
      <dgm:t>
        <a:bodyPr/>
        <a:lstStyle/>
        <a:p>
          <a:endParaRPr lang="ru-RU" b="1"/>
        </a:p>
      </dgm:t>
    </dgm:pt>
    <dgm:pt modelId="{E54C5739-E67D-4A54-BF98-E7B1D2FAE522}" type="sibTrans" cxnId="{60239232-EBD9-444A-B195-19EC9C4FD217}">
      <dgm:prSet/>
      <dgm:spPr/>
      <dgm:t>
        <a:bodyPr/>
        <a:lstStyle/>
        <a:p>
          <a:endParaRPr lang="ru-RU" b="1"/>
        </a:p>
      </dgm:t>
    </dgm:pt>
    <dgm:pt modelId="{CBED2742-C5F7-457E-9B38-D0091CE080C2}">
      <dgm:prSet custT="1"/>
      <dgm:spPr/>
      <dgm:t>
        <a:bodyPr/>
        <a:lstStyle/>
        <a:p>
          <a:r>
            <a:rPr lang="ru-RU" sz="3600" b="1" dirty="0" smtClean="0"/>
            <a:t>изобразительные</a:t>
          </a:r>
          <a:endParaRPr lang="ru-RU" sz="3600" b="1" dirty="0"/>
        </a:p>
      </dgm:t>
    </dgm:pt>
    <dgm:pt modelId="{94ADAB18-BF10-48C2-9D9F-1C2DC7513509}" type="parTrans" cxnId="{1027A20D-1019-4E9E-B5F8-0C6E684F8A28}">
      <dgm:prSet/>
      <dgm:spPr/>
      <dgm:t>
        <a:bodyPr/>
        <a:lstStyle/>
        <a:p>
          <a:endParaRPr lang="ru-RU" b="1"/>
        </a:p>
      </dgm:t>
    </dgm:pt>
    <dgm:pt modelId="{F1440481-9D8F-4FF9-B476-46E79881C1F8}" type="sibTrans" cxnId="{1027A20D-1019-4E9E-B5F8-0C6E684F8A28}">
      <dgm:prSet/>
      <dgm:spPr/>
      <dgm:t>
        <a:bodyPr/>
        <a:lstStyle/>
        <a:p>
          <a:endParaRPr lang="ru-RU" b="1"/>
        </a:p>
      </dgm:t>
    </dgm:pt>
    <dgm:pt modelId="{E3DF8F86-C82B-4DA2-A05D-B77635BF2C1F}">
      <dgm:prSet custT="1"/>
      <dgm:spPr/>
      <dgm:t>
        <a:bodyPr/>
        <a:lstStyle/>
        <a:p>
          <a:r>
            <a:rPr lang="ru-RU" sz="3200" b="1" dirty="0" smtClean="0"/>
            <a:t>электронные аналоги печатных изданий</a:t>
          </a:r>
          <a:endParaRPr lang="ru-RU" sz="3200" b="1" dirty="0"/>
        </a:p>
      </dgm:t>
    </dgm:pt>
    <dgm:pt modelId="{894C4DEC-5E2D-4309-8D4E-E278117707E2}" type="parTrans" cxnId="{37B3C6AD-EF28-47DF-9280-FEF571109458}">
      <dgm:prSet/>
      <dgm:spPr/>
      <dgm:t>
        <a:bodyPr/>
        <a:lstStyle/>
        <a:p>
          <a:endParaRPr lang="ru-RU" b="1"/>
        </a:p>
      </dgm:t>
    </dgm:pt>
    <dgm:pt modelId="{DE2C9E10-46A2-4AAB-A414-DC89FC0DF3EC}" type="sibTrans" cxnId="{37B3C6AD-EF28-47DF-9280-FEF571109458}">
      <dgm:prSet/>
      <dgm:spPr/>
      <dgm:t>
        <a:bodyPr/>
        <a:lstStyle/>
        <a:p>
          <a:endParaRPr lang="ru-RU" b="1"/>
        </a:p>
      </dgm:t>
    </dgm:pt>
    <dgm:pt modelId="{8E43B127-E34B-48B1-8829-611744269355}" type="pres">
      <dgm:prSet presAssocID="{37267D74-34A5-40DE-B96C-92BD6EAFE894}" presName="linearFlow" presStyleCnt="0">
        <dgm:presLayoutVars>
          <dgm:dir/>
          <dgm:resizeHandles val="exact"/>
        </dgm:presLayoutVars>
      </dgm:prSet>
      <dgm:spPr/>
    </dgm:pt>
    <dgm:pt modelId="{D506AD9D-21AC-424C-84E4-FF7EA5E7EF1E}" type="pres">
      <dgm:prSet presAssocID="{C3A6D78C-FBE6-43FA-9E16-9B3D0A1D207A}" presName="composite" presStyleCnt="0"/>
      <dgm:spPr/>
    </dgm:pt>
    <dgm:pt modelId="{D1F13BD6-D6BF-40AC-BD24-16EE9B44BB08}" type="pres">
      <dgm:prSet presAssocID="{C3A6D78C-FBE6-43FA-9E16-9B3D0A1D207A}" presName="imgShp" presStyleLbl="fgImgPlac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F87EFC3-1EA1-4013-95F8-30E37CF4A2BC}" type="pres">
      <dgm:prSet presAssocID="{C3A6D78C-FBE6-43FA-9E16-9B3D0A1D207A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76A8BF-C756-4CA7-9B7E-0BE205354565}" type="pres">
      <dgm:prSet presAssocID="{96EF28AE-B7A0-4A07-BDC6-6A4A75027119}" presName="spacing" presStyleCnt="0"/>
      <dgm:spPr/>
    </dgm:pt>
    <dgm:pt modelId="{854734FA-EDBE-433C-908B-D83C3D547A7B}" type="pres">
      <dgm:prSet presAssocID="{540426EF-B774-4F72-B4AC-220A4D6B1BC6}" presName="composite" presStyleCnt="0"/>
      <dgm:spPr/>
    </dgm:pt>
    <dgm:pt modelId="{99C55D68-9223-47CF-90EF-5DAB167E2949}" type="pres">
      <dgm:prSet presAssocID="{540426EF-B774-4F72-B4AC-220A4D6B1BC6}" presName="imgShp" presStyleLbl="fgImgPlace1" presStyleIdx="1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7137446-CF95-4AB2-8BBC-533861FC0E83}" type="pres">
      <dgm:prSet presAssocID="{540426EF-B774-4F72-B4AC-220A4D6B1BC6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6736C-8B82-4A1B-85BC-70171C256FD3}" type="pres">
      <dgm:prSet presAssocID="{0A88CAFC-BC10-4786-B157-61FAA6669C49}" presName="spacing" presStyleCnt="0"/>
      <dgm:spPr/>
    </dgm:pt>
    <dgm:pt modelId="{75B7B1AA-BF3A-431A-816E-534E74926DB9}" type="pres">
      <dgm:prSet presAssocID="{CBED2742-C5F7-457E-9B38-D0091CE080C2}" presName="composite" presStyleCnt="0"/>
      <dgm:spPr/>
    </dgm:pt>
    <dgm:pt modelId="{F073CDBD-7B9A-4717-9B34-F2EDCA9DF157}" type="pres">
      <dgm:prSet presAssocID="{CBED2742-C5F7-457E-9B38-D0091CE080C2}" presName="imgShp" presStyleLbl="fgImgPlace1" presStyleIdx="2" presStyleCnt="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78A8E662-8DA7-480C-8B49-23691061607A}" type="pres">
      <dgm:prSet presAssocID="{CBED2742-C5F7-457E-9B38-D0091CE080C2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62A76A-B318-40AE-8735-06CF0D690D08}" type="pres">
      <dgm:prSet presAssocID="{F1440481-9D8F-4FF9-B476-46E79881C1F8}" presName="spacing" presStyleCnt="0"/>
      <dgm:spPr/>
    </dgm:pt>
    <dgm:pt modelId="{E4400A86-C32A-4AEB-8EB4-C2745076C3E7}" type="pres">
      <dgm:prSet presAssocID="{0E3A36C8-9EBE-4DF2-B81F-26C7BE03D997}" presName="composite" presStyleCnt="0"/>
      <dgm:spPr/>
    </dgm:pt>
    <dgm:pt modelId="{8EDF3066-9C61-4625-98D5-9E8A093F342B}" type="pres">
      <dgm:prSet presAssocID="{0E3A36C8-9EBE-4DF2-B81F-26C7BE03D997}" presName="imgShp" presStyleLbl="fgImgPlace1" presStyleIdx="3" presStyleCnt="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D95DEB37-FA25-4BC0-95C7-9CA8165271D0}" type="pres">
      <dgm:prSet presAssocID="{0E3A36C8-9EBE-4DF2-B81F-26C7BE03D997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AED8D-2191-441F-A576-5E97512381AB}" type="pres">
      <dgm:prSet presAssocID="{E54C5739-E67D-4A54-BF98-E7B1D2FAE522}" presName="spacing" presStyleCnt="0"/>
      <dgm:spPr/>
    </dgm:pt>
    <dgm:pt modelId="{4E336F37-3396-484F-9027-FF24DA0A4402}" type="pres">
      <dgm:prSet presAssocID="{E08A4485-A857-4CB9-9A45-7051551B4337}" presName="composite" presStyleCnt="0"/>
      <dgm:spPr/>
    </dgm:pt>
    <dgm:pt modelId="{B52B5CCF-7F7B-403B-8997-0E82A3A992DE}" type="pres">
      <dgm:prSet presAssocID="{E08A4485-A857-4CB9-9A45-7051551B4337}" presName="imgShp" presStyleLbl="fgImgPlace1" presStyleIdx="4" presStyleCnt="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1785CF8-4A75-4BD6-AADB-34BA6F97117E}" type="pres">
      <dgm:prSet presAssocID="{E08A4485-A857-4CB9-9A45-7051551B4337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4FF1D4-D963-4D01-A51B-C463D7FC1809}" type="pres">
      <dgm:prSet presAssocID="{B94EF631-5E97-46CA-9808-A64F59DF2938}" presName="spacing" presStyleCnt="0"/>
      <dgm:spPr/>
    </dgm:pt>
    <dgm:pt modelId="{23390DAC-3C63-497F-9AB6-DB17726F85A1}" type="pres">
      <dgm:prSet presAssocID="{E3DF8F86-C82B-4DA2-A05D-B77635BF2C1F}" presName="composite" presStyleCnt="0"/>
      <dgm:spPr/>
    </dgm:pt>
    <dgm:pt modelId="{70A380CD-07A5-46B0-9A84-16EDBF637243}" type="pres">
      <dgm:prSet presAssocID="{E3DF8F86-C82B-4DA2-A05D-B77635BF2C1F}" presName="imgShp" presStyleLbl="fgImgPlace1" presStyleIdx="5" presStyleCnt="6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C24DBA04-FE22-4FCF-8164-D82C561AC5F1}" type="pres">
      <dgm:prSet presAssocID="{E3DF8F86-C82B-4DA2-A05D-B77635BF2C1F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C0FA06-FD35-4E83-8EDE-66AB26758C1B}" type="presOf" srcId="{0E3A36C8-9EBE-4DF2-B81F-26C7BE03D997}" destId="{D95DEB37-FA25-4BC0-95C7-9CA8165271D0}" srcOrd="0" destOrd="0" presId="urn:microsoft.com/office/officeart/2005/8/layout/vList3#1"/>
    <dgm:cxn modelId="{33C88504-546F-4F68-95E1-EFA2EF687328}" type="presOf" srcId="{37267D74-34A5-40DE-B96C-92BD6EAFE894}" destId="{8E43B127-E34B-48B1-8829-611744269355}" srcOrd="0" destOrd="0" presId="urn:microsoft.com/office/officeart/2005/8/layout/vList3#1"/>
    <dgm:cxn modelId="{654B4C18-C2CD-4041-873C-4BEC427BB4AC}" srcId="{37267D74-34A5-40DE-B96C-92BD6EAFE894}" destId="{E08A4485-A857-4CB9-9A45-7051551B4337}" srcOrd="4" destOrd="0" parTransId="{448DBB37-48DF-456F-8228-8C5D85F1CC15}" sibTransId="{B94EF631-5E97-46CA-9808-A64F59DF2938}"/>
    <dgm:cxn modelId="{37B3C6AD-EF28-47DF-9280-FEF571109458}" srcId="{37267D74-34A5-40DE-B96C-92BD6EAFE894}" destId="{E3DF8F86-C82B-4DA2-A05D-B77635BF2C1F}" srcOrd="5" destOrd="0" parTransId="{894C4DEC-5E2D-4309-8D4E-E278117707E2}" sibTransId="{DE2C9E10-46A2-4AAB-A414-DC89FC0DF3EC}"/>
    <dgm:cxn modelId="{75867759-CB32-4569-AD37-A1ECB6C68E51}" srcId="{37267D74-34A5-40DE-B96C-92BD6EAFE894}" destId="{C3A6D78C-FBE6-43FA-9E16-9B3D0A1D207A}" srcOrd="0" destOrd="0" parTransId="{C5CBC297-16F3-4702-A38C-6E61C377E13D}" sibTransId="{96EF28AE-B7A0-4A07-BDC6-6A4A75027119}"/>
    <dgm:cxn modelId="{043ADB7A-4336-4D63-8FE2-000A7F7FE9D4}" type="presOf" srcId="{CBED2742-C5F7-457E-9B38-D0091CE080C2}" destId="{78A8E662-8DA7-480C-8B49-23691061607A}" srcOrd="0" destOrd="0" presId="urn:microsoft.com/office/officeart/2005/8/layout/vList3#1"/>
    <dgm:cxn modelId="{1027A20D-1019-4E9E-B5F8-0C6E684F8A28}" srcId="{37267D74-34A5-40DE-B96C-92BD6EAFE894}" destId="{CBED2742-C5F7-457E-9B38-D0091CE080C2}" srcOrd="2" destOrd="0" parTransId="{94ADAB18-BF10-48C2-9D9F-1C2DC7513509}" sibTransId="{F1440481-9D8F-4FF9-B476-46E79881C1F8}"/>
    <dgm:cxn modelId="{04078FB8-FD9A-40DA-8924-4BE54EF2ACA9}" type="presOf" srcId="{E3DF8F86-C82B-4DA2-A05D-B77635BF2C1F}" destId="{C24DBA04-FE22-4FCF-8164-D82C561AC5F1}" srcOrd="0" destOrd="0" presId="urn:microsoft.com/office/officeart/2005/8/layout/vList3#1"/>
    <dgm:cxn modelId="{3D38EC9E-9C71-4C76-8501-98CAA9B58347}" type="presOf" srcId="{C3A6D78C-FBE6-43FA-9E16-9B3D0A1D207A}" destId="{EF87EFC3-1EA1-4013-95F8-30E37CF4A2BC}" srcOrd="0" destOrd="0" presId="urn:microsoft.com/office/officeart/2005/8/layout/vList3#1"/>
    <dgm:cxn modelId="{DDDE9EC4-BE0C-4357-AACA-BD66CA8BCE26}" type="presOf" srcId="{540426EF-B774-4F72-B4AC-220A4D6B1BC6}" destId="{37137446-CF95-4AB2-8BBC-533861FC0E83}" srcOrd="0" destOrd="0" presId="urn:microsoft.com/office/officeart/2005/8/layout/vList3#1"/>
    <dgm:cxn modelId="{60239232-EBD9-444A-B195-19EC9C4FD217}" srcId="{37267D74-34A5-40DE-B96C-92BD6EAFE894}" destId="{0E3A36C8-9EBE-4DF2-B81F-26C7BE03D997}" srcOrd="3" destOrd="0" parTransId="{F6FDA756-241C-443D-ADED-9C217A2B6C5D}" sibTransId="{E54C5739-E67D-4A54-BF98-E7B1D2FAE522}"/>
    <dgm:cxn modelId="{46545EC2-5EBA-465D-9A89-98CB4E3FE056}" srcId="{37267D74-34A5-40DE-B96C-92BD6EAFE894}" destId="{540426EF-B774-4F72-B4AC-220A4D6B1BC6}" srcOrd="1" destOrd="0" parTransId="{456577B5-857E-4838-A6D0-C9637AB88E38}" sibTransId="{0A88CAFC-BC10-4786-B157-61FAA6669C49}"/>
    <dgm:cxn modelId="{046533F3-3C11-49D5-82BC-4916833D92A0}" type="presOf" srcId="{E08A4485-A857-4CB9-9A45-7051551B4337}" destId="{71785CF8-4A75-4BD6-AADB-34BA6F97117E}" srcOrd="0" destOrd="0" presId="urn:microsoft.com/office/officeart/2005/8/layout/vList3#1"/>
    <dgm:cxn modelId="{640D3A31-ECF7-466E-B95F-B0BBB716E878}" type="presParOf" srcId="{8E43B127-E34B-48B1-8829-611744269355}" destId="{D506AD9D-21AC-424C-84E4-FF7EA5E7EF1E}" srcOrd="0" destOrd="0" presId="urn:microsoft.com/office/officeart/2005/8/layout/vList3#1"/>
    <dgm:cxn modelId="{5C31A209-420B-4DBA-B896-09057C80DB67}" type="presParOf" srcId="{D506AD9D-21AC-424C-84E4-FF7EA5E7EF1E}" destId="{D1F13BD6-D6BF-40AC-BD24-16EE9B44BB08}" srcOrd="0" destOrd="0" presId="urn:microsoft.com/office/officeart/2005/8/layout/vList3#1"/>
    <dgm:cxn modelId="{886417D9-3B14-46B0-A06E-526FEBC1A897}" type="presParOf" srcId="{D506AD9D-21AC-424C-84E4-FF7EA5E7EF1E}" destId="{EF87EFC3-1EA1-4013-95F8-30E37CF4A2BC}" srcOrd="1" destOrd="0" presId="urn:microsoft.com/office/officeart/2005/8/layout/vList3#1"/>
    <dgm:cxn modelId="{AD3FB9BC-DEEE-45B8-8EA5-54196BBCC39A}" type="presParOf" srcId="{8E43B127-E34B-48B1-8829-611744269355}" destId="{DB76A8BF-C756-4CA7-9B7E-0BE205354565}" srcOrd="1" destOrd="0" presId="urn:microsoft.com/office/officeart/2005/8/layout/vList3#1"/>
    <dgm:cxn modelId="{BC9CC476-4FA2-46A5-863C-9863F035FCE5}" type="presParOf" srcId="{8E43B127-E34B-48B1-8829-611744269355}" destId="{854734FA-EDBE-433C-908B-D83C3D547A7B}" srcOrd="2" destOrd="0" presId="urn:microsoft.com/office/officeart/2005/8/layout/vList3#1"/>
    <dgm:cxn modelId="{F10EC180-D04E-4255-83E3-1FA5ED6E5CEE}" type="presParOf" srcId="{854734FA-EDBE-433C-908B-D83C3D547A7B}" destId="{99C55D68-9223-47CF-90EF-5DAB167E2949}" srcOrd="0" destOrd="0" presId="urn:microsoft.com/office/officeart/2005/8/layout/vList3#1"/>
    <dgm:cxn modelId="{BD4B9F1E-9404-45EB-9AFB-08568D067230}" type="presParOf" srcId="{854734FA-EDBE-433C-908B-D83C3D547A7B}" destId="{37137446-CF95-4AB2-8BBC-533861FC0E83}" srcOrd="1" destOrd="0" presId="urn:microsoft.com/office/officeart/2005/8/layout/vList3#1"/>
    <dgm:cxn modelId="{5127E9A9-4663-4DC9-8DC0-9CBC108E1C09}" type="presParOf" srcId="{8E43B127-E34B-48B1-8829-611744269355}" destId="{E606736C-8B82-4A1B-85BC-70171C256FD3}" srcOrd="3" destOrd="0" presId="urn:microsoft.com/office/officeart/2005/8/layout/vList3#1"/>
    <dgm:cxn modelId="{3A0475BF-D473-4D68-A233-DBAFEC628D05}" type="presParOf" srcId="{8E43B127-E34B-48B1-8829-611744269355}" destId="{75B7B1AA-BF3A-431A-816E-534E74926DB9}" srcOrd="4" destOrd="0" presId="urn:microsoft.com/office/officeart/2005/8/layout/vList3#1"/>
    <dgm:cxn modelId="{A1459C09-2475-42C2-AA3B-7288084BE9CD}" type="presParOf" srcId="{75B7B1AA-BF3A-431A-816E-534E74926DB9}" destId="{F073CDBD-7B9A-4717-9B34-F2EDCA9DF157}" srcOrd="0" destOrd="0" presId="urn:microsoft.com/office/officeart/2005/8/layout/vList3#1"/>
    <dgm:cxn modelId="{BE965E16-054C-4264-9633-BD72C0154517}" type="presParOf" srcId="{75B7B1AA-BF3A-431A-816E-534E74926DB9}" destId="{78A8E662-8DA7-480C-8B49-23691061607A}" srcOrd="1" destOrd="0" presId="urn:microsoft.com/office/officeart/2005/8/layout/vList3#1"/>
    <dgm:cxn modelId="{AC642D32-F1AC-42DF-995F-CDFBE0DEC7CE}" type="presParOf" srcId="{8E43B127-E34B-48B1-8829-611744269355}" destId="{4A62A76A-B318-40AE-8735-06CF0D690D08}" srcOrd="5" destOrd="0" presId="urn:microsoft.com/office/officeart/2005/8/layout/vList3#1"/>
    <dgm:cxn modelId="{D636841A-EC40-422E-90BC-D413430DAB15}" type="presParOf" srcId="{8E43B127-E34B-48B1-8829-611744269355}" destId="{E4400A86-C32A-4AEB-8EB4-C2745076C3E7}" srcOrd="6" destOrd="0" presId="urn:microsoft.com/office/officeart/2005/8/layout/vList3#1"/>
    <dgm:cxn modelId="{131562DF-D311-4B04-AE5E-8BBA2886871F}" type="presParOf" srcId="{E4400A86-C32A-4AEB-8EB4-C2745076C3E7}" destId="{8EDF3066-9C61-4625-98D5-9E8A093F342B}" srcOrd="0" destOrd="0" presId="urn:microsoft.com/office/officeart/2005/8/layout/vList3#1"/>
    <dgm:cxn modelId="{3CEB2B94-0029-45EC-A548-75215FA6B3F1}" type="presParOf" srcId="{E4400A86-C32A-4AEB-8EB4-C2745076C3E7}" destId="{D95DEB37-FA25-4BC0-95C7-9CA8165271D0}" srcOrd="1" destOrd="0" presId="urn:microsoft.com/office/officeart/2005/8/layout/vList3#1"/>
    <dgm:cxn modelId="{6AEC471C-7A3E-4DE9-AC8C-D3CAC1A0A1DA}" type="presParOf" srcId="{8E43B127-E34B-48B1-8829-611744269355}" destId="{1B3AED8D-2191-441F-A576-5E97512381AB}" srcOrd="7" destOrd="0" presId="urn:microsoft.com/office/officeart/2005/8/layout/vList3#1"/>
    <dgm:cxn modelId="{CFB35960-3AFC-4120-9CDF-9B2666CCE7AD}" type="presParOf" srcId="{8E43B127-E34B-48B1-8829-611744269355}" destId="{4E336F37-3396-484F-9027-FF24DA0A4402}" srcOrd="8" destOrd="0" presId="urn:microsoft.com/office/officeart/2005/8/layout/vList3#1"/>
    <dgm:cxn modelId="{0F47FC93-B1EA-4633-B973-3CCA15128131}" type="presParOf" srcId="{4E336F37-3396-484F-9027-FF24DA0A4402}" destId="{B52B5CCF-7F7B-403B-8997-0E82A3A992DE}" srcOrd="0" destOrd="0" presId="urn:microsoft.com/office/officeart/2005/8/layout/vList3#1"/>
    <dgm:cxn modelId="{1DEC6994-BA7C-4A8C-95B7-9BA66A88478F}" type="presParOf" srcId="{4E336F37-3396-484F-9027-FF24DA0A4402}" destId="{71785CF8-4A75-4BD6-AADB-34BA6F97117E}" srcOrd="1" destOrd="0" presId="urn:microsoft.com/office/officeart/2005/8/layout/vList3#1"/>
    <dgm:cxn modelId="{EFBA9427-9B9C-4AE5-ABF5-279C477B73D9}" type="presParOf" srcId="{8E43B127-E34B-48B1-8829-611744269355}" destId="{244FF1D4-D963-4D01-A51B-C463D7FC1809}" srcOrd="9" destOrd="0" presId="urn:microsoft.com/office/officeart/2005/8/layout/vList3#1"/>
    <dgm:cxn modelId="{04FA64B7-11ED-48AE-9ADF-4327AC0F9BE1}" type="presParOf" srcId="{8E43B127-E34B-48B1-8829-611744269355}" destId="{23390DAC-3C63-497F-9AB6-DB17726F85A1}" srcOrd="10" destOrd="0" presId="urn:microsoft.com/office/officeart/2005/8/layout/vList3#1"/>
    <dgm:cxn modelId="{B49199A7-91AE-4448-8EED-0C61565003B6}" type="presParOf" srcId="{23390DAC-3C63-497F-9AB6-DB17726F85A1}" destId="{70A380CD-07A5-46B0-9A84-16EDBF637243}" srcOrd="0" destOrd="0" presId="urn:microsoft.com/office/officeart/2005/8/layout/vList3#1"/>
    <dgm:cxn modelId="{1294A6CD-7B56-43E1-8A1F-CC07F276D6F7}" type="presParOf" srcId="{23390DAC-3C63-497F-9AB6-DB17726F85A1}" destId="{C24DBA04-FE22-4FCF-8164-D82C561AC5F1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87EFC3-1EA1-4013-95F8-30E37CF4A2BC}">
      <dsp:nvSpPr>
        <dsp:cNvPr id="0" name=""/>
        <dsp:cNvSpPr/>
      </dsp:nvSpPr>
      <dsp:spPr>
        <a:xfrm rot="10800000">
          <a:off x="1477026" y="2753"/>
          <a:ext cx="5067300" cy="802704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970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err="1" smtClean="0"/>
            <a:t>мультимедийные</a:t>
          </a:r>
          <a:endParaRPr lang="ru-RU" sz="3600" b="1" kern="1200" dirty="0"/>
        </a:p>
      </dsp:txBody>
      <dsp:txXfrm rot="10800000">
        <a:off x="1677702" y="2753"/>
        <a:ext cx="4866624" cy="802704"/>
      </dsp:txXfrm>
    </dsp:sp>
    <dsp:sp modelId="{D1F13BD6-D6BF-40AC-BD24-16EE9B44BB08}">
      <dsp:nvSpPr>
        <dsp:cNvPr id="0" name=""/>
        <dsp:cNvSpPr/>
      </dsp:nvSpPr>
      <dsp:spPr>
        <a:xfrm>
          <a:off x="1075673" y="2753"/>
          <a:ext cx="802704" cy="80270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137446-CF95-4AB2-8BBC-533861FC0E83}">
      <dsp:nvSpPr>
        <dsp:cNvPr id="0" name=""/>
        <dsp:cNvSpPr/>
      </dsp:nvSpPr>
      <dsp:spPr>
        <a:xfrm rot="10800000">
          <a:off x="1477026" y="1045071"/>
          <a:ext cx="5067300" cy="802704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970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</a:rPr>
            <a:t>аудио</a:t>
          </a:r>
          <a:endParaRPr lang="ru-RU" sz="3600" b="1" kern="1200" dirty="0">
            <a:solidFill>
              <a:schemeClr val="tx1"/>
            </a:solidFill>
          </a:endParaRPr>
        </a:p>
      </dsp:txBody>
      <dsp:txXfrm rot="10800000">
        <a:off x="1677702" y="1045071"/>
        <a:ext cx="4866624" cy="802704"/>
      </dsp:txXfrm>
    </dsp:sp>
    <dsp:sp modelId="{99C55D68-9223-47CF-90EF-5DAB167E2949}">
      <dsp:nvSpPr>
        <dsp:cNvPr id="0" name=""/>
        <dsp:cNvSpPr/>
      </dsp:nvSpPr>
      <dsp:spPr>
        <a:xfrm>
          <a:off x="1075673" y="1045071"/>
          <a:ext cx="802704" cy="802704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A8E662-8DA7-480C-8B49-23691061607A}">
      <dsp:nvSpPr>
        <dsp:cNvPr id="0" name=""/>
        <dsp:cNvSpPr/>
      </dsp:nvSpPr>
      <dsp:spPr>
        <a:xfrm rot="10800000">
          <a:off x="1477026" y="2087388"/>
          <a:ext cx="5067300" cy="802704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970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изобразительные</a:t>
          </a:r>
          <a:endParaRPr lang="ru-RU" sz="3600" b="1" kern="1200" dirty="0"/>
        </a:p>
      </dsp:txBody>
      <dsp:txXfrm rot="10800000">
        <a:off x="1677702" y="2087388"/>
        <a:ext cx="4866624" cy="802704"/>
      </dsp:txXfrm>
    </dsp:sp>
    <dsp:sp modelId="{F073CDBD-7B9A-4717-9B34-F2EDCA9DF157}">
      <dsp:nvSpPr>
        <dsp:cNvPr id="0" name=""/>
        <dsp:cNvSpPr/>
      </dsp:nvSpPr>
      <dsp:spPr>
        <a:xfrm>
          <a:off x="1075673" y="2087388"/>
          <a:ext cx="802704" cy="802704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5DEB37-FA25-4BC0-95C7-9CA8165271D0}">
      <dsp:nvSpPr>
        <dsp:cNvPr id="0" name=""/>
        <dsp:cNvSpPr/>
      </dsp:nvSpPr>
      <dsp:spPr>
        <a:xfrm rot="10800000">
          <a:off x="1477026" y="3129706"/>
          <a:ext cx="5067300" cy="802704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970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программные продукты</a:t>
          </a:r>
          <a:endParaRPr lang="ru-RU" sz="3200" b="1" kern="1200" dirty="0">
            <a:solidFill>
              <a:schemeClr val="tx1"/>
            </a:solidFill>
          </a:endParaRPr>
        </a:p>
      </dsp:txBody>
      <dsp:txXfrm rot="10800000">
        <a:off x="1677702" y="3129706"/>
        <a:ext cx="4866624" cy="802704"/>
      </dsp:txXfrm>
    </dsp:sp>
    <dsp:sp modelId="{8EDF3066-9C61-4625-98D5-9E8A093F342B}">
      <dsp:nvSpPr>
        <dsp:cNvPr id="0" name=""/>
        <dsp:cNvSpPr/>
      </dsp:nvSpPr>
      <dsp:spPr>
        <a:xfrm>
          <a:off x="1075673" y="3129706"/>
          <a:ext cx="802704" cy="802704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785CF8-4A75-4BD6-AADB-34BA6F97117E}">
      <dsp:nvSpPr>
        <dsp:cNvPr id="0" name=""/>
        <dsp:cNvSpPr/>
      </dsp:nvSpPr>
      <dsp:spPr>
        <a:xfrm rot="10800000">
          <a:off x="1477026" y="4172024"/>
          <a:ext cx="5067300" cy="802704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970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</a:rPr>
            <a:t>печатные</a:t>
          </a:r>
          <a:endParaRPr lang="ru-RU" sz="3600" b="1" kern="1200" dirty="0">
            <a:solidFill>
              <a:schemeClr val="tx1"/>
            </a:solidFill>
          </a:endParaRPr>
        </a:p>
      </dsp:txBody>
      <dsp:txXfrm rot="10800000">
        <a:off x="1677702" y="4172024"/>
        <a:ext cx="4866624" cy="802704"/>
      </dsp:txXfrm>
    </dsp:sp>
    <dsp:sp modelId="{B52B5CCF-7F7B-403B-8997-0E82A3A992DE}">
      <dsp:nvSpPr>
        <dsp:cNvPr id="0" name=""/>
        <dsp:cNvSpPr/>
      </dsp:nvSpPr>
      <dsp:spPr>
        <a:xfrm>
          <a:off x="1075673" y="4172024"/>
          <a:ext cx="802704" cy="802704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4DBA04-FE22-4FCF-8164-D82C561AC5F1}">
      <dsp:nvSpPr>
        <dsp:cNvPr id="0" name=""/>
        <dsp:cNvSpPr/>
      </dsp:nvSpPr>
      <dsp:spPr>
        <a:xfrm rot="10800000">
          <a:off x="1477026" y="5214342"/>
          <a:ext cx="5067300" cy="802704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970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электронные аналоги печатных изданий</a:t>
          </a:r>
          <a:endParaRPr lang="ru-RU" sz="3200" b="1" kern="1200" dirty="0"/>
        </a:p>
      </dsp:txBody>
      <dsp:txXfrm rot="10800000">
        <a:off x="1677702" y="5214342"/>
        <a:ext cx="4866624" cy="802704"/>
      </dsp:txXfrm>
    </dsp:sp>
    <dsp:sp modelId="{70A380CD-07A5-46B0-9A84-16EDBF637243}">
      <dsp:nvSpPr>
        <dsp:cNvPr id="0" name=""/>
        <dsp:cNvSpPr/>
      </dsp:nvSpPr>
      <dsp:spPr>
        <a:xfrm>
          <a:off x="1075673" y="5214342"/>
          <a:ext cx="802704" cy="802704"/>
        </a:xfrm>
        <a:prstGeom prst="ellipse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52400"/>
            <a:ext cx="77724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Область применения ЭОР,</a:t>
            </a:r>
          </a:p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Применение ЭОР на различных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этапах урока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546316"/>
            <a:ext cx="3124200" cy="2340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257800" y="55626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i="1" dirty="0" smtClean="0"/>
              <a:t>Выполнила группа </a:t>
            </a:r>
            <a:r>
              <a:rPr lang="en-US" sz="2400" i="1" dirty="0" smtClean="0"/>
              <a:t>III</a:t>
            </a:r>
            <a:endParaRPr lang="ru-RU" sz="2400" i="1" dirty="0" smtClean="0"/>
          </a:p>
          <a:p>
            <a:pPr algn="r"/>
            <a:r>
              <a:rPr lang="ru-RU" sz="2400" i="1" dirty="0" smtClean="0"/>
              <a:t>Каневской район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На уроках возможно применение ЭОР в различных формах: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348800"/>
            <a:ext cx="3581400" cy="5509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Сопровождение объяснения материала, созданной </a:t>
            </a:r>
            <a:r>
              <a:rPr lang="ru-RU" sz="3200" dirty="0" smtClean="0"/>
              <a:t>презентацией</a:t>
            </a:r>
            <a:r>
              <a:rPr lang="ru-RU" sz="3200" dirty="0" smtClean="0"/>
              <a:t>, использование при объяснении видеофрагментов, картин, рисунков, схем, других </a:t>
            </a:r>
            <a:r>
              <a:rPr lang="ru-RU" sz="3200" dirty="0" err="1" smtClean="0"/>
              <a:t>медиаобъектов</a:t>
            </a:r>
            <a:r>
              <a:rPr lang="ru-RU" sz="3200" dirty="0" smtClean="0"/>
              <a:t>;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1348800"/>
            <a:ext cx="5181600" cy="5509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Использование в интерактивных, инновационных методах обучения: создание учебных мини-проектов, рациональный поиск информации в сети Интернет, использование материалов </a:t>
            </a:r>
            <a:r>
              <a:rPr lang="ru-RU" sz="3200" dirty="0" err="1" smtClean="0"/>
              <a:t>ЭОРов</a:t>
            </a:r>
            <a:r>
              <a:rPr lang="ru-RU" sz="3200" dirty="0" smtClean="0"/>
              <a:t> для подтверждения выдвинутых учебных гипотез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990600" y="152400"/>
            <a:ext cx="7010400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Применение ЭОР на различных этапах урока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524000"/>
            <a:ext cx="89916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C00000"/>
                </a:solidFill>
              </a:rPr>
              <a:t>на этапе актуализации знаний  - </a:t>
            </a:r>
            <a:r>
              <a:rPr lang="ru-RU" sz="2800" dirty="0" smtClean="0"/>
              <a:t>электронные тесты, в том числе собственных разработок;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800" dirty="0" smtClean="0"/>
              <a:t>  </a:t>
            </a:r>
            <a:r>
              <a:rPr lang="ru-RU" sz="2800" b="1" dirty="0" smtClean="0">
                <a:solidFill>
                  <a:srgbClr val="C00000"/>
                </a:solidFill>
              </a:rPr>
              <a:t>на этапе объяснения нового материала -  </a:t>
            </a:r>
            <a:r>
              <a:rPr lang="ru-RU" sz="2800" dirty="0" smtClean="0"/>
              <a:t>электронные учебники; </a:t>
            </a:r>
            <a:r>
              <a:rPr lang="ru-RU" sz="2800" dirty="0" err="1" smtClean="0"/>
              <a:t>мультимедийные</a:t>
            </a:r>
            <a:r>
              <a:rPr lang="ru-RU" sz="2800" dirty="0" smtClean="0"/>
              <a:t> презентации; учебные видеофильмы;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на этапе закрепления и совершенствования знаний, умений и навыков - </a:t>
            </a:r>
            <a:r>
              <a:rPr lang="ru-RU" sz="2800" dirty="0" smtClean="0"/>
              <a:t> программы — тренажёры, кроссворды;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C00000"/>
                </a:solidFill>
              </a:rPr>
              <a:t>на этапе контроля и оценки знаний, умений и навыков -  </a:t>
            </a:r>
            <a:r>
              <a:rPr lang="ru-RU" sz="2800" dirty="0" smtClean="0"/>
              <a:t>контрольный и тестовый режимы, которые ведут статистику по ходу их выполнения.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495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«Электронные УМК» </a:t>
            </a:r>
            <a:r>
              <a:rPr lang="ru-RU" sz="3200" dirty="0" smtClean="0"/>
              <a:t>оставляют учебный текст как источник информации постоянно «открытым», ориентируя учащихся на поиск необходимой дополнительной информации и предоставляя им соответствующие «навигационные» возможности.</a:t>
            </a:r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97421">
            <a:off x="4663112" y="2118845"/>
            <a:ext cx="419548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8077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3200" b="1" dirty="0" smtClean="0"/>
              <a:t>Для навигации по ресурсам УМК предусмотрена единая система ссылок как инструмент работы учащегося с УМК в информационно-образовательной среде:</a:t>
            </a:r>
          </a:p>
          <a:p>
            <a:pPr fontAlgn="base"/>
            <a:r>
              <a:rPr lang="ru-RU" sz="3200" dirty="0" smtClean="0"/>
              <a:t>-        </a:t>
            </a:r>
            <a:r>
              <a:rPr lang="ru-RU" sz="3200" b="1" dirty="0" smtClean="0">
                <a:solidFill>
                  <a:srgbClr val="C00000"/>
                </a:solidFill>
              </a:rPr>
              <a:t>  ссылка на учебные пособия,</a:t>
            </a:r>
          </a:p>
          <a:p>
            <a:pPr fontAlgn="base"/>
            <a:r>
              <a:rPr lang="ru-RU" sz="3200" b="1" dirty="0" smtClean="0">
                <a:solidFill>
                  <a:srgbClr val="C00000"/>
                </a:solidFill>
              </a:rPr>
              <a:t>-          ссылка на практикум/ задания в рабочей тетради/ задачник,</a:t>
            </a:r>
          </a:p>
          <a:p>
            <a:pPr fontAlgn="base"/>
            <a:r>
              <a:rPr lang="ru-RU" sz="3200" b="1" dirty="0" smtClean="0">
                <a:solidFill>
                  <a:srgbClr val="C00000"/>
                </a:solidFill>
              </a:rPr>
              <a:t>-          ссылка на электронное приложение к УМК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533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Использование </a:t>
            </a:r>
            <a:r>
              <a:rPr lang="ru-RU" sz="3200" b="1" dirty="0" smtClean="0">
                <a:solidFill>
                  <a:srgbClr val="C00000"/>
                </a:solidFill>
              </a:rPr>
              <a:t>ЭОР</a:t>
            </a:r>
            <a:r>
              <a:rPr lang="ru-RU" sz="3200" dirty="0" smtClean="0"/>
              <a:t> на уроках делает процесс обучения творческим, интересным и мотивирует учащихся на получение новых знаний, открытий. Одно дело – изучать текстовые описания объектов, процессов, явлений, совсем другое – увидеть их и исследовать в интерактивном режиме.</a:t>
            </a: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1219200"/>
            <a:ext cx="3886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609600"/>
            <a:ext cx="8305800" cy="1524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438400"/>
            <a:ext cx="4495800" cy="3988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228600" y="0"/>
            <a:ext cx="8382000" cy="2438400"/>
          </a:xfrm>
          <a:prstGeom prst="downArrowCallou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28600" y="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Современный учебный процесс должен строиться на основе широкого использования средств информационных и коммуникационных технологий (ИКТ), в частности, электронных образовательных ресурсов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456795"/>
            <a:ext cx="5486400" cy="440120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Делает обучение более привлекательным с точки зрения учеников, предлагая им в школе те же технологии, которые они применяют для связи и развлечений вне школы и, тем самым, способствует уменьшению разрыва между обучением в школе и обучением, которое происходит вне школы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2456795"/>
            <a:ext cx="2971800" cy="440120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ИКТ позволяют реализовать </a:t>
            </a:r>
            <a:r>
              <a:rPr lang="ru-RU" sz="2800" dirty="0" err="1" smtClean="0"/>
              <a:t>активно-деятельностное</a:t>
            </a:r>
            <a:r>
              <a:rPr lang="ru-RU" sz="2800" dirty="0" smtClean="0"/>
              <a:t> обучение, учитывающее потребности и склонности каждого обучающегося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81000" y="304800"/>
            <a:ext cx="8305800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</a:rPr>
              <a:t>Электронный образовательный ресурс(ЭОР) </a:t>
            </a:r>
            <a:r>
              <a:rPr lang="ru-RU" sz="2800" dirty="0" smtClean="0"/>
              <a:t>– это образовательный ресурс, представленный в электронно-цифровой форме и включающий в себя структуру, предметное содержание и метаданные о них.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895600"/>
            <a:ext cx="3048000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данные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962400"/>
            <a:ext cx="304800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информацию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029200"/>
            <a:ext cx="3124200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программное</a:t>
            </a:r>
            <a:r>
              <a:rPr lang="ru-RU" dirty="0" smtClean="0"/>
              <a:t> </a:t>
            </a:r>
            <a:r>
              <a:rPr lang="ru-RU" sz="3600" dirty="0" smtClean="0"/>
              <a:t>обеспечение</a:t>
            </a:r>
            <a:endParaRPr lang="ru-RU" sz="3600" dirty="0"/>
          </a:p>
        </p:txBody>
      </p:sp>
      <p:sp>
        <p:nvSpPr>
          <p:cNvPr id="7" name="Стрелка влево 6"/>
          <p:cNvSpPr/>
          <p:nvPr/>
        </p:nvSpPr>
        <p:spPr>
          <a:xfrm>
            <a:off x="3581400" y="3048000"/>
            <a:ext cx="5410200" cy="2971800"/>
          </a:xfrm>
          <a:prstGeom prst="lef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Необходимые для использования в образовательном процессе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Схема 2"/>
          <p:cNvGraphicFramePr/>
          <p:nvPr/>
        </p:nvGraphicFramePr>
        <p:xfrm>
          <a:off x="685800" y="609600"/>
          <a:ext cx="7620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1524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По характеру представления информации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Багетная рамка 36"/>
          <p:cNvSpPr/>
          <p:nvPr/>
        </p:nvSpPr>
        <p:spPr>
          <a:xfrm>
            <a:off x="3962400" y="3429000"/>
            <a:ext cx="5029200" cy="685800"/>
          </a:xfrm>
          <a:prstGeom prst="beve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агетная рамка 3"/>
          <p:cNvSpPr/>
          <p:nvPr/>
        </p:nvSpPr>
        <p:spPr>
          <a:xfrm>
            <a:off x="2819400" y="0"/>
            <a:ext cx="3200400" cy="838200"/>
          </a:xfrm>
          <a:prstGeom prst="bevel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ЭОР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228600" y="1066800"/>
            <a:ext cx="3886200" cy="914400"/>
          </a:xfrm>
          <a:prstGeom prst="bevel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Информационный источник</a:t>
            </a:r>
            <a:endParaRPr lang="ru-RU" sz="2800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4876800" y="1066800"/>
            <a:ext cx="4038600" cy="914400"/>
          </a:xfrm>
          <a:prstGeom prst="bevel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Информационные инструменты</a:t>
            </a:r>
            <a:endParaRPr lang="ru-RU" sz="2800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228600" y="6019800"/>
            <a:ext cx="3352800" cy="685800"/>
          </a:xfrm>
          <a:prstGeom prst="beve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звук</a:t>
            </a:r>
            <a:endParaRPr lang="ru-RU" sz="3200" b="1" dirty="0"/>
          </a:p>
        </p:txBody>
      </p:sp>
      <p:sp>
        <p:nvSpPr>
          <p:cNvPr id="8" name="Багетная рамка 7"/>
          <p:cNvSpPr/>
          <p:nvPr/>
        </p:nvSpPr>
        <p:spPr>
          <a:xfrm>
            <a:off x="228600" y="4953000"/>
            <a:ext cx="3276600" cy="685800"/>
          </a:xfrm>
          <a:prstGeom prst="bevel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текст</a:t>
            </a:r>
            <a:endParaRPr lang="ru-RU" sz="3200" b="1" dirty="0"/>
          </a:p>
        </p:txBody>
      </p:sp>
      <p:sp>
        <p:nvSpPr>
          <p:cNvPr id="9" name="Багетная рамка 8"/>
          <p:cNvSpPr/>
          <p:nvPr/>
        </p:nvSpPr>
        <p:spPr>
          <a:xfrm>
            <a:off x="228600" y="3810000"/>
            <a:ext cx="3276600" cy="685800"/>
          </a:xfrm>
          <a:prstGeom prst="beve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видеоматериал</a:t>
            </a:r>
            <a:endParaRPr lang="ru-RU" sz="3200" b="1" dirty="0"/>
          </a:p>
        </p:txBody>
      </p:sp>
      <p:sp>
        <p:nvSpPr>
          <p:cNvPr id="10" name="Багетная рамка 9"/>
          <p:cNvSpPr/>
          <p:nvPr/>
        </p:nvSpPr>
        <p:spPr>
          <a:xfrm>
            <a:off x="152400" y="2667000"/>
            <a:ext cx="3276600" cy="685800"/>
          </a:xfrm>
          <a:prstGeom prst="beve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изображение</a:t>
            </a:r>
            <a:endParaRPr lang="ru-RU" sz="3200" b="1" dirty="0"/>
          </a:p>
        </p:txBody>
      </p:sp>
      <p:cxnSp>
        <p:nvCxnSpPr>
          <p:cNvPr id="14" name="Прямая со стрелкой 13"/>
          <p:cNvCxnSpPr>
            <a:stCxn id="4" idx="2"/>
          </p:cNvCxnSpPr>
          <p:nvPr/>
        </p:nvCxnSpPr>
        <p:spPr>
          <a:xfrm rot="5400000">
            <a:off x="3657600" y="228600"/>
            <a:ext cx="15240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</p:cNvCxnSpPr>
          <p:nvPr/>
        </p:nvCxnSpPr>
        <p:spPr>
          <a:xfrm rot="16200000" flipH="1">
            <a:off x="5029200" y="228600"/>
            <a:ext cx="15240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6591300" y="2324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1562894" y="23233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Багетная рамка 31"/>
          <p:cNvSpPr/>
          <p:nvPr/>
        </p:nvSpPr>
        <p:spPr>
          <a:xfrm>
            <a:off x="3886200" y="4343400"/>
            <a:ext cx="5257800" cy="838200"/>
          </a:xfrm>
          <a:prstGeom prst="beve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4114800" y="42672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специализированные образовательные инструменты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4" name="Багетная рамка 33"/>
          <p:cNvSpPr/>
          <p:nvPr/>
        </p:nvSpPr>
        <p:spPr>
          <a:xfrm>
            <a:off x="3962400" y="5562600"/>
            <a:ext cx="5181600" cy="1066800"/>
          </a:xfrm>
          <a:prstGeom prst="beve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4953000" y="5715000"/>
            <a:ext cx="39159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инструменты организации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образовательного процесса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8" name="Багетная рамка 37"/>
          <p:cNvSpPr/>
          <p:nvPr/>
        </p:nvSpPr>
        <p:spPr>
          <a:xfrm>
            <a:off x="3962400" y="2667000"/>
            <a:ext cx="5181600" cy="1066800"/>
          </a:xfrm>
          <a:prstGeom prst="beve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Общепользовательские</a:t>
            </a:r>
            <a:r>
              <a:rPr lang="ru-RU" sz="2400" b="1" dirty="0" smtClean="0"/>
              <a:t> инструменты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4800" y="1595021"/>
            <a:ext cx="5181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Используемые учителями и учащимися (</a:t>
            </a:r>
            <a:r>
              <a:rPr lang="ru-RU" sz="2800" b="1" dirty="0" err="1" smtClean="0"/>
              <a:t>веб-браузер</a:t>
            </a:r>
            <a:r>
              <a:rPr lang="ru-RU" sz="2800" b="1" dirty="0" smtClean="0"/>
              <a:t>, почтовая программа-клиент; программ просмотра графических изображений; программа воспроизведения </a:t>
            </a:r>
            <a:r>
              <a:rPr lang="ru-RU" sz="2800" b="1" dirty="0" err="1" smtClean="0"/>
              <a:t>мультимедийных</a:t>
            </a:r>
            <a:r>
              <a:rPr lang="ru-RU" sz="2800" b="1" dirty="0" smtClean="0"/>
              <a:t> файлов; текстовый редактор; редактор фотографий; редактор </a:t>
            </a:r>
            <a:r>
              <a:rPr lang="ru-RU" sz="2800" b="1" dirty="0" err="1" smtClean="0"/>
              <a:t>мультимедийных</a:t>
            </a:r>
            <a:r>
              <a:rPr lang="ru-RU" sz="2800" b="1" dirty="0" smtClean="0"/>
              <a:t> презентаций);</a:t>
            </a:r>
            <a:endParaRPr lang="ru-RU" sz="2800" dirty="0"/>
          </a:p>
        </p:txBody>
      </p:sp>
      <p:sp>
        <p:nvSpPr>
          <p:cNvPr id="5" name="Багетная рамка 4"/>
          <p:cNvSpPr/>
          <p:nvPr/>
        </p:nvSpPr>
        <p:spPr>
          <a:xfrm>
            <a:off x="1295400" y="152400"/>
            <a:ext cx="6248400" cy="1447800"/>
          </a:xfrm>
          <a:prstGeom prst="bevel">
            <a:avLst/>
          </a:prstGeom>
          <a:ln>
            <a:solidFill>
              <a:srgbClr val="7030A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Общепользовательские</a:t>
            </a:r>
            <a:r>
              <a:rPr lang="ru-RU" sz="3600" b="1" dirty="0" smtClean="0"/>
              <a:t> инструменты</a:t>
            </a:r>
            <a:endParaRPr lang="ru-RU" sz="36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60278">
            <a:off x="5715000" y="2143126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агетная рамка 2"/>
          <p:cNvSpPr/>
          <p:nvPr/>
        </p:nvSpPr>
        <p:spPr>
          <a:xfrm>
            <a:off x="533400" y="0"/>
            <a:ext cx="7848600" cy="1600200"/>
          </a:xfrm>
          <a:prstGeom prst="bevel">
            <a:avLst/>
          </a:prstGeom>
          <a:ln>
            <a:solidFill>
              <a:srgbClr val="7030A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90600" y="228600"/>
            <a:ext cx="6934200" cy="120032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специализированные образовательные инструменты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752600"/>
            <a:ext cx="883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Интегрированная конструктивная творческая среда, включающая инструментарий для визуального программирования; тренажер обучения клавиатурному письму; тренажер формирования навыков грамотного письма; тренажер вычислительных навыков; редактор визуализации и анализа хронологической информации; инструмент для организации  проектной деятельности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агетная рамка 2"/>
          <p:cNvSpPr/>
          <p:nvPr/>
        </p:nvSpPr>
        <p:spPr>
          <a:xfrm>
            <a:off x="1143000" y="228600"/>
            <a:ext cx="6858000" cy="1905000"/>
          </a:xfrm>
          <a:prstGeom prst="bevel">
            <a:avLst/>
          </a:prstGeom>
          <a:ln>
            <a:solidFill>
              <a:srgbClr val="7030A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533400"/>
            <a:ext cx="5782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инструменты организации 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образовательного процесса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1336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электронный журнал; инструмент подготовки заданий для учащихся; инструмент управления компьютерами учащихся; система организации управления информационным образовательным пространством; инструмент организации и проведения урока, согласованный с электронным журналом; инструмент организации контроля за результатами обучения и т.д.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038600" y="228600"/>
            <a:ext cx="4724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 наше время учитель должен не только научить школьника учиться, но и воспитать личность, ориентированную на саморазвитие. Решать эти задачи помогают электронные образовательные ресурсы (ЭОР) и электронные УМК, которые можно использовать в своей работе.</a:t>
            </a:r>
            <a:endParaRPr lang="ru-RU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4488259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perspectiveContrastingRightFacing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360</Words>
  <Application>Microsoft Office PowerPoint</Application>
  <PresentationFormat>Экран (4:3)</PresentationFormat>
  <Paragraphs>54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Слушатель</cp:lastModifiedBy>
  <cp:revision>15</cp:revision>
  <dcterms:created xsi:type="dcterms:W3CDTF">2015-09-07T18:03:03Z</dcterms:created>
  <dcterms:modified xsi:type="dcterms:W3CDTF">2015-09-08T06:40:43Z</dcterms:modified>
</cp:coreProperties>
</file>