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71" r:id="rId6"/>
    <p:sldId id="272" r:id="rId7"/>
    <p:sldId id="269" r:id="rId8"/>
    <p:sldId id="273" r:id="rId9"/>
    <p:sldId id="266" r:id="rId10"/>
    <p:sldId id="268" r:id="rId11"/>
    <p:sldId id="276" r:id="rId12"/>
    <p:sldId id="260" r:id="rId13"/>
    <p:sldId id="261" r:id="rId14"/>
    <p:sldId id="274" r:id="rId15"/>
    <p:sldId id="281" r:id="rId16"/>
    <p:sldId id="275" r:id="rId17"/>
    <p:sldId id="265" r:id="rId18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86;&#1074;&#1072;&#1103;%20&#1087;&#1072;&#1087;&#1082;&#1072;\&#1075;&#1077;&#1086;&#1084;&#1077;&#1090;&#1088;&#1080;&#1103;\&#1048;&#1058;&#1054;&#1043;&#1048;%20&#1047;&#1040;&#1063;&#1045;&#1058;%20&#1043;&#1045;&#1054;&#1052;&#1045;&#1058;&#1056;&#1048;&#1071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Fs-uo\&#1055;&#1086;&#1095;&#1090;&#1072;%20&#1059;&#1054;\&#1064;&#1072;&#1088;&#1080;&#1092;&#1091;&#1083;&#1083;&#1080;&#1085;&#1072;\2022\03,11,200%20&#1088;&#1072;&#1073;%20&#1089;&#1090;&#1086;%20&#1074;&#1089;&#1077;\&#1084;&#1077;&#1090;&#1086;&#1076;&#1080;&#1095;&#1077;&#1089;&#1082;&#1072;&#1103;\&#1053;&#1086;&#1074;&#1072;&#1103;%20&#1087;&#1072;&#1087;&#1082;&#1072;\&#1042;&#1099;&#1095;&#1080;&#1089;&#1083;&#1103;&#1081;&#1082;&#1072;&#1064;&#1072;&#1088;&#1080;&#1092;&#1091;&#1083;&#1083;&#1080;&#1085;&#1072;\&#1074;&#1099;&#1095;&#1080;&#1089;&#1083;&#1103;&#1081;&#1082;&#1072;%20&#1080;&#1090;&#108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306848007635411E-2"/>
          <c:y val="0.16719580241037571"/>
          <c:w val="0.91225532545108978"/>
          <c:h val="0.6345540508456897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5531648"/>
        <c:axId val="125533184"/>
        <c:axId val="0"/>
      </c:bar3DChart>
      <c:catAx>
        <c:axId val="1255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533184"/>
        <c:crosses val="autoZero"/>
        <c:auto val="1"/>
        <c:lblAlgn val="ctr"/>
        <c:lblOffset val="100"/>
        <c:noMultiLvlLbl val="0"/>
      </c:catAx>
      <c:valAx>
        <c:axId val="1255331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crossAx val="125531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34253294095813"/>
          <c:y val="4.3230564663836284E-2"/>
          <c:w val="0.69824748681755644"/>
          <c:h val="0.828134159531942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участников зачета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5A-481C-BB50-3F5F01832F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участников зачета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5A-481C-BB50-3F5F01832F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количество участников зачета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26100992"/>
        <c:axId val="126102528"/>
      </c:barChart>
      <c:catAx>
        <c:axId val="1261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26102528"/>
        <c:crosses val="autoZero"/>
        <c:auto val="1"/>
        <c:lblAlgn val="ctr"/>
        <c:lblOffset val="100"/>
        <c:noMultiLvlLbl val="0"/>
      </c:catAx>
      <c:valAx>
        <c:axId val="12610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1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algn="ctr" defTabSz="914400" rtl="0" eaLnBrk="1" latinLnBrk="0" hangingPunct="1">
              <a:defRPr lang="ru-RU" sz="20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i="0" u="none" strike="noStrike" kern="1200" baseline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участников муниципального конкурса </a:t>
            </a:r>
            <a:r>
              <a:rPr lang="ru-RU" sz="2000" b="1" i="0" u="none" strike="noStrike" kern="1200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«Вычисляйка»</a:t>
            </a:r>
            <a:endParaRPr lang="ru-RU" sz="2000" b="1" i="0" u="none" strike="noStrike" kern="1200" baseline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61385645759797E-2"/>
          <c:y val="0.2097602132004939"/>
          <c:w val="0.88359062025141599"/>
          <c:h val="0.68254484712342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 муниципального конкурса ""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9-419B-95FF-1394F41046A6}"/>
              </c:ext>
            </c:extLst>
          </c:dPt>
          <c:dPt>
            <c:idx val="2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101</c:v>
                </c:pt>
                <c:pt idx="1">
                  <c:v>140</c:v>
                </c:pt>
                <c:pt idx="2">
                  <c:v>965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DD-40B8-9DBE-0ABA0BCD6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951552"/>
        <c:axId val="124969728"/>
      </c:barChart>
      <c:catAx>
        <c:axId val="12495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4969728"/>
        <c:crosses val="autoZero"/>
        <c:auto val="1"/>
        <c:lblAlgn val="ctr"/>
        <c:lblOffset val="100"/>
        <c:noMultiLvlLbl val="0"/>
      </c:catAx>
      <c:valAx>
        <c:axId val="1249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951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</a:t>
            </a:r>
            <a:r>
              <a:rPr lang="ru-RU" baseline="0"/>
              <a:t> обучающихся принявщих участие в конкурсе "Вычисляйка" в 20-21 - 21-22 уч.гг.</a:t>
            </a:r>
            <a:endParaRPr lang="ru-RU"/>
          </a:p>
        </c:rich>
      </c:tx>
      <c:layout>
        <c:manualLayout>
          <c:xMode val="edge"/>
          <c:yMode val="edge"/>
          <c:x val="0.12115045486840474"/>
          <c:y val="3.59147089291354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87241898377289"/>
          <c:y val="0.24636377513861335"/>
          <c:w val="0.59409968598371476"/>
          <c:h val="0.44117898594616334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151680"/>
        <c:axId val="126157568"/>
      </c:barChart>
      <c:catAx>
        <c:axId val="126151680"/>
        <c:scaling>
          <c:orientation val="minMax"/>
        </c:scaling>
        <c:delete val="1"/>
        <c:axPos val="b"/>
        <c:numFmt formatCode="@" sourceLinked="0"/>
        <c:majorTickMark val="out"/>
        <c:minorTickMark val="none"/>
        <c:tickLblPos val="low"/>
        <c:crossAx val="126157568"/>
        <c:crosses val="autoZero"/>
        <c:auto val="1"/>
        <c:lblAlgn val="ctr"/>
        <c:lblOffset val="100"/>
        <c:noMultiLvlLbl val="0"/>
      </c:catAx>
      <c:valAx>
        <c:axId val="126157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151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0.42507</cdr:x>
      <cdr:y>0.86235</cdr:y>
    </cdr:from>
    <cdr:to>
      <cdr:x>0.49449</cdr:x>
      <cdr:y>0.89905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75493" y="3711354"/>
          <a:ext cx="698270" cy="157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0.36272</cdr:x>
      <cdr:y>0.87003</cdr:y>
    </cdr:from>
    <cdr:to>
      <cdr:x>0.43002</cdr:x>
      <cdr:y>0.9355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2808312"/>
          <a:ext cx="507698" cy="211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2021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0.50402</cdr:x>
      <cdr:y>0.86968</cdr:y>
    </cdr:from>
    <cdr:to>
      <cdr:x>0.57758</cdr:x>
      <cdr:y>0.93661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02223" y="2807181"/>
          <a:ext cx="55492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2022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0.64908</cdr:x>
      <cdr:y>0.87003</cdr:y>
    </cdr:from>
    <cdr:to>
      <cdr:x>0.71638</cdr:x>
      <cdr:y>0.9355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896544" y="2808312"/>
          <a:ext cx="507698" cy="211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dirty="0" smtClean="0"/>
            <a:t>2023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0.12192</cdr:x>
      <cdr:y>0.2572</cdr:y>
    </cdr:from>
    <cdr:to>
      <cdr:x>0.87095</cdr:x>
      <cdr:y>0.73176</cdr:y>
    </cdr:to>
    <cdr:pic>
      <cdr:nvPicPr>
        <cdr:cNvPr id="13" name="Picture 2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723" t="12048" r="236" b="3353"/>
        <a:stretch xmlns:a="http://schemas.openxmlformats.org/drawingml/2006/main"/>
      </cdr:blipFill>
      <cdr:spPr bwMode="auto">
        <a:xfrm xmlns:a="http://schemas.openxmlformats.org/drawingml/2006/main">
          <a:off x="1432975" y="1678136"/>
          <a:ext cx="8803990" cy="3096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0.27333</cdr:x>
      <cdr:y>0.14684</cdr:y>
    </cdr:from>
    <cdr:to>
      <cdr:x>0.76802</cdr:x>
      <cdr:y>0.22892</cdr:y>
    </cdr:to>
    <cdr:sp macro="" textlink="">
      <cdr:nvSpPr>
        <cdr:cNvPr id="14" name="TextBox 7"/>
        <cdr:cNvSpPr txBox="1"/>
      </cdr:nvSpPr>
      <cdr:spPr>
        <a:xfrm xmlns:a="http://schemas.openxmlformats.org/drawingml/2006/main">
          <a:off x="3212628" y="958056"/>
          <a:ext cx="5814563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046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108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158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214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259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305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9360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6411" algn="l" defTabSz="91410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579">
            <a:lnSpc>
              <a:spcPct val="80000"/>
            </a:lnSpc>
            <a:tabLst>
              <a:tab pos="84751" algn="l"/>
            </a:tabLst>
            <a:defRPr/>
          </a:pPr>
          <a:r>
            <a:rPr lang="ru-RU" dirty="0">
              <a:solidFill>
                <a:schemeClr val="tx1"/>
              </a:solidFill>
              <a:latin typeface="Phenomena" pitchFamily="50" charset="-52"/>
              <a:ea typeface="Calibri" panose="020F0502020204030204" pitchFamily="34" charset="0"/>
              <a:cs typeface="Times New Roman" panose="02020603050405020304" pitchFamily="18" charset="0"/>
            </a:rPr>
            <a:t>Распределение участников конкурса по муниципальным образованиям Краснодарского края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2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0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6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6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9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6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3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55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2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B5F7-A2AF-4AB6-A1B0-7B37A74A0743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D32C1-F5B8-4C63-AE64-230A7F5DE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Sa-qEBl7GH3A0aIX_cG-Do7anl3Az2Kw/edit?usp=share_link&amp;ouid=111863075803711435005&amp;rtpof=true&amp;sd=true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hyperlink" Target="https://docs.google.com/presentation/d/1tyKPM0GXZWKirLIeUeA01ABMFh1e1fxx/edit?usp=share_link&amp;ouid=111863075803711435005&amp;rtpof=true&amp;sd=true" TargetMode="External"/><Relationship Id="rId4" Type="http://schemas.openxmlformats.org/officeDocument/2006/relationships/hyperlink" Target="https://drive.google.com/file/d/14YQwmPA2TAn90rC7heJw-WRLtl_GOtZn/view?usp=share_lin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071934"/>
            <a:ext cx="7322096" cy="11025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конкурсы,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инструмент повышения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математического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083918"/>
            <a:ext cx="2952328" cy="433214"/>
          </a:xfrm>
        </p:spPr>
        <p:txBody>
          <a:bodyPr>
            <a:noAutofit/>
          </a:bodyPr>
          <a:lstStyle/>
          <a:p>
            <a:pPr algn="r"/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Шарифуллина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Анна Александровна, 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МКУО РИМЦ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4" y="1347614"/>
            <a:ext cx="1142622" cy="112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7" y="2643758"/>
            <a:ext cx="1061390" cy="106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9925" y="4659982"/>
            <a:ext cx="1528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Курганинск, 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xn--19-gmcl0b.xn--p1ai/wp-content/uploads/2020/02/i9f9f3F-l5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" y="147020"/>
            <a:ext cx="1061390" cy="98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7" y="3902420"/>
            <a:ext cx="1041763" cy="9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720" y="182251"/>
            <a:ext cx="6031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Институт развития образования Краснодарского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 муниципального образования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Курганинский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образование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«Районный информационно-методический центр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3-03-21_11-09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2" y="592470"/>
            <a:ext cx="3679182" cy="23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2023-03-09_14-34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532" y="683930"/>
            <a:ext cx="1581943" cy="218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23-03-09_14-23-0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5" t="2257"/>
          <a:stretch/>
        </p:blipFill>
        <p:spPr bwMode="auto">
          <a:xfrm>
            <a:off x="6569475" y="508142"/>
            <a:ext cx="2388103" cy="36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199182"/>
            <a:ext cx="667189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на уроках математики</a:t>
            </a:r>
            <a:endParaRPr lang="ru-RU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3977"/>
          <a:stretch/>
        </p:blipFill>
        <p:spPr bwMode="auto">
          <a:xfrm>
            <a:off x="3586814" y="1456998"/>
            <a:ext cx="1512168" cy="17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C:\Users\User\Desktop\2023-03-09_14-38-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4825"/>
            <a:ext cx="3125883" cy="14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2023-03-03_08-57-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982" y="4011662"/>
            <a:ext cx="1253320" cy="8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5926"/>
            <a:ext cx="1364697" cy="9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C:\Users\User\Desktop\2023-03-09_14-36-4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35846"/>
            <a:ext cx="3069770" cy="156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301"/>
            <a:ext cx="2592288" cy="276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21418"/>
              </p:ext>
            </p:extLst>
          </p:nvPr>
        </p:nvGraphicFramePr>
        <p:xfrm>
          <a:off x="35496" y="66699"/>
          <a:ext cx="8928992" cy="5025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5284"/>
                <a:gridCol w="2999223"/>
                <a:gridCol w="3484485"/>
              </a:tblGrid>
              <a:tr h="273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Ученик 1,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МАОУ СОШ № 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 2,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МБОУ СОШ № 11 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Ученик 3, МАОУ СОШ №12</a:t>
                      </a:r>
                    </a:p>
                  </a:txBody>
                  <a:tcPr/>
                </a:tc>
              </a:tr>
              <a:tr h="1942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Моторная лодка, проплыв по течению реки 6 км, вернулась назад, затратив на весь путь 35 мин. Найдите собственную скорость лодки в км/ч, если известно, что 18 км по течению реки она проплывает на 15 минут быстрее, чем против течения.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https://docs.google.com/presentation/d/1Sa-qEBl7GH3A0aIX_cG-Do7anl3Az2Kw/edit?usp=share_link&amp;ouid=111863075803711435005&amp;rtpof=true&amp;sd=true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двух городов одновременно навстречу друг другу отправляются два автомобилиста. Проехав некоторую часть пути, первый автомобилист сделал остановку на 15 минут, а потом продолжил движение до встречи со вторым автомобилистом. Расстояние между городами составляет 222 км, скорость первого автомобилиста равна 42 км/ч, скорость второго – 48 км/ч. Определите расстояние от города (в км), из которого выехал второй автомобилист, до места встречи.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4"/>
                        </a:rPr>
                        <a:t>https://drive.google.com/file/d/14YQwmPA2TAn90rC7heJw-WRLtl_GOtZn/view?usp=share_link</a:t>
                      </a:r>
                      <a:r>
                        <a:rPr lang="ru-RU" sz="10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 двух городов одновременно навстречу друг другу отправляются два автомобилиста. Проехав некоторую часть пути, первый автомобилист сделал остановку на 15 минут, а потом продолжил движение до встречи со вторым автомобилистом. Расстояние между городами составляет 222 км, скорость первого автомобилиста равна 42 км/ч, скорость второго – 48 км/ч. Определите расстояние от города (в км), из которого выехал второй автомобилист, до места встречи.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https://docs.google.com/presentation/d/1tyKPM0GXZWKirLIeUeA01ABMFh1e1fxx/edit?usp=share_link&amp;ouid=111863075803711435005&amp;rtpof=true&amp;sd=true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 smtClean="0"/>
                    </a:p>
                  </a:txBody>
                  <a:tcPr/>
                </a:tc>
              </a:tr>
              <a:tr h="280831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64787"/>
            <a:ext cx="2057728" cy="27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2023-03-21_11-06-2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33742"/>
            <a:ext cx="2736304" cy="237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48400" y="4047085"/>
            <a:ext cx="2175934" cy="7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un9-70.userapi.com/impf/rHN0Qqd0lQk2RudgdSO3eAlGa6JogdonAf8eZA/6dSKM8sOiV0.jpg?size=1920x1440&amp;quality=96&amp;sign=f23a5961f1f88c92ecacbb28090c14b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77" y="1006226"/>
            <a:ext cx="3897415" cy="29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9.userapi.com/impf/_d_Hy3OEBYs6pa0vjVt-kxVyIasWhD0PyeZcqw/x1qVGMIFMJg.jpg?size=1920x1440&amp;quality=96&amp;sign=68d15c3512e9bd91ed83d6d84e03b78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4" y="1006225"/>
            <a:ext cx="3620954" cy="27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7.userapi.com/impf/VjsAU8eMMblvhJaXmVqbAA-O6fSWCWNuyfbfSQ/xI_ViBQRhPU.jpg?size=1920x1440&amp;quality=96&amp;sign=25a1a3ff1f54ac5e234fca4afd2cf1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302" y="2283718"/>
            <a:ext cx="3577338" cy="26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2674" y="199182"/>
            <a:ext cx="674184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«Вычисляйка»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40" y="4051168"/>
            <a:ext cx="2432115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школ района на муниципальном конкурсе «Вычисляйка»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3-03-09_14-54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" y="669112"/>
            <a:ext cx="29198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2023-03-09_14-55-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578" y="555527"/>
            <a:ext cx="2952328" cy="434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023-03-09_14-57-0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5614"/>
            <a:ext cx="2978489" cy="42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89931" y="138197"/>
            <a:ext cx="7418495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«Вычисляйка»</a:t>
            </a:r>
            <a:r>
              <a:rPr lang="ru-RU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4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2347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вызвавшие затруднения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66123"/>
              </p:ext>
            </p:extLst>
          </p:nvPr>
        </p:nvGraphicFramePr>
        <p:xfrm>
          <a:off x="251521" y="539750"/>
          <a:ext cx="8568950" cy="3901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579"/>
                <a:gridCol w="1303636"/>
                <a:gridCol w="1224136"/>
                <a:gridCol w="3384376"/>
                <a:gridCol w="201622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</a:t>
                      </a:r>
                      <a:r>
                        <a:rPr lang="ru-RU" sz="1000" dirty="0" smtClean="0"/>
                        <a:t> </a:t>
                      </a:r>
                      <a:endParaRPr lang="ru-RU" sz="1000" dirty="0"/>
                    </a:p>
                  </a:txBody>
                  <a:tcPr vert="vert27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Арифметические действия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7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Вычитание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Умножение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Деление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Возведение в степень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369:9;        749:7;          768:6;        674:2.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7*(-2)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336:4;        216:9;          498:6.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637-854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486:6;        612:(-6); </a:t>
                      </a:r>
                      <a:r>
                        <a:rPr lang="ru-RU" sz="1400" baseline="0" dirty="0" smtClean="0"/>
                        <a:t>    54:0,5.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r>
                        <a:rPr lang="ru-RU" sz="1400" baseline="30000" dirty="0" smtClean="0"/>
                        <a:t>2</a:t>
                      </a:r>
                      <a:r>
                        <a:rPr lang="ru-RU" sz="1400" baseline="0" dirty="0" smtClean="0"/>
                        <a:t>;</a:t>
                      </a:r>
                      <a:r>
                        <a:rPr lang="ru-RU" sz="1400" baseline="30000" dirty="0" smtClean="0"/>
                        <a:t>    </a:t>
                      </a:r>
                      <a:r>
                        <a:rPr lang="ru-RU" sz="1400" baseline="0" dirty="0" smtClean="0"/>
                        <a:t>15</a:t>
                      </a:r>
                      <a:r>
                        <a:rPr lang="ru-RU" sz="1400" baseline="30000" dirty="0" smtClean="0"/>
                        <a:t>2</a:t>
                      </a:r>
                      <a:endParaRPr lang="ru-RU" sz="14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4,94-0,44; </a:t>
                      </a:r>
                    </a:p>
                    <a:p>
                      <a:r>
                        <a:rPr lang="ru-RU" sz="1400" dirty="0" smtClean="0"/>
                        <a:t>14,7-5,7;</a:t>
                      </a:r>
                    </a:p>
                    <a:p>
                      <a:r>
                        <a:rPr lang="ru-RU" sz="1400" dirty="0" smtClean="0"/>
                        <a:t>-45-249.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564:4;       196:16;        9,5:5;           38,4:0,2.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r>
                        <a:rPr lang="ru-RU" sz="1400" kern="1200" baseline="30000" dirty="0" smtClean="0"/>
                        <a:t>2</a:t>
                      </a:r>
                      <a:r>
                        <a:rPr lang="ru-RU" sz="1400" dirty="0" smtClean="0"/>
                        <a:t>:2</a:t>
                      </a:r>
                      <a:r>
                        <a:rPr lang="ru-RU" sz="1400" kern="1200" baseline="30000" dirty="0" smtClean="0"/>
                        <a:t>2</a:t>
                      </a:r>
                      <a:r>
                        <a:rPr lang="ru-RU" sz="1400" kern="1200" baseline="0" dirty="0" smtClean="0"/>
                        <a:t>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/>
                        <a:t>(7+6)</a:t>
                      </a:r>
                      <a:r>
                        <a:rPr lang="ru-RU" sz="1400" kern="1200" baseline="30000" dirty="0" smtClean="0"/>
                        <a:t>2</a:t>
                      </a:r>
                      <a:r>
                        <a:rPr lang="ru-RU" sz="1400" kern="1200" baseline="0" dirty="0" smtClean="0"/>
                        <a:t>;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400" kern="1200" baseline="0" dirty="0" smtClean="0"/>
                        <a:t>17</a:t>
                      </a:r>
                      <a:r>
                        <a:rPr lang="ru-RU" sz="1400" kern="1200" baseline="30000" dirty="0" smtClean="0"/>
                        <a:t>2</a:t>
                      </a:r>
                      <a:endParaRPr lang="ru-RU" sz="1400" kern="1200" baseline="300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62,6-26;</a:t>
                      </a:r>
                    </a:p>
                    <a:p>
                      <a:r>
                        <a:rPr lang="ru-RU" sz="1400" dirty="0" smtClean="0"/>
                        <a:t>-841-876.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180:0,3;    27,9:9;         4,97:7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r>
                        <a:rPr lang="ru-RU" sz="1400" baseline="30000" dirty="0" smtClean="0"/>
                        <a:t>2;</a:t>
                      </a:r>
                    </a:p>
                    <a:p>
                      <a:r>
                        <a:rPr lang="ru-RU" sz="1400" kern="1200" baseline="0" dirty="0" smtClean="0"/>
                        <a:t>7</a:t>
                      </a:r>
                      <a:r>
                        <a:rPr lang="ru-RU" sz="1400" kern="1200" baseline="30000" dirty="0" smtClean="0"/>
                        <a:t>2</a:t>
                      </a:r>
                      <a:r>
                        <a:rPr lang="ru-RU" sz="1400" kern="1200" baseline="0" dirty="0" smtClean="0"/>
                        <a:t>*</a:t>
                      </a:r>
                      <a:r>
                        <a:rPr lang="ru-RU" sz="1400" dirty="0" smtClean="0"/>
                        <a:t>2</a:t>
                      </a:r>
                      <a:r>
                        <a:rPr lang="ru-RU" sz="1400" kern="1200" baseline="30000" dirty="0" smtClean="0"/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10-11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-65-52;</a:t>
                      </a:r>
                    </a:p>
                    <a:p>
                      <a:r>
                        <a:rPr lang="ru-RU" sz="1400" dirty="0" smtClean="0"/>
                        <a:t>318-645;</a:t>
                      </a:r>
                    </a:p>
                    <a:p>
                      <a:r>
                        <a:rPr lang="ru-RU" sz="1400" dirty="0" smtClean="0"/>
                        <a:t>0,45-5,23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2,5*(-0,04);</a:t>
                      </a:r>
                    </a:p>
                    <a:p>
                      <a:r>
                        <a:rPr lang="ru-RU" sz="1400" dirty="0" smtClean="0"/>
                        <a:t>0,84*2;</a:t>
                      </a:r>
                    </a:p>
                    <a:p>
                      <a:r>
                        <a:rPr lang="ru-RU" sz="1400" dirty="0" smtClean="0"/>
                        <a:t>0,8*1250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7,68:6;     0,38:19;</a:t>
                      </a:r>
                      <a:r>
                        <a:rPr lang="ru-RU" sz="1400" baseline="0" dirty="0" smtClean="0"/>
                        <a:t>      56:0,8.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17</a:t>
                      </a:r>
                      <a:r>
                        <a:rPr lang="ru-RU" sz="1400" kern="1200" baseline="30000" dirty="0" smtClean="0"/>
                        <a:t>2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14681596"/>
              </p:ext>
            </p:extLst>
          </p:nvPr>
        </p:nvGraphicFramePr>
        <p:xfrm>
          <a:off x="1106424" y="1024639"/>
          <a:ext cx="6062472" cy="393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17597" y="120766"/>
            <a:ext cx="593936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конкурс «Вычисляйка»</a:t>
            </a:r>
          </a:p>
        </p:txBody>
      </p:sp>
    </p:spTree>
    <p:extLst>
      <p:ext uri="{BB962C8B-B14F-4D97-AF65-F5344CB8AC3E}">
        <p14:creationId xmlns:p14="http://schemas.microsoft.com/office/powerpoint/2010/main" val="42681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301156"/>
              </p:ext>
            </p:extLst>
          </p:nvPr>
        </p:nvGraphicFramePr>
        <p:xfrm>
          <a:off x="-1304924" y="-690562"/>
          <a:ext cx="11753849" cy="6524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594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23-03-13_08-59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5" y="55314"/>
            <a:ext cx="5343847" cy="504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23-03-03_15-51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7494"/>
            <a:ext cx="2927838" cy="39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123478"/>
            <a:ext cx="1535857" cy="411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123478"/>
            <a:ext cx="1535857" cy="4115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User\Desktop\2023-02-27_16-52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43" y="2605992"/>
            <a:ext cx="2448272" cy="15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79"/>
          <a:stretch/>
        </p:blipFill>
        <p:spPr bwMode="auto">
          <a:xfrm>
            <a:off x="164278" y="195486"/>
            <a:ext cx="3422488" cy="48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20934" y="123478"/>
            <a:ext cx="5256584" cy="255454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качества математического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мотивации учащихся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педагогов;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творческого потенциала педагогов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учеников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подготовки к ГИА;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Выявление ОО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низкими образовательными результатами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Идея проекта - создание и организация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esktop\2023-02-27_16-16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20" y="3576173"/>
            <a:ext cx="1816174" cy="153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29212" y="3862377"/>
            <a:ext cx="51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7579" y="2859780"/>
            <a:ext cx="51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2023-10-16_15-58-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76" y="2861440"/>
            <a:ext cx="3729111" cy="202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3219822"/>
            <a:ext cx="515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23-03-09_13-47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0045"/>
            <a:ext cx="7416824" cy="469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483693"/>
            <a:ext cx="3024336" cy="2232248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55825" y="4130069"/>
            <a:ext cx="3807251" cy="692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5068" y="173858"/>
            <a:ext cx="6967052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публичный зачет по геометрии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1377" t="32081" r="172" b="31585"/>
          <a:stretch/>
        </p:blipFill>
        <p:spPr>
          <a:xfrm>
            <a:off x="243076" y="699542"/>
            <a:ext cx="5232748" cy="3231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312" y="4155926"/>
            <a:ext cx="380725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7-ого класса СОШ  № 18 во время оглашения результатов публичного зачета по геометрии</a:t>
            </a:r>
          </a:p>
        </p:txBody>
      </p:sp>
      <p:pic>
        <p:nvPicPr>
          <p:cNvPr id="1027" name="Picture 3" descr="C:\Users\User\Desktop\2023-10-16_16-02-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3" y="625464"/>
            <a:ext cx="3350633" cy="424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5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8081" y="186653"/>
            <a:ext cx="7587443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 публичный зачет по геометрии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3131840" y="2421982"/>
            <a:ext cx="58864" cy="618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2023-10-16_16-07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2504"/>
            <a:ext cx="3134743" cy="23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23-10-16_16-06-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05848"/>
            <a:ext cx="2957193" cy="3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2023-10-16_16-06-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96252"/>
            <a:ext cx="3045071" cy="43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2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92196514"/>
              </p:ext>
            </p:extLst>
          </p:nvPr>
        </p:nvGraphicFramePr>
        <p:xfrm>
          <a:off x="4825093" y="2694215"/>
          <a:ext cx="3980090" cy="230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7664" y="838161"/>
            <a:ext cx="600173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 sz="2000" b="1" i="0" u="none" strike="noStrike" kern="1200" baseline="0">
                <a:solidFill>
                  <a:srgbClr val="5B9BD5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программы предмета - 93 %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53506"/>
            <a:ext cx="7047026" cy="49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Итоги публичного зачета по геометрии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6158237"/>
              </p:ext>
            </p:extLst>
          </p:nvPr>
        </p:nvGraphicFramePr>
        <p:xfrm>
          <a:off x="1043608" y="1635646"/>
          <a:ext cx="7543800" cy="3227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84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251" y="128123"/>
            <a:ext cx="78006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публичный зачет по геометрии</a:t>
            </a:r>
            <a:endParaRPr lang="ru-RU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2023-03-09_15-19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3013"/>
            <a:ext cx="6909453" cy="44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251" y="128123"/>
            <a:ext cx="78006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публичный зачет по геометрии</a:t>
            </a:r>
            <a:endParaRPr lang="ru-RU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C:\Users\User\Desktop\2023-03-09_15-23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5526"/>
            <a:ext cx="6735927" cy="44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4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23-03-09_13-39-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"/>
          <a:stretch/>
        </p:blipFill>
        <p:spPr bwMode="auto">
          <a:xfrm>
            <a:off x="2267744" y="526399"/>
            <a:ext cx="2691333" cy="35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2023-03-09_13-41-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/>
          <a:stretch/>
        </p:blipFill>
        <p:spPr bwMode="auto">
          <a:xfrm>
            <a:off x="4883250" y="354287"/>
            <a:ext cx="3048273" cy="370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28123"/>
            <a:ext cx="667189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 на уроках математики</a:t>
            </a:r>
            <a:endParaRPr lang="ru-RU" sz="2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2023-03-09_13-39-29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"/>
          <a:stretch/>
        </p:blipFill>
        <p:spPr bwMode="auto">
          <a:xfrm>
            <a:off x="179512" y="591242"/>
            <a:ext cx="2448272" cy="337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2023-03-09_14-05-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" y="3651870"/>
            <a:ext cx="2426623" cy="126310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2023-03-09_14-11-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198068"/>
            <a:ext cx="2768573" cy="183463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10561"/>
          <a:stretch/>
        </p:blipFill>
        <p:spPr bwMode="auto">
          <a:xfrm>
            <a:off x="7838791" y="612871"/>
            <a:ext cx="1126913" cy="161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:\Users\User\Desktop\2023-03-09_14-15-4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9" r="2157"/>
          <a:stretch/>
        </p:blipFill>
        <p:spPr bwMode="auto">
          <a:xfrm>
            <a:off x="6892051" y="2493400"/>
            <a:ext cx="2148740" cy="231693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39616" y="2243479"/>
            <a:ext cx="2243634" cy="400279"/>
          </a:xfrm>
          <a:prstGeom prst="rect">
            <a:avLst/>
          </a:prstGeom>
          <a:solidFill>
            <a:srgbClr val="00B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2023-03-21_11-48-5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92" y="2858706"/>
            <a:ext cx="3432629" cy="127974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518</Words>
  <Application>Microsoft Office PowerPoint</Application>
  <PresentationFormat>Экран (16:9)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Муниципальные конкурсы,  как инструмент повышения качества математического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76</cp:revision>
  <cp:lastPrinted>2023-03-10T10:55:35Z</cp:lastPrinted>
  <dcterms:created xsi:type="dcterms:W3CDTF">2023-02-27T12:44:48Z</dcterms:created>
  <dcterms:modified xsi:type="dcterms:W3CDTF">2023-10-16T13:21:15Z</dcterms:modified>
</cp:coreProperties>
</file>