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6"/>
  </p:notesMasterIdLst>
  <p:sldIdLst>
    <p:sldId id="256" r:id="rId3"/>
    <p:sldId id="275" r:id="rId4"/>
    <p:sldId id="258" r:id="rId5"/>
    <p:sldId id="272" r:id="rId6"/>
    <p:sldId id="261" r:id="rId7"/>
    <p:sldId id="273" r:id="rId8"/>
    <p:sldId id="274" r:id="rId9"/>
    <p:sldId id="266" r:id="rId10"/>
    <p:sldId id="265" r:id="rId11"/>
    <p:sldId id="269" r:id="rId12"/>
    <p:sldId id="264" r:id="rId13"/>
    <p:sldId id="270" r:id="rId14"/>
    <p:sldId id="263" r:id="rId15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D7521"/>
    <a:srgbClr val="3F9DD7"/>
    <a:srgbClr val="EB992B"/>
    <a:srgbClr val="C581BB"/>
    <a:srgbClr val="C076B5"/>
    <a:srgbClr val="BC6CB1"/>
    <a:srgbClr val="EAF834"/>
    <a:srgbClr val="C3ED29"/>
    <a:srgbClr val="55C1BC"/>
    <a:srgbClr val="DBE01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/>
              <a:t>Уровень восприимчивости педагогов к новшествам</a:t>
            </a:r>
          </a:p>
        </c:rich>
      </c:tx>
      <c:layout>
        <c:manualLayout>
          <c:xMode val="edge"/>
          <c:yMode val="edge"/>
          <c:x val="0.12645791881710136"/>
          <c:y val="4.511772593742825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088431190154669E-2"/>
          <c:y val="0.23746209050058292"/>
          <c:w val="0.54014472711575301"/>
          <c:h val="0.657165161317773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восприимчивости педагогов к новшествам</c:v>
                </c:pt>
              </c:strCache>
            </c:strRef>
          </c:tx>
          <c:explosion val="25"/>
          <c:dPt>
            <c:idx val="0"/>
            <c:explosion val="73"/>
          </c:dPt>
          <c:dLbls>
            <c:dLbl>
              <c:idx val="2"/>
              <c:layout>
                <c:manualLayout>
                  <c:x val="8.1314708418641315E-2"/>
                  <c:y val="8.6230870181091129E-2"/>
                </c:manualLayout>
              </c:layout>
              <c:showPercent val="1"/>
            </c:dLbl>
            <c:showPercent val="1"/>
          </c:dLbls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 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65</c:v>
                </c:pt>
                <c:pt idx="1">
                  <c:v>26</c:v>
                </c:pt>
                <c:pt idx="2" formatCode="General">
                  <c:v>9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183512678485463"/>
          <c:y val="0.31087344461726507"/>
          <c:w val="0.34826652858677076"/>
          <c:h val="0.56005388290189972"/>
        </c:manualLayout>
      </c:layout>
    </c:legend>
    <c:plotVisOnly val="1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Уровень родительской инициативы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1370662921511135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6426214697318758"/>
          <c:y val="0.15944737371523318"/>
          <c:w val="0.79913290556814442"/>
          <c:h val="0.4748338773169348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Участник</c:v>
                </c:pt>
                <c:pt idx="1">
                  <c:v>Соучастник</c:v>
                </c:pt>
                <c:pt idx="2">
                  <c:v>Помощник-теоретик</c:v>
                </c:pt>
                <c:pt idx="3">
                  <c:v>Помощник-практик</c:v>
                </c:pt>
                <c:pt idx="4">
                  <c:v>Организатор</c:v>
                </c:pt>
                <c:pt idx="5">
                  <c:v>Инициатор</c:v>
                </c:pt>
                <c:pt idx="6">
                  <c:v>Наблюдатель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75</c:v>
                </c:pt>
                <c:pt idx="1">
                  <c:v>37</c:v>
                </c:pt>
                <c:pt idx="2">
                  <c:v>24</c:v>
                </c:pt>
                <c:pt idx="3">
                  <c:v>48</c:v>
                </c:pt>
                <c:pt idx="4">
                  <c:v>36</c:v>
                </c:pt>
                <c:pt idx="5">
                  <c:v>14</c:v>
                </c:pt>
                <c:pt idx="6">
                  <c:v>17</c:v>
                </c:pt>
              </c:numCache>
            </c:numRef>
          </c:val>
        </c:ser>
        <c:shape val="box"/>
        <c:axId val="74388992"/>
        <c:axId val="74390528"/>
        <c:axId val="59584512"/>
      </c:bar3DChart>
      <c:catAx>
        <c:axId val="74388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390528"/>
        <c:crosses val="autoZero"/>
        <c:auto val="1"/>
        <c:lblAlgn val="ctr"/>
        <c:lblOffset val="100"/>
      </c:catAx>
      <c:valAx>
        <c:axId val="7439052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4388992"/>
        <c:crosses val="autoZero"/>
        <c:crossBetween val="between"/>
      </c:valAx>
      <c:serAx>
        <c:axId val="59584512"/>
        <c:scaling>
          <c:orientation val="minMax"/>
        </c:scaling>
        <c:delete val="1"/>
        <c:axPos val="b"/>
        <c:tickLblPos val="none"/>
        <c:crossAx val="7439052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3BFE0D-E403-4E65-A7EC-C3C6C4D1D66C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B55AF0B-E358-4376-92FA-D210E817A37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 инновационной деятельности: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методы, формы, технологии в работе с родителями как единая комплексная  модель.</a:t>
          </a:r>
          <a:endParaRPr lang="ru-RU" sz="1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3B8A703-0D94-4158-A7EE-C6098522CF6B}" type="parTrans" cxnId="{222B443B-9BE3-437E-8B28-3002EA3ADB8D}">
      <dgm:prSet/>
      <dgm:spPr/>
      <dgm:t>
        <a:bodyPr/>
        <a:lstStyle/>
        <a:p>
          <a:endParaRPr lang="ru-RU"/>
        </a:p>
      </dgm:t>
    </dgm:pt>
    <dgm:pt modelId="{5F96775A-8713-42A1-B8B4-A1341DAA4AEB}" type="sibTrans" cxnId="{222B443B-9BE3-437E-8B28-3002EA3ADB8D}">
      <dgm:prSet/>
      <dgm:spPr/>
      <dgm:t>
        <a:bodyPr/>
        <a:lstStyle/>
        <a:p>
          <a:endParaRPr lang="ru-RU"/>
        </a:p>
      </dgm:t>
    </dgm:pt>
    <dgm:pt modelId="{0C6E9BB5-5EAC-4095-B2DF-37B9FFA1D35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 инновационной деятельности: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</a:t>
          </a:r>
          <a:r>
            <a: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взаимодействия дошкольного учреждения и семьи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0CC73E7-1473-4553-8288-58C9457A4041}" type="parTrans" cxnId="{4F9CEC5D-3580-4822-8ED9-E518ADE4425B}">
      <dgm:prSet/>
      <dgm:spPr/>
      <dgm:t>
        <a:bodyPr/>
        <a:lstStyle/>
        <a:p>
          <a:endParaRPr lang="ru-RU"/>
        </a:p>
      </dgm:t>
    </dgm:pt>
    <dgm:pt modelId="{1671EB00-50F9-4856-98FE-9F245F5792BD}" type="sibTrans" cxnId="{4F9CEC5D-3580-4822-8ED9-E518ADE4425B}">
      <dgm:prSet/>
      <dgm:spPr/>
      <dgm:t>
        <a:bodyPr/>
        <a:lstStyle/>
        <a:p>
          <a:endParaRPr lang="ru-RU"/>
        </a:p>
      </dgm:t>
    </dgm:pt>
    <dgm:pt modelId="{A5DE21E2-4D7A-46A1-A56B-B584993B193C}" type="pres">
      <dgm:prSet presAssocID="{083BFE0D-E403-4E65-A7EC-C3C6C4D1D6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5C360A-BBB6-4D55-9857-BC43B0BF3AD7}" type="pres">
      <dgm:prSet presAssocID="{0C6E9BB5-5EAC-4095-B2DF-37B9FFA1D354}" presName="parentLin" presStyleCnt="0"/>
      <dgm:spPr/>
      <dgm:t>
        <a:bodyPr/>
        <a:lstStyle/>
        <a:p>
          <a:endParaRPr lang="ru-RU"/>
        </a:p>
      </dgm:t>
    </dgm:pt>
    <dgm:pt modelId="{311EB1F9-3566-4034-A7BA-B5A8165D344C}" type="pres">
      <dgm:prSet presAssocID="{0C6E9BB5-5EAC-4095-B2DF-37B9FFA1D354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85DEC41-D82C-49C5-8C35-F4FB0F99F9B0}" type="pres">
      <dgm:prSet presAssocID="{0C6E9BB5-5EAC-4095-B2DF-37B9FFA1D354}" presName="parentText" presStyleLbl="node1" presStyleIdx="0" presStyleCnt="2" custScaleX="1310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7DD80-4F08-4106-9BCE-C1B1F2E18DF4}" type="pres">
      <dgm:prSet presAssocID="{0C6E9BB5-5EAC-4095-B2DF-37B9FFA1D354}" presName="negativeSpace" presStyleCnt="0"/>
      <dgm:spPr/>
      <dgm:t>
        <a:bodyPr/>
        <a:lstStyle/>
        <a:p>
          <a:endParaRPr lang="ru-RU"/>
        </a:p>
      </dgm:t>
    </dgm:pt>
    <dgm:pt modelId="{6AB546DF-1ADB-4079-8B73-BB666B4D9B42}" type="pres">
      <dgm:prSet presAssocID="{0C6E9BB5-5EAC-4095-B2DF-37B9FFA1D35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A9D414-1713-4E6F-8CA1-94E9DD22C286}" type="pres">
      <dgm:prSet presAssocID="{1671EB00-50F9-4856-98FE-9F245F5792BD}" presName="spaceBetweenRectangles" presStyleCnt="0"/>
      <dgm:spPr/>
      <dgm:t>
        <a:bodyPr/>
        <a:lstStyle/>
        <a:p>
          <a:endParaRPr lang="ru-RU"/>
        </a:p>
      </dgm:t>
    </dgm:pt>
    <dgm:pt modelId="{A1A6334C-624B-4B84-BEC7-01E5520F9B51}" type="pres">
      <dgm:prSet presAssocID="{1B55AF0B-E358-4376-92FA-D210E817A377}" presName="parentLin" presStyleCnt="0"/>
      <dgm:spPr/>
      <dgm:t>
        <a:bodyPr/>
        <a:lstStyle/>
        <a:p>
          <a:endParaRPr lang="ru-RU"/>
        </a:p>
      </dgm:t>
    </dgm:pt>
    <dgm:pt modelId="{F43D2835-E77C-4C1F-9F14-DB3434F048A1}" type="pres">
      <dgm:prSet presAssocID="{1B55AF0B-E358-4376-92FA-D210E817A37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1D23AF22-8075-4E1F-BCE3-0B24C0E0F6F9}" type="pres">
      <dgm:prSet presAssocID="{1B55AF0B-E358-4376-92FA-D210E817A377}" presName="parentText" presStyleLbl="node1" presStyleIdx="1" presStyleCnt="2" custScaleX="136103" custLinFactNeighborX="-9987" custLinFactNeighborY="-42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76426-E1C4-4E0F-80F3-0A903D62B514}" type="pres">
      <dgm:prSet presAssocID="{1B55AF0B-E358-4376-92FA-D210E817A377}" presName="negativeSpace" presStyleCnt="0"/>
      <dgm:spPr/>
      <dgm:t>
        <a:bodyPr/>
        <a:lstStyle/>
        <a:p>
          <a:endParaRPr lang="ru-RU"/>
        </a:p>
      </dgm:t>
    </dgm:pt>
    <dgm:pt modelId="{080A7109-0F37-409A-89C5-5DADC0FBE71C}" type="pres">
      <dgm:prSet presAssocID="{1B55AF0B-E358-4376-92FA-D210E817A37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22B443B-9BE3-437E-8B28-3002EA3ADB8D}" srcId="{083BFE0D-E403-4E65-A7EC-C3C6C4D1D66C}" destId="{1B55AF0B-E358-4376-92FA-D210E817A377}" srcOrd="1" destOrd="0" parTransId="{03B8A703-0D94-4158-A7EE-C6098522CF6B}" sibTransId="{5F96775A-8713-42A1-B8B4-A1341DAA4AEB}"/>
    <dgm:cxn modelId="{7AA2A58F-58B3-4D3F-9B58-0795B0969A27}" type="presOf" srcId="{1B55AF0B-E358-4376-92FA-D210E817A377}" destId="{1D23AF22-8075-4E1F-BCE3-0B24C0E0F6F9}" srcOrd="1" destOrd="0" presId="urn:microsoft.com/office/officeart/2005/8/layout/list1"/>
    <dgm:cxn modelId="{CB29BF77-C0CD-4666-BFF6-BC556F31F489}" type="presOf" srcId="{083BFE0D-E403-4E65-A7EC-C3C6C4D1D66C}" destId="{A5DE21E2-4D7A-46A1-A56B-B584993B193C}" srcOrd="0" destOrd="0" presId="urn:microsoft.com/office/officeart/2005/8/layout/list1"/>
    <dgm:cxn modelId="{FB0AF06A-390E-4105-8EE1-43387745367E}" type="presOf" srcId="{1B55AF0B-E358-4376-92FA-D210E817A377}" destId="{F43D2835-E77C-4C1F-9F14-DB3434F048A1}" srcOrd="0" destOrd="0" presId="urn:microsoft.com/office/officeart/2005/8/layout/list1"/>
    <dgm:cxn modelId="{4F9CEC5D-3580-4822-8ED9-E518ADE4425B}" srcId="{083BFE0D-E403-4E65-A7EC-C3C6C4D1D66C}" destId="{0C6E9BB5-5EAC-4095-B2DF-37B9FFA1D354}" srcOrd="0" destOrd="0" parTransId="{E0CC73E7-1473-4553-8288-58C9457A4041}" sibTransId="{1671EB00-50F9-4856-98FE-9F245F5792BD}"/>
    <dgm:cxn modelId="{5FEE9D6A-B110-487D-9495-0954A754F924}" type="presOf" srcId="{0C6E9BB5-5EAC-4095-B2DF-37B9FFA1D354}" destId="{311EB1F9-3566-4034-A7BA-B5A8165D344C}" srcOrd="0" destOrd="0" presId="urn:microsoft.com/office/officeart/2005/8/layout/list1"/>
    <dgm:cxn modelId="{DACF5589-C4CD-4FF7-B91D-0E2092923EBA}" type="presOf" srcId="{0C6E9BB5-5EAC-4095-B2DF-37B9FFA1D354}" destId="{985DEC41-D82C-49C5-8C35-F4FB0F99F9B0}" srcOrd="1" destOrd="0" presId="urn:microsoft.com/office/officeart/2005/8/layout/list1"/>
    <dgm:cxn modelId="{633E461C-86DA-4AA2-8E55-E36D138A42ED}" type="presParOf" srcId="{A5DE21E2-4D7A-46A1-A56B-B584993B193C}" destId="{835C360A-BBB6-4D55-9857-BC43B0BF3AD7}" srcOrd="0" destOrd="0" presId="urn:microsoft.com/office/officeart/2005/8/layout/list1"/>
    <dgm:cxn modelId="{43DAC9A1-2D88-4AC6-9B6C-6940167BD06A}" type="presParOf" srcId="{835C360A-BBB6-4D55-9857-BC43B0BF3AD7}" destId="{311EB1F9-3566-4034-A7BA-B5A8165D344C}" srcOrd="0" destOrd="0" presId="urn:microsoft.com/office/officeart/2005/8/layout/list1"/>
    <dgm:cxn modelId="{B404DADF-6F9E-4A55-919A-F971E7FB784F}" type="presParOf" srcId="{835C360A-BBB6-4D55-9857-BC43B0BF3AD7}" destId="{985DEC41-D82C-49C5-8C35-F4FB0F99F9B0}" srcOrd="1" destOrd="0" presId="urn:microsoft.com/office/officeart/2005/8/layout/list1"/>
    <dgm:cxn modelId="{89C15782-7CE4-42E0-BD45-1E06C27FA0E2}" type="presParOf" srcId="{A5DE21E2-4D7A-46A1-A56B-B584993B193C}" destId="{FD67DD80-4F08-4106-9BCE-C1B1F2E18DF4}" srcOrd="1" destOrd="0" presId="urn:microsoft.com/office/officeart/2005/8/layout/list1"/>
    <dgm:cxn modelId="{0443B7C5-2D84-4ACE-8460-EAED825EA9B5}" type="presParOf" srcId="{A5DE21E2-4D7A-46A1-A56B-B584993B193C}" destId="{6AB546DF-1ADB-4079-8B73-BB666B4D9B42}" srcOrd="2" destOrd="0" presId="urn:microsoft.com/office/officeart/2005/8/layout/list1"/>
    <dgm:cxn modelId="{C9F88A97-1457-414F-AA29-8694DBD052C0}" type="presParOf" srcId="{A5DE21E2-4D7A-46A1-A56B-B584993B193C}" destId="{1DA9D414-1713-4E6F-8CA1-94E9DD22C286}" srcOrd="3" destOrd="0" presId="urn:microsoft.com/office/officeart/2005/8/layout/list1"/>
    <dgm:cxn modelId="{D6F3395A-E406-40B9-A505-93CB2BF78164}" type="presParOf" srcId="{A5DE21E2-4D7A-46A1-A56B-B584993B193C}" destId="{A1A6334C-624B-4B84-BEC7-01E5520F9B51}" srcOrd="4" destOrd="0" presId="urn:microsoft.com/office/officeart/2005/8/layout/list1"/>
    <dgm:cxn modelId="{5BC34CE6-9396-4C1A-A11C-BC642CA672D3}" type="presParOf" srcId="{A1A6334C-624B-4B84-BEC7-01E5520F9B51}" destId="{F43D2835-E77C-4C1F-9F14-DB3434F048A1}" srcOrd="0" destOrd="0" presId="urn:microsoft.com/office/officeart/2005/8/layout/list1"/>
    <dgm:cxn modelId="{FB0F267B-B2DB-4896-8FD3-924E39241598}" type="presParOf" srcId="{A1A6334C-624B-4B84-BEC7-01E5520F9B51}" destId="{1D23AF22-8075-4E1F-BCE3-0B24C0E0F6F9}" srcOrd="1" destOrd="0" presId="urn:microsoft.com/office/officeart/2005/8/layout/list1"/>
    <dgm:cxn modelId="{FACBD3FF-CE19-40D6-891D-32928E311662}" type="presParOf" srcId="{A5DE21E2-4D7A-46A1-A56B-B584993B193C}" destId="{6F476426-E1C4-4E0F-80F3-0A903D62B514}" srcOrd="5" destOrd="0" presId="urn:microsoft.com/office/officeart/2005/8/layout/list1"/>
    <dgm:cxn modelId="{6887C407-5499-4343-A329-344E2340EAAA}" type="presParOf" srcId="{A5DE21E2-4D7A-46A1-A56B-B584993B193C}" destId="{080A7109-0F37-409A-89C5-5DADC0FBE71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B546DF-1ADB-4079-8B73-BB666B4D9B42}">
      <dsp:nvSpPr>
        <dsp:cNvPr id="0" name=""/>
        <dsp:cNvSpPr/>
      </dsp:nvSpPr>
      <dsp:spPr>
        <a:xfrm>
          <a:off x="0" y="366412"/>
          <a:ext cx="71391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5DEC41-D82C-49C5-8C35-F4FB0F99F9B0}">
      <dsp:nvSpPr>
        <dsp:cNvPr id="0" name=""/>
        <dsp:cNvSpPr/>
      </dsp:nvSpPr>
      <dsp:spPr>
        <a:xfrm>
          <a:off x="356956" y="26932"/>
          <a:ext cx="6550085" cy="678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Объект инновационной деятельности: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процесс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взаимодействия дошкольного учреждения и семьи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6956" y="26932"/>
        <a:ext cx="6550085" cy="678960"/>
      </dsp:txXfrm>
    </dsp:sp>
    <dsp:sp modelId="{080A7109-0F37-409A-89C5-5DADC0FBE71C}">
      <dsp:nvSpPr>
        <dsp:cNvPr id="0" name=""/>
        <dsp:cNvSpPr/>
      </dsp:nvSpPr>
      <dsp:spPr>
        <a:xfrm>
          <a:off x="0" y="1409692"/>
          <a:ext cx="7139136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-1199995"/>
              <a:satOff val="36283"/>
              <a:lumOff val="62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3AF22-8075-4E1F-BCE3-0B24C0E0F6F9}">
      <dsp:nvSpPr>
        <dsp:cNvPr id="0" name=""/>
        <dsp:cNvSpPr/>
      </dsp:nvSpPr>
      <dsp:spPr>
        <a:xfrm>
          <a:off x="320366" y="1041193"/>
          <a:ext cx="6781678" cy="678960"/>
        </a:xfrm>
        <a:prstGeom prst="roundRect">
          <a:avLst/>
        </a:prstGeom>
        <a:solidFill>
          <a:schemeClr val="accent3">
            <a:hueOff val="-1199995"/>
            <a:satOff val="36283"/>
            <a:lumOff val="627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890" tIns="0" rIns="18889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Предмет инновационной деятельности: </a:t>
          </a:r>
          <a:r>
            <a:rPr lang="ru-RU" sz="1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методы, формы, технологии в работе с родителями как единая комплексная  модель.</a:t>
          </a:r>
          <a:endParaRPr lang="ru-RU" sz="1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0366" y="1041193"/>
        <a:ext cx="6781678" cy="678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89A2-AB16-4A5B-807D-06D41C4E5A67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8BDCB-EEDE-42AE-9EAA-446F76B9F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8BDCB-EEDE-42AE-9EAA-446F76B9F18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07.02.2020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0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2.png"/><Relationship Id="rId10" Type="http://schemas.openxmlformats.org/officeDocument/2006/relationships/image" Target="../media/image30.jpeg"/><Relationship Id="rId4" Type="http://schemas.openxmlformats.org/officeDocument/2006/relationships/image" Target="../media/image21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kolobok.tvoysadik.ru/upload/tskolobok_new/files/5b/4d/5b4d3ff68a42ae2e77e63b29c44871ae.pdf" TargetMode="External"/><Relationship Id="rId3" Type="http://schemas.openxmlformats.org/officeDocument/2006/relationships/image" Target="../media/image35.jpeg"/><Relationship Id="rId7" Type="http://schemas.openxmlformats.org/officeDocument/2006/relationships/hyperlink" Target="https://kolobok.tvoysadik.ru/site/pub?id=321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hyperlink" Target="https://kolobok.tvoysadik.ru/?section_id=81" TargetMode="External"/><Relationship Id="rId4" Type="http://schemas.openxmlformats.org/officeDocument/2006/relationships/image" Target="../media/image20.png"/><Relationship Id="rId9" Type="http://schemas.openxmlformats.org/officeDocument/2006/relationships/hyperlink" Target="https://kolobok.tvoysadik.ru/upload/tskolobok_new/files/1b/51/1b51cb8b3b2dded32f83ea6b95f71972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tif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064896" cy="12241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Муниципальное бюджетное дошкольное образовательное учреждение детский сад комбинированного вида </a:t>
            </a:r>
            <a:br>
              <a:rPr lang="ru-RU" sz="1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</a:br>
            <a:r>
              <a:rPr lang="ru-RU" sz="1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№ 14 «Колобок» города Тихорецка муниципального образования Тихорецкий район</a:t>
            </a:r>
            <a:endParaRPr lang="uk-UA" sz="1600" b="1" cap="all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3645024"/>
            <a:ext cx="6589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Создание модели взаимодействия дошкольного учреждения с родителями  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</a:t>
            </a:r>
            <a:r>
              <a:rPr lang="ru-RU" b="1" i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МиР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»: Мы и Родители»</a:t>
            </a:r>
            <a:endParaRPr lang="ru-RU" b="1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95736" y="6021288"/>
            <a:ext cx="4176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Тихорецк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2019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508518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Times New Roman" pitchFamily="18" charset="0"/>
              </a:rPr>
              <a:t>Отчет о реализации краевой инновационной площадки (КИП-2018) за 2019 год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Таня\Desktop\шаблоны\58a04514198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556793"/>
            <a:ext cx="3096344" cy="180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C:\Users\Таня\Desktop\КИП\фото по КИП\Ход конем 25-04-2019\IMG_7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869160"/>
            <a:ext cx="2160240" cy="144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539552" y="620688"/>
            <a:ext cx="8352928" cy="792088"/>
          </a:xfrm>
          <a:prstGeom prst="rect">
            <a:avLst/>
          </a:prstGeom>
          <a:solidFill>
            <a:srgbClr val="C581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274638"/>
            <a:ext cx="3168352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ЗАДАЧИ 2019 ГОДА</a:t>
            </a:r>
            <a:endParaRPr lang="ru-RU" sz="18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692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практических мероприятий, которые связаны с включением родителей в единый воспитательный процесс ДОУ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1484784"/>
            <a:ext cx="46085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Критерии и показатели эффективности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51520" y="1844824"/>
          <a:ext cx="4248472" cy="464180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278609"/>
                <a:gridCol w="1367166"/>
                <a:gridCol w="602697"/>
              </a:tblGrid>
              <a:tr h="13095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06680" algn="l"/>
                          <a:tab pos="196215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Охват  родителей, принимающих активное участие в образовательной деятельности ДОО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Наблюдается увеличение – не менее 75%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</a:tr>
              <a:tr h="161773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Смена позиции родителей из «зрителей» и «наблюдателей» в активных участников встреч и помощников воспитателя.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Наблюдается рост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родителей -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участников, помощников.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</a:tr>
              <a:tr h="9244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Удовлетворенность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родителей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образовательным процессом.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100%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</a:tr>
              <a:tr h="68476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Уровень подготовленности детско-родительских мероприятий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/>
                </a:tc>
              </a:tr>
            </a:tbl>
          </a:graphicData>
        </a:graphic>
      </p:graphicFrame>
      <p:pic>
        <p:nvPicPr>
          <p:cNvPr id="11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576064" cy="576064"/>
          </a:xfrm>
          <a:prstGeom prst="rect">
            <a:avLst/>
          </a:prstGeom>
          <a:noFill/>
        </p:spPr>
      </p:pic>
      <p:pic>
        <p:nvPicPr>
          <p:cNvPr id="12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501008"/>
            <a:ext cx="530424" cy="530424"/>
          </a:xfrm>
          <a:prstGeom prst="rect">
            <a:avLst/>
          </a:prstGeom>
          <a:noFill/>
        </p:spPr>
      </p:pic>
      <p:pic>
        <p:nvPicPr>
          <p:cNvPr id="13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941168"/>
            <a:ext cx="568004" cy="458416"/>
          </a:xfrm>
          <a:prstGeom prst="rect">
            <a:avLst/>
          </a:prstGeom>
          <a:noFill/>
        </p:spPr>
      </p:pic>
      <p:pic>
        <p:nvPicPr>
          <p:cNvPr id="14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5805264"/>
            <a:ext cx="576064" cy="576064"/>
          </a:xfrm>
          <a:prstGeom prst="rect">
            <a:avLst/>
          </a:prstGeom>
          <a:noFill/>
        </p:spPr>
      </p:pic>
      <p:pic>
        <p:nvPicPr>
          <p:cNvPr id="16" name="Picture 2" descr="C:\Users\Таня\Desktop\КИП\фото по КИП\Три медведя Жданова\IMG_20190820_10555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484784"/>
            <a:ext cx="2232248" cy="167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C:\Users\Таня\Desktop\КИП\фото по КИП\Ход конем 25-04-2019\IMG_74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556792"/>
            <a:ext cx="2020517" cy="1652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9" descr="C:\Users\Таня\Desktop\КИП\Детско-родительские проекты\Читающая мама\Маслюкова\доктор\20190412_10114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5013176"/>
            <a:ext cx="217624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7" descr="C:\Users\Таня\Desktop\КИП\фото по КИП\Мама парихмахер Туарменская М.В\IMG_689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429000"/>
            <a:ext cx="2160240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C:\Users\Таня\Desktop\КИП\фото по КИП\Три медведя Жданова\IMG_20190820_10140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91739" y="3284984"/>
            <a:ext cx="2352261" cy="1764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8" descr="C:\Users\Таня\Desktop\КИП\фото по КИП\пожарные\IMG-20191111-WA002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84168" y="2780928"/>
            <a:ext cx="1595669" cy="1196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5" name="Picture 1" descr="D:\ФОТО к выступлению в Краснодаре\DSC_720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68144" y="4437112"/>
            <a:ext cx="1872208" cy="1252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я\Desktop\fba14b65bb68c274274dc8bd8a522e4ac6a1335aa06724c5fb82e5f0611e8896.jpeg"/>
          <p:cNvPicPr>
            <a:picLocks noChangeAspect="1" noChangeArrowheads="1"/>
          </p:cNvPicPr>
          <p:nvPr/>
        </p:nvPicPr>
        <p:blipFill>
          <a:blip r:embed="rId3" cstate="print"/>
          <a:srcRect b="11642"/>
          <a:stretch>
            <a:fillRect/>
          </a:stretch>
        </p:blipFill>
        <p:spPr bwMode="auto">
          <a:xfrm>
            <a:off x="179512" y="1412776"/>
            <a:ext cx="8754449" cy="525725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88640"/>
            <a:ext cx="4392488" cy="360040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Сетевое взаимодействие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6444208" y="1124744"/>
            <a:ext cx="1800200" cy="936104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18 «Колосок» ст.Терновской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3635896" y="620688"/>
            <a:ext cx="2016224" cy="1080120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4 «Росинка» г.Тихорецка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092280" y="2708920"/>
            <a:ext cx="1872208" cy="864096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38 «Ромашка» ст.Алексеевской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ая выноска 18"/>
          <p:cNvSpPr/>
          <p:nvPr/>
        </p:nvSpPr>
        <p:spPr>
          <a:xfrm>
            <a:off x="251520" y="2492896"/>
            <a:ext cx="1512168" cy="864096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11 «Родничок» г.Тихорецка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635896" y="2924944"/>
            <a:ext cx="1872208" cy="100811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068960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i="1" dirty="0" smtClean="0">
                <a:latin typeface="Bookman Old Style" pitchFamily="18" charset="0"/>
              </a:rPr>
              <a:t>МБДОУ № 14 «Колобок» г.Тихорецка</a:t>
            </a:r>
            <a:endParaRPr lang="ru-RU" sz="1200" b="1" i="1" dirty="0">
              <a:latin typeface="Bookman Old Style" pitchFamily="18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971600" y="1052736"/>
            <a:ext cx="1728192" cy="1008112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 № 8 «Аленушка» г.Тихорецка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4644008" y="4005064"/>
            <a:ext cx="1872208" cy="1224136"/>
          </a:xfrm>
          <a:prstGeom prst="wedge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 № 39 «Светлячок» пос.Незамаевский Новопокровского района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аня\Downloads\CMi3TiSB0Ac.jpg"/>
          <p:cNvPicPr>
            <a:picLocks noChangeAspect="1" noChangeArrowheads="1"/>
          </p:cNvPicPr>
          <p:nvPr/>
        </p:nvPicPr>
        <p:blipFill>
          <a:blip r:embed="rId2" cstate="print"/>
          <a:srcRect l="5333" t="4000" r="9333" b="8000"/>
          <a:stretch>
            <a:fillRect/>
          </a:stretch>
        </p:blipFill>
        <p:spPr bwMode="auto">
          <a:xfrm>
            <a:off x="6228184" y="4581128"/>
            <a:ext cx="1296144" cy="1782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 descr="C:\Users\Таня\Downloads\-T3tK8YdSpA.jpg"/>
          <p:cNvPicPr>
            <a:picLocks noChangeAspect="1" noChangeArrowheads="1"/>
          </p:cNvPicPr>
          <p:nvPr/>
        </p:nvPicPr>
        <p:blipFill>
          <a:blip r:embed="rId3" cstate="print"/>
          <a:srcRect l="8360" t="9091" r="12216" b="3125"/>
          <a:stretch>
            <a:fillRect/>
          </a:stretch>
        </p:blipFill>
        <p:spPr bwMode="auto">
          <a:xfrm>
            <a:off x="6876256" y="3356992"/>
            <a:ext cx="1296144" cy="19101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536504" cy="28803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Результаты работы КИП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5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1412776"/>
            <a:ext cx="530424" cy="530424"/>
          </a:xfrm>
          <a:prstGeom prst="rect">
            <a:avLst/>
          </a:prstGeom>
          <a:noFill/>
        </p:spPr>
      </p:pic>
      <p:pic>
        <p:nvPicPr>
          <p:cNvPr id="6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2420888"/>
            <a:ext cx="530424" cy="530424"/>
          </a:xfrm>
          <a:prstGeom prst="rect">
            <a:avLst/>
          </a:prstGeom>
          <a:noFill/>
        </p:spPr>
      </p:pic>
      <p:pic>
        <p:nvPicPr>
          <p:cNvPr id="7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3573016"/>
            <a:ext cx="458416" cy="458416"/>
          </a:xfrm>
          <a:prstGeom prst="rect">
            <a:avLst/>
          </a:prstGeom>
          <a:noFill/>
        </p:spPr>
      </p:pic>
      <p:pic>
        <p:nvPicPr>
          <p:cNvPr id="8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4581128"/>
            <a:ext cx="494928" cy="494928"/>
          </a:xfrm>
          <a:prstGeom prst="rect">
            <a:avLst/>
          </a:prstGeom>
          <a:noFill/>
        </p:spPr>
      </p:pic>
      <p:pic>
        <p:nvPicPr>
          <p:cNvPr id="9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5805264"/>
            <a:ext cx="494928" cy="494928"/>
          </a:xfrm>
          <a:prstGeom prst="rect">
            <a:avLst/>
          </a:prstGeom>
          <a:noFill/>
        </p:spPr>
      </p:pic>
      <p:pic>
        <p:nvPicPr>
          <p:cNvPr id="1026" name="Picture 2" descr="C:\Users\Таня\Desktop\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1484784"/>
            <a:ext cx="1224136" cy="1632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Таня\Desktop\2323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2204864"/>
            <a:ext cx="1386154" cy="18482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95536" y="548680"/>
          <a:ext cx="8136904" cy="432048"/>
        </p:xfrm>
        <a:graphic>
          <a:graphicData uri="http://schemas.openxmlformats.org/drawingml/2006/table">
            <a:tbl>
              <a:tblPr/>
              <a:tblGrid>
                <a:gridCol w="3600400"/>
                <a:gridCol w="4536504"/>
              </a:tblGrid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6680" algn="l"/>
                          <a:tab pos="196215" algn="l"/>
                        </a:tabLst>
                        <a:defRPr/>
                      </a:pPr>
                      <a:r>
                        <a:rPr lang="ru-RU" sz="12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Критерии и показатели эффективности инновационной деятельности</a:t>
                      </a: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Степень разработанности методического обеспечения инновационной деятельности в образовательной организации</a:t>
                      </a:r>
                      <a:endParaRPr lang="ru-RU" sz="1200" b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8005" y="1340768"/>
          <a:ext cx="8680705" cy="53378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8280"/>
                <a:gridCol w="3252813"/>
                <a:gridCol w="2362900"/>
                <a:gridCol w="2257548"/>
                <a:gridCol w="599164"/>
              </a:tblGrid>
              <a:tr h="67553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Методическое пособие «Система изучения педагогических инициатив родителей»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Times New Roman" pitchFamily="18" charset="0"/>
                          <a:cs typeface="Times New Roman" pitchFamily="18" charset="0"/>
                          <a:hlinkClick r:id="rId7"/>
                        </a:rPr>
                        <a:t>https://kolobok.tvoysadik.ru/site/pub?id=321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Подготовлено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 изданию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576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Практическое пособие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«Педагогическая модель  взаимодействия «</a:t>
                      </a:r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МиР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»: Мы и Родители» через  интегрированные формы детско-родительской  деятельности по основным  направлениям  развития  детей»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Разработано, проходит апробацию.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Рецензент –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Т.В.Майер 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методист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«Центра развития образования» МОТР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132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Методическое пособие «Вовлечение родителей в образовательный процесс через технологию «Адвент-календаря»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8"/>
                        </a:rPr>
                        <a:t>https://kolobok.tvoysadik.ru/upload/tskolobok_new/files/5b/4d/5b4d3ff68a42ae2e77e63b29c44871ae.pdf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Рецензент -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И.Ю.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Лебеденко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кандидат педагогических наук, доцент кафедры социальной, специальной педагогики и психологии ФБГОУ ВО "АГПУ»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just"/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Практическое пособие «Детско-родительский проект выходного дня «Выходные с пользой»</a:t>
                      </a:r>
                    </a:p>
                    <a:p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9"/>
                        </a:rPr>
                        <a:t>htt://kolobok.tvoysadik.ru/upload/tskolobok_new/files/1b/51/1b51cb8b3b2dded32f83ea6b95f71972.pdfps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Рецензент -</a:t>
                      </a:r>
                      <a:r>
                        <a:rPr kumimoji="0" lang="ru-RU" sz="12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И.Ю. </a:t>
                      </a:r>
                      <a:r>
                        <a:rPr kumimoji="0" lang="ru-RU" sz="1200" b="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Лебеденко</a:t>
                      </a: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кандидат педагогических наук, доцент кафедры социальной, специальной педагогики и психологии ФБГОУ ВО "</a:t>
                      </a:r>
                      <a:r>
                        <a:rPr kumimoji="0" lang="ru-RU" sz="1200" b="0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АГПУ»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013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Методические разработки, конспекты детско-родительской деятельности для ознакомления с трудом взрослых,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конспекты детско-родительских мастер-классов по художественно-эстетическому развитию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10"/>
                        </a:rPr>
                        <a:t>https://kolobok.tvoysadik.ru/?section_id=81</a:t>
                      </a: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Представлены на сайте ДОУ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ая прямоугольная выноска 8"/>
          <p:cNvSpPr/>
          <p:nvPr/>
        </p:nvSpPr>
        <p:spPr>
          <a:xfrm>
            <a:off x="899592" y="620688"/>
            <a:ext cx="3096344" cy="1224136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Таня\Desktop\94610_svidetelstvo o publikatsii 201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76672"/>
            <a:ext cx="2190253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Таня\Desktop\Сборник\konovalova_konferencija_2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2188995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36004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Трансляция промежуточных результатов на мероприятиях различного уровня</a:t>
            </a:r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ня\Desktop\КИП\Диссеминация\ПВК внутрянка 01 2019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721164"/>
            <a:ext cx="2664296" cy="376994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620688"/>
            <a:ext cx="30608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Центр по интересам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педагогов ДОО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Тихорецкого района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«Современные подходы в работе с родителями»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Таня\Downloads\Новая папка (2)\Page_0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1988840"/>
            <a:ext cx="2303908" cy="3258468"/>
          </a:xfrm>
          <a:prstGeom prst="rect">
            <a:avLst/>
          </a:prstGeom>
          <a:noFill/>
        </p:spPr>
      </p:pic>
      <p:pic>
        <p:nvPicPr>
          <p:cNvPr id="1028" name="Picture 4" descr="C:\Users\Таня\Downloads\Новая папка (2)\Page_0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1988840"/>
            <a:ext cx="2163547" cy="3059952"/>
          </a:xfrm>
          <a:prstGeom prst="rect">
            <a:avLst/>
          </a:prstGeom>
          <a:noFill/>
        </p:spPr>
      </p:pic>
      <p:pic>
        <p:nvPicPr>
          <p:cNvPr id="4" name="Picture 2" descr="C:\Users\Таня\Downloads\Приказ о проведении мастер-класса 12.04.2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3212975"/>
            <a:ext cx="2448272" cy="3461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ня\Desktop\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02" y="3429000"/>
            <a:ext cx="4320480" cy="3240360"/>
          </a:xfrm>
          <a:prstGeom prst="rect">
            <a:avLst/>
          </a:prstGeom>
          <a:noFill/>
        </p:spPr>
      </p:pic>
      <p:pic>
        <p:nvPicPr>
          <p:cNvPr id="1027" name="Picture 3" descr="C:\Users\Таня\Desktop\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320480" cy="3240360"/>
          </a:xfrm>
          <a:prstGeom prst="rect">
            <a:avLst/>
          </a:prstGeom>
          <a:noFill/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115616" y="1196752"/>
          <a:ext cx="7139136" cy="2016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83568" y="11663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Создание модели взаимодействия </a:t>
            </a:r>
            <a:endParaRPr lang="ru-RU" sz="1600" b="1" i="1" dirty="0" smtClean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дошкольного 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учреждения с родителями  </a:t>
            </a:r>
          </a:p>
          <a:p>
            <a:pPr algn="ctr"/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«</a:t>
            </a:r>
            <a:r>
              <a:rPr lang="ru-RU" sz="1600" b="1" i="1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МиР</a:t>
            </a:r>
            <a:r>
              <a:rPr lang="ru-RU" sz="1600" b="1" i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»: Мы и Родители»</a:t>
            </a:r>
            <a:endParaRPr lang="ru-RU" sz="1600" b="1" i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49006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lvl="0" algn="ctr"/>
            <a:r>
              <a:rPr lang="ru-RU" sz="20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Соответствие задачам федеральной и региональной</a:t>
            </a:r>
            <a:r>
              <a:rPr lang="en-US" sz="20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2"/>
                </a:solidFill>
                <a:latin typeface="Bookman Old Style" pitchFamily="18" charset="0"/>
                <a:cs typeface="Times New Roman" pitchFamily="18" charset="0"/>
              </a:rPr>
              <a:t>образовательной политики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276872"/>
            <a:ext cx="2952328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Bookman Old Style" pitchFamily="18" charset="0"/>
              </a:rPr>
              <a:t>Соответствие задачам федеральной и региональной образовательной политики</a:t>
            </a:r>
            <a:endParaRPr lang="ru-RU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4797152"/>
            <a:ext cx="52565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Ст.44 п.1 закона РФ «Об образовании в РФ» определяет, что «родители (законные представители) несовершеннолетних обучающихся имеют преимущественное право на обучение и воспитание детей перед всеми другими лицами. Они обязаны заложить основы физического, нравственного и интеллектуального развития личности ребенка»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764704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ч.III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п. 3.2.2., п.п. 8 указывает на немаловажную роль работы с родителями - «поддержка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2492896"/>
            <a:ext cx="3024336" cy="3600400"/>
          </a:xfrm>
          <a:prstGeom prst="rect">
            <a:avLst/>
          </a:prstGeom>
          <a:solidFill>
            <a:srgbClr val="DBE01E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1" name="Picture 3" descr="C:\Users\Таня\Desktop\cover3d1.jpg"/>
          <p:cNvPicPr>
            <a:picLocks noChangeAspect="1" noChangeArrowheads="1"/>
          </p:cNvPicPr>
          <p:nvPr/>
        </p:nvPicPr>
        <p:blipFill>
          <a:blip r:embed="rId2" cstate="print"/>
          <a:srcRect l="14591" t="3371" r="2264" b="3913"/>
          <a:stretch>
            <a:fillRect/>
          </a:stretch>
        </p:blipFill>
        <p:spPr bwMode="auto">
          <a:xfrm>
            <a:off x="611560" y="2636912"/>
            <a:ext cx="222832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516216" y="764704"/>
            <a:ext cx="2448272" cy="3672408"/>
          </a:xfrm>
          <a:prstGeom prst="rect">
            <a:avLst/>
          </a:prstGeom>
          <a:solidFill>
            <a:srgbClr val="DBE01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0" name="Picture 2" descr="C:\Users\Таня\Desktop\cover_image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124744"/>
            <a:ext cx="2115428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>
            <a:off x="4499992" y="3933056"/>
            <a:ext cx="0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971600" y="3429000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8388424" y="3429000"/>
            <a:ext cx="1440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211960" y="3429000"/>
            <a:ext cx="0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444208" y="3429000"/>
            <a:ext cx="0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60648"/>
            <a:ext cx="3744416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ЗАДАЧИ 2019 ГОДА</a:t>
            </a: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620688"/>
            <a:ext cx="77048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ookman Old Style" pitchFamily="18" charset="0"/>
              </a:rPr>
              <a:t>Задача 1.  </a:t>
            </a:r>
            <a:r>
              <a:rPr lang="ru-RU" sz="1400" b="1" i="1" dirty="0" smtClean="0">
                <a:latin typeface="Bookman Old Style" pitchFamily="18" charset="0"/>
              </a:rPr>
              <a:t>«</a:t>
            </a:r>
            <a:r>
              <a:rPr lang="ru-RU" sz="1400" i="1" dirty="0" smtClean="0">
                <a:latin typeface="Bookman Old Style" pitchFamily="18" charset="0"/>
              </a:rPr>
              <a:t>Разработка и апробация педагогической модели взаимодействия «</a:t>
            </a:r>
            <a:r>
              <a:rPr lang="ru-RU" sz="1400" i="1" dirty="0" err="1" smtClean="0">
                <a:latin typeface="Bookman Old Style" pitchFamily="18" charset="0"/>
              </a:rPr>
              <a:t>МиР</a:t>
            </a:r>
            <a:r>
              <a:rPr lang="ru-RU" sz="1400" i="1" dirty="0" smtClean="0">
                <a:latin typeface="Bookman Old Style" pitchFamily="18" charset="0"/>
              </a:rPr>
              <a:t>»: Мы и Родители» через  интегрированные формы детско-родительской  деятельности по основным  направлениям  развития  детей»</a:t>
            </a:r>
            <a:endParaRPr lang="ru-RU" sz="1400" i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484784"/>
            <a:ext cx="34948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Bookman Old Style" pitchFamily="18" charset="0"/>
              </a:rPr>
              <a:t>Сформирована комплексная модель</a:t>
            </a:r>
            <a:endParaRPr lang="ru-RU" sz="14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C:\Users\Таня\Desktop\3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44824"/>
            <a:ext cx="364840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971600" y="4797153"/>
            <a:ext cx="7200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Критерии и показатели эффективности инновационной деятельности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229200"/>
          <a:ext cx="8424936" cy="1135698"/>
        </p:xfrm>
        <a:graphic>
          <a:graphicData uri="http://schemas.openxmlformats.org/drawingml/2006/table">
            <a:tbl>
              <a:tblPr/>
              <a:tblGrid>
                <a:gridCol w="6048672"/>
                <a:gridCol w="2376264"/>
              </a:tblGrid>
              <a:tr h="34332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Calibri"/>
                        </a:rPr>
                        <a:t>Показатели</a:t>
                      </a:r>
                      <a:r>
                        <a:rPr lang="ru-RU" sz="1300" b="1" baseline="0" dirty="0" smtClean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300" b="1" dirty="0" smtClean="0">
                          <a:latin typeface="Times New Roman"/>
                          <a:ea typeface="Calibri"/>
                        </a:rPr>
                        <a:t>эффективности </a:t>
                      </a:r>
                      <a:r>
                        <a:rPr lang="ru-RU" sz="1300" b="1" dirty="0">
                          <a:latin typeface="Times New Roman"/>
                          <a:ea typeface="Calibri"/>
                        </a:rPr>
                        <a:t>инновационной деятельности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Calibri"/>
                        </a:rPr>
                        <a:t>Результативность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37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Наличие нормативно-правовой базы по проблеме инновационной деятельности: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</a:rPr>
                        <a:t>приказы</a:t>
                      </a:r>
                      <a:r>
                        <a:rPr lang="ru-RU" sz="1300" dirty="0">
                          <a:latin typeface="Times New Roman"/>
                          <a:ea typeface="Times New Roman"/>
                        </a:rPr>
                        <a:t>, положения, договоры, локальные акты, инструктивные материалы.</a:t>
                      </a: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Calibri"/>
                      </a:endParaRPr>
                    </a:p>
                  </a:txBody>
                  <a:tcPr marL="62972" marR="629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399584"/>
            <a:ext cx="864096" cy="864096"/>
          </a:xfrm>
          <a:prstGeom prst="rect">
            <a:avLst/>
          </a:prstGeom>
          <a:noFill/>
        </p:spPr>
      </p:pic>
      <p:pic>
        <p:nvPicPr>
          <p:cNvPr id="1028" name="Picture 4" descr="C:\Users\Таня\Desktop\Мод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940152" y="1628800"/>
            <a:ext cx="3024336" cy="2160240"/>
          </a:xfrm>
          <a:prstGeom prst="rect">
            <a:avLst/>
          </a:prstGeom>
          <a:solidFill>
            <a:srgbClr val="EAF834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496944" cy="576064"/>
          </a:xfrm>
          <a:prstGeom prst="rect">
            <a:avLst/>
          </a:prstGeom>
          <a:solidFill>
            <a:srgbClr val="55C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исходного уровня педагогических условий, обеспечивающих продуктивное взаимодействие с родителями воспитанников детского сада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320480" cy="2880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ЗАДАЧИ 2019 ГОДА</a:t>
            </a:r>
            <a:endParaRPr lang="ru-RU" sz="1800" b="1" dirty="0">
              <a:latin typeface="Bookman Old Style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6012160" y="1628800"/>
          <a:ext cx="280831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Заголовок 4"/>
          <p:cNvSpPr txBox="1">
            <a:spLocks/>
          </p:cNvSpPr>
          <p:nvPr/>
        </p:nvSpPr>
        <p:spPr>
          <a:xfrm>
            <a:off x="1115616" y="1196752"/>
            <a:ext cx="6733256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anchor="b" anchorCtr="0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Оценка состояния взаимодействия ДОО и семьи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2" y="1700808"/>
          <a:ext cx="5653136" cy="46634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42189"/>
                <a:gridCol w="4710947"/>
              </a:tblGrid>
              <a:tr h="113670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формализма в организации взаимодействия с семьей;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Учет родительских запросов  и интересов;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Использование разнообразных  форм взаимодействия;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Активная методическая поддержка профессиональных компетенций педагогов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Стремление к диалогу с родителями;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«Открытость» ДОО для родителей (лиц заменяющих родителей)</a:t>
                      </a:r>
                      <a:endParaRPr lang="ru-RU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69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Средний уровень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Стремление  администрации и педагога  к активному взаимодействию 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Минимальный учет интересов родителей;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Преобладание традиционных форм работы над не традиционными;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Организация досугов в основном в праздничные дни.</a:t>
                      </a:r>
                      <a:endParaRPr lang="ru-RU" sz="1200" b="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237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Высокий уровень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Формальный подход к осуществлению взаимодействия с семьями воспитанников;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учета интересов  и запросов родителей (лиц заменяющих)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Бессистемное использование только традиционных форм взаимодействия с семьей;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открытых мероприятий исключительно в дни праздников;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методической поддержки по повышению компетенции педагогов;</a:t>
                      </a:r>
                    </a:p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Не эффективное использование наглядно-информационных форм работы с семьями воспитанников.</a:t>
                      </a:r>
                      <a:endParaRPr lang="ru-RU" sz="1200" b="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868144" y="4077072"/>
            <a:ext cx="313184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2B222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иагностические методики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Полярные профили «Оценка психологического климата в педагогическом коллективе»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Рогов, Е.И. Настольная книга практического психолога в образовании.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Анкета для воспитателей и специалистов «Потребности и мотивации педагогической деятельности».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Анкета «Отношения к инновациям».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Тест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Стилберга-Ханина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(источник: Диагностика эмоционально-нравственного развития [Текст] / Ред. и сост. И.Б.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Дерманова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B22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— СПб, 2002. — С. 124-126).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Таня\Desktop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85184"/>
            <a:ext cx="2160281" cy="15841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5364088" y="5589240"/>
            <a:ext cx="3312368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2780928"/>
            <a:ext cx="3240360" cy="64807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solidFill>
                  <a:srgbClr val="6D7521"/>
                </a:solidFill>
                <a:latin typeface="Times New Roman" pitchFamily="18" charset="0"/>
                <a:cs typeface="Times New Roman" pitchFamily="18" charset="0"/>
              </a:rPr>
              <a:t>Слушатели семинара по теме</a:t>
            </a:r>
          </a:p>
          <a:p>
            <a:pPr lvl="0" algn="ctr">
              <a:spcBef>
                <a:spcPct val="0"/>
              </a:spcBef>
            </a:pPr>
            <a:r>
              <a:rPr lang="ru-RU" sz="1400" b="1" i="1" dirty="0" smtClean="0">
                <a:solidFill>
                  <a:srgbClr val="6D7521"/>
                </a:solidFill>
                <a:latin typeface="Times New Roman" pitchFamily="18" charset="0"/>
                <a:cs typeface="Times New Roman" pitchFamily="18" charset="0"/>
              </a:rPr>
              <a:t>"Инновационные формы работы с семьей в условиях реализации ФГОС" </a:t>
            </a:r>
          </a:p>
        </p:txBody>
      </p:sp>
      <p:pic>
        <p:nvPicPr>
          <p:cNvPr id="1029" name="Picture 5" descr="E:\фото педсоветы\IMG_4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941168"/>
            <a:ext cx="2664296" cy="177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E:\транслирование\IMG_20191202_140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3140968"/>
            <a:ext cx="2416080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E:\фото семинар лето\IMG_20190621_1227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140968"/>
            <a:ext cx="2615027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47864" y="2564904"/>
            <a:ext cx="5472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solidFill>
                  <a:srgbClr val="6D7521"/>
                </a:solidFill>
                <a:latin typeface="Times New Roman" pitchFamily="18" charset="0"/>
                <a:cs typeface="Times New Roman" pitchFamily="18" charset="0"/>
              </a:rPr>
              <a:t>Педагогический совет </a:t>
            </a:r>
          </a:p>
          <a:p>
            <a:pPr algn="ctr"/>
            <a:r>
              <a:rPr lang="ru-RU" sz="1400" b="1" i="1" dirty="0" smtClean="0">
                <a:solidFill>
                  <a:srgbClr val="6D7521"/>
                </a:solidFill>
                <a:latin typeface="Times New Roman" pitchFamily="18" charset="0"/>
                <a:cs typeface="Times New Roman" pitchFamily="18" charset="0"/>
              </a:rPr>
              <a:t>«Инновационный подход к взаимодействию с родителями в ДОУ»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52120" y="5661248"/>
            <a:ext cx="26642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Круглый стол «Повышение родительской компетентности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в контексте ФГОС ДО»</a:t>
            </a:r>
            <a:endParaRPr lang="ru-RU" sz="1400" i="1" dirty="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411760" y="188640"/>
            <a:ext cx="4320480" cy="288032"/>
          </a:xfrm>
          <a:prstGeom prst="rect">
            <a:avLst/>
          </a:prstGeom>
        </p:spPr>
        <p:txBody>
          <a:bodyPr vert="horz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Times New Roman" pitchFamily="18" charset="0"/>
              </a:rPr>
              <a:t>ЗАДАЧИ 2019 ГОДА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476672"/>
            <a:ext cx="8496944" cy="504056"/>
          </a:xfrm>
          <a:prstGeom prst="rect">
            <a:avLst/>
          </a:prstGeom>
          <a:solidFill>
            <a:srgbClr val="55C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2.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исходного уровня педагогических условий, обеспечивающих продуктивное взаимодействие с родителями воспитанников детского сада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395536" y="1124744"/>
          <a:ext cx="8352928" cy="109374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862259"/>
                <a:gridCol w="2490669"/>
              </a:tblGrid>
              <a:tr h="25463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эффективности 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инновационной деятельности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72" marR="629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Результативность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72" marR="62972" marT="0" marB="0"/>
                </a:tc>
              </a:tr>
              <a:tr h="50927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Уровень   аффилиации педагогов к инновационной деятельности и готовности педагогических работников к успешному взаимодействию с родителями как с партнерами и участниками образовательного процесса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72" marR="629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Наблюдается положительная динамика.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72" marR="62972" marT="0" marB="0"/>
                </a:tc>
              </a:tr>
              <a:tr h="29046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Повышение уровня квалификации педагогических и руководящих работников.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72" marR="6297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Наблюдается повышение.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72" marR="62972" marT="0" marB="0"/>
                </a:tc>
              </a:tr>
            </a:tbl>
          </a:graphicData>
        </a:graphic>
      </p:graphicFrame>
      <p:pic>
        <p:nvPicPr>
          <p:cNvPr id="1028" name="Picture 4" descr="C:\Users\Таня\Desktop\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4221088"/>
            <a:ext cx="1944216" cy="1384784"/>
          </a:xfrm>
          <a:prstGeom prst="rect">
            <a:avLst/>
          </a:prstGeom>
          <a:noFill/>
        </p:spPr>
      </p:pic>
      <p:pic>
        <p:nvPicPr>
          <p:cNvPr id="1026" name="Picture 2" descr="C:\Users\Таня\Desktop\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3429000"/>
            <a:ext cx="1872208" cy="1395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572000" y="1196752"/>
            <a:ext cx="4320480" cy="3168352"/>
          </a:xfrm>
          <a:prstGeom prst="rect">
            <a:avLst/>
          </a:prstGeom>
          <a:solidFill>
            <a:srgbClr val="3F9D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620688"/>
            <a:ext cx="8352928" cy="360040"/>
          </a:xfrm>
          <a:prstGeom prst="rect">
            <a:avLst/>
          </a:prstGeom>
          <a:solidFill>
            <a:srgbClr val="55C1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3.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Поиск новых форм и методов включения в образовательное пространство ДОУ родителей</a:t>
            </a:r>
            <a:endParaRPr lang="ru-RU" sz="1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320480" cy="28803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ЗАДАЧИ 2019 ГОДА</a:t>
            </a: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7169" name="Picture 1" descr="C:\Users\Таня\Desktop\презентация к докл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24744"/>
            <a:ext cx="4344482" cy="325836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15616" y="4653136"/>
            <a:ext cx="6120680" cy="1872208"/>
          </a:xfrm>
          <a:prstGeom prst="rect">
            <a:avLst/>
          </a:prstGeom>
          <a:solidFill>
            <a:srgbClr val="EB99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4869160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Анкетирование родителей: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«Родительские трудности и запросы»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«Работа в команде»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«Удовлетворенность образовательным процессом»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«Мое место в образовательном пространстве ДОУ или группы»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«Семейные традиции и увлечения» и др.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716016" y="1340768"/>
          <a:ext cx="410445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332656"/>
            <a:ext cx="8496944" cy="576064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0"/>
            <a:ext cx="3168352" cy="346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Bookman Old Style" pitchFamily="18" charset="0"/>
                <a:cs typeface="Times New Roman" pitchFamily="18" charset="0"/>
              </a:rPr>
              <a:t>ЗАДАЧИ 2019 ГОДА</a:t>
            </a:r>
            <a:endParaRPr lang="ru-RU" sz="1800" b="1" dirty="0">
              <a:latin typeface="Bookman Old Style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32656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Bookman Old Style" pitchFamily="18" charset="0"/>
              </a:rPr>
              <a:t>Задача 3.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новых форм и методов включения в образовательное пространство ДОУ родителей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ня\Desktop\222.jpg"/>
          <p:cNvPicPr>
            <a:picLocks noChangeAspect="1" noChangeArrowheads="1"/>
          </p:cNvPicPr>
          <p:nvPr/>
        </p:nvPicPr>
        <p:blipFill>
          <a:blip r:embed="rId2" cstate="print"/>
          <a:srcRect l="3265" t="25200" r="5501" b="3401"/>
          <a:stretch>
            <a:fillRect/>
          </a:stretch>
        </p:blipFill>
        <p:spPr bwMode="auto">
          <a:xfrm>
            <a:off x="323528" y="2636912"/>
            <a:ext cx="372028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971600" y="980729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Критерии и показатели эффективности инновационной деятельности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95536" y="1340768"/>
          <a:ext cx="8496943" cy="936104"/>
        </p:xfrm>
        <a:graphic>
          <a:graphicData uri="http://schemas.openxmlformats.org/drawingml/2006/table">
            <a:tbl>
              <a:tblPr/>
              <a:tblGrid>
                <a:gridCol w="4876506"/>
                <a:gridCol w="2548751"/>
                <a:gridCol w="1071686"/>
              </a:tblGrid>
              <a:tr h="36004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06680" algn="l"/>
                          <a:tab pos="196215" algn="l"/>
                        </a:tabLs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Охват  родителей, принимающих активное участие в образовательной деятельности ДОО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Наблюдается увеличение – не менее 75%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</a:rPr>
                        <a:t>Смена позиции родителей из «зрителей» и «наблюдателей» в активных участников встреч и помощников воспитателя.</a:t>
                      </a: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Наблюдается рост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родителей -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участников, помощников.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5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Удовлетворенность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родителей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образовательным процессом.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100%</a:t>
                      </a: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</a:endParaRPr>
                    </a:p>
                  </a:txBody>
                  <a:tcPr marL="41469" marR="414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196752"/>
            <a:ext cx="432048" cy="432048"/>
          </a:xfrm>
          <a:prstGeom prst="rect">
            <a:avLst/>
          </a:prstGeom>
          <a:noFill/>
        </p:spPr>
      </p:pic>
      <p:pic>
        <p:nvPicPr>
          <p:cNvPr id="13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628800"/>
            <a:ext cx="469628" cy="379020"/>
          </a:xfrm>
          <a:prstGeom prst="rect">
            <a:avLst/>
          </a:prstGeom>
          <a:noFill/>
        </p:spPr>
      </p:pic>
      <p:pic>
        <p:nvPicPr>
          <p:cNvPr id="14" name="Picture 3" descr="C:\Users\Таня\Desktop\quality-500950_12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1916832"/>
            <a:ext cx="360040" cy="360040"/>
          </a:xfrm>
          <a:prstGeom prst="rect">
            <a:avLst/>
          </a:prstGeom>
          <a:noFill/>
        </p:spPr>
      </p:pic>
      <p:pic>
        <p:nvPicPr>
          <p:cNvPr id="17" name="Picture 6" descr="E:\фото педсоветы\IMG_48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941168"/>
            <a:ext cx="2952328" cy="179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9" name="Picture 1" descr="C:\Users\Таня\Desktop\45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2636912"/>
            <a:ext cx="4572000" cy="3429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3995936" y="6165304"/>
            <a:ext cx="4896544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методических разработок </a:t>
            </a: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детско-родительской деятельности «Мы вместе»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1063</Words>
  <Application>Microsoft Office PowerPoint</Application>
  <PresentationFormat>Экран (4:3)</PresentationFormat>
  <Paragraphs>135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Специальное оформление</vt:lpstr>
      <vt:lpstr>Начальная</vt:lpstr>
      <vt:lpstr>Муниципальное бюджетное дошкольное образовательное учреждение детский сад комбинированного вида  № 14 «Колобок» города Тихорецка муниципального образования Тихорецкий район</vt:lpstr>
      <vt:lpstr>Слайд 2</vt:lpstr>
      <vt:lpstr>Соответствие задачам федеральной и региональной образовательной политики </vt:lpstr>
      <vt:lpstr>Слайд 4</vt:lpstr>
      <vt:lpstr>ЗАДАЧИ 2019 ГОДА</vt:lpstr>
      <vt:lpstr>ЗАДАЧИ 2019 ГОДА</vt:lpstr>
      <vt:lpstr>Слайд 7</vt:lpstr>
      <vt:lpstr>ЗАДАЧИ 2019 ГОДА</vt:lpstr>
      <vt:lpstr>ЗАДАЧИ 2019 ГОДА</vt:lpstr>
      <vt:lpstr>ЗАДАЧИ 2019 ГОДА</vt:lpstr>
      <vt:lpstr>Сетевое взаимодействие</vt:lpstr>
      <vt:lpstr>Результаты работы КИП</vt:lpstr>
      <vt:lpstr>Трансляция промежуточных результатов на мероприятиях различного уровня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Таня</cp:lastModifiedBy>
  <cp:revision>194</cp:revision>
  <dcterms:created xsi:type="dcterms:W3CDTF">2009-01-08T12:15:48Z</dcterms:created>
  <dcterms:modified xsi:type="dcterms:W3CDTF">2020-02-07T12:15:54Z</dcterms:modified>
</cp:coreProperties>
</file>