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  <p:sldMasterId id="2147483675" r:id="rId3"/>
    <p:sldMasterId id="2147483690" r:id="rId4"/>
    <p:sldMasterId id="2147483705" r:id="rId5"/>
    <p:sldMasterId id="2147483719" r:id="rId6"/>
    <p:sldMasterId id="2147483747" r:id="rId7"/>
  </p:sldMasterIdLst>
  <p:notesMasterIdLst>
    <p:notesMasterId r:id="rId44"/>
  </p:notesMasterIdLst>
  <p:sldIdLst>
    <p:sldId id="256" r:id="rId8"/>
    <p:sldId id="260" r:id="rId9"/>
    <p:sldId id="258" r:id="rId10"/>
    <p:sldId id="291" r:id="rId11"/>
    <p:sldId id="299" r:id="rId12"/>
    <p:sldId id="323" r:id="rId13"/>
    <p:sldId id="300" r:id="rId14"/>
    <p:sldId id="288" r:id="rId15"/>
    <p:sldId id="301" r:id="rId16"/>
    <p:sldId id="302" r:id="rId17"/>
    <p:sldId id="303" r:id="rId18"/>
    <p:sldId id="305" r:id="rId19"/>
    <p:sldId id="306" r:id="rId20"/>
    <p:sldId id="307" r:id="rId21"/>
    <p:sldId id="327" r:id="rId22"/>
    <p:sldId id="326" r:id="rId23"/>
    <p:sldId id="328" r:id="rId24"/>
    <p:sldId id="329" r:id="rId25"/>
    <p:sldId id="324" r:id="rId26"/>
    <p:sldId id="292" r:id="rId27"/>
    <p:sldId id="293" r:id="rId28"/>
    <p:sldId id="294" r:id="rId29"/>
    <p:sldId id="325" r:id="rId30"/>
    <p:sldId id="295" r:id="rId31"/>
    <p:sldId id="296" r:id="rId32"/>
    <p:sldId id="309" r:id="rId33"/>
    <p:sldId id="310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20" r:id="rId42"/>
    <p:sldId id="321" r:id="rId4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34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6.848991302557772E-2"/>
          <c:y val="1.5891978346456708E-2"/>
          <c:w val="0.8426383099171425"/>
          <c:h val="0.9058485072178478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</c:v>
                </c:pt>
                <c:pt idx="1">
                  <c:v>29</c:v>
                </c:pt>
                <c:pt idx="2">
                  <c:v>32</c:v>
                </c:pt>
                <c:pt idx="3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F3-44D0-82BE-FD57DCF125A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67</c:v>
                </c:pt>
                <c:pt idx="1">
                  <c:v>71</c:v>
                </c:pt>
                <c:pt idx="2">
                  <c:v>68</c:v>
                </c:pt>
                <c:pt idx="3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8F3-44D0-82BE-FD57DCF125A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8F3-44D0-82BE-FD57DCF125A1}"/>
            </c:ext>
          </c:extLst>
        </c:ser>
        <c:gapWidth val="100"/>
        <c:overlap val="-24"/>
        <c:axId val="159001600"/>
        <c:axId val="159011584"/>
      </c:barChart>
      <c:catAx>
        <c:axId val="1590016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011584"/>
        <c:crosses val="autoZero"/>
        <c:auto val="1"/>
        <c:lblAlgn val="ctr"/>
        <c:lblOffset val="100"/>
      </c:catAx>
      <c:valAx>
        <c:axId val="1590115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001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9603211363285475"/>
          <c:y val="5.8342462626954236E-2"/>
          <c:w val="0.77004786166435113"/>
          <c:h val="0.8690066187378754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Комфортно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</c:f>
              <c:strCache>
                <c:ptCount val="1"/>
                <c:pt idx="0">
                  <c:v>Состояние образовательной среды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B0-4E23-A53E-681973BD5B3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Дискомфорт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</c:f>
              <c:strCache>
                <c:ptCount val="1"/>
                <c:pt idx="0">
                  <c:v>Состояние образовательной среды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5B0-4E23-A53E-681973BD5B3E}"/>
            </c:ext>
          </c:extLst>
        </c:ser>
        <c:gapWidth val="100"/>
        <c:overlap val="-24"/>
        <c:axId val="158234496"/>
        <c:axId val="158236032"/>
      </c:barChart>
      <c:catAx>
        <c:axId val="158234496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236032"/>
        <c:crosses val="autoZero"/>
        <c:auto val="1"/>
        <c:lblAlgn val="ctr"/>
        <c:lblOffset val="100"/>
      </c:catAx>
      <c:valAx>
        <c:axId val="1582360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234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Комфортно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86</c:v>
                </c:pt>
                <c:pt idx="1">
                  <c:v>92.5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98-4F13-9074-7CDE290CB37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Дискомфорт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14</c:v>
                </c:pt>
                <c:pt idx="1">
                  <c:v>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A98-4F13-9074-7CDE290CB373}"/>
            </c:ext>
          </c:extLst>
        </c:ser>
        <c:axId val="175581824"/>
        <c:axId val="175649152"/>
      </c:barChart>
      <c:catAx>
        <c:axId val="175581824"/>
        <c:scaling>
          <c:orientation val="minMax"/>
        </c:scaling>
        <c:axPos val="b"/>
        <c:numFmt formatCode="General" sourceLinked="1"/>
        <c:tickLblPos val="nextTo"/>
        <c:crossAx val="175649152"/>
        <c:crosses val="autoZero"/>
        <c:auto val="1"/>
        <c:lblAlgn val="ctr"/>
        <c:lblOffset val="100"/>
      </c:catAx>
      <c:valAx>
        <c:axId val="175649152"/>
        <c:scaling>
          <c:orientation val="minMax"/>
        </c:scaling>
        <c:axPos val="l"/>
        <c:majorGridlines/>
        <c:numFmt formatCode="General" sourceLinked="1"/>
        <c:tickLblPos val="nextTo"/>
        <c:crossAx val="17558182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2000">
          <a:solidFill>
            <a:schemeClr val="bg1"/>
          </a:solidFill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CC5A06-6EE3-40EC-9391-B1DFE48C6096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A903994-2739-420C-9201-5CBD18356F3E}">
      <dgm:prSet phldrT="[Текст]" custT="1"/>
      <dgm:spPr>
        <a:solidFill>
          <a:srgbClr val="7030A0"/>
        </a:solidFill>
      </dgm:spPr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ru-RU" sz="20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</a:t>
          </a: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 промежуточной диагностики  состояния образовательной среды гимназии по  созданию условий для  формирования нравственного жизненного опыта обучающихся.</a:t>
          </a:r>
          <a:endParaRPr kumimoji="0" lang="ru-RU" sz="2000" b="1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dirty="0"/>
        </a:p>
      </dgm:t>
    </dgm:pt>
    <dgm:pt modelId="{528A9086-9299-4EED-B599-F1BE6F6E027C}" type="parTrans" cxnId="{523F9048-2ABA-402C-BBC1-BF3ED93A9C65}">
      <dgm:prSet/>
      <dgm:spPr/>
      <dgm:t>
        <a:bodyPr/>
        <a:lstStyle/>
        <a:p>
          <a:endParaRPr lang="ru-RU"/>
        </a:p>
      </dgm:t>
    </dgm:pt>
    <dgm:pt modelId="{2AE7E0A4-D4A3-4415-885F-06AC7E6B9B15}" type="sibTrans" cxnId="{523F9048-2ABA-402C-BBC1-BF3ED93A9C65}">
      <dgm:prSet/>
      <dgm:spPr/>
      <dgm:t>
        <a:bodyPr/>
        <a:lstStyle/>
        <a:p>
          <a:endParaRPr lang="ru-RU"/>
        </a:p>
      </dgm:t>
    </dgm:pt>
    <dgm:pt modelId="{281B7768-97F7-45F8-A786-A2F47EAD1633}">
      <dgm:prSet phldrT="[Текст]" custT="1"/>
      <dgm:spPr>
        <a:solidFill>
          <a:srgbClr val="7030A0"/>
        </a:solidFill>
      </dgm:spPr>
      <dgm:t>
        <a:bodyPr/>
        <a:lstStyle/>
        <a:p>
          <a:r>
            <a: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</a:t>
          </a:r>
          <a:r>
            <a: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</a:t>
          </a:r>
          <a:r>
            <a: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kumimoji="0" lang="ru-RU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образовательной среды, способствующей формированию нравственного опыта школьников.</a:t>
          </a:r>
          <a:endParaRPr lang="ru-RU" sz="2400" dirty="0"/>
        </a:p>
      </dgm:t>
    </dgm:pt>
    <dgm:pt modelId="{6929A938-BAFB-47AE-AB37-09B4EAFA09ED}" type="parTrans" cxnId="{C2F4DDA5-4FA8-4BB0-A7C9-0009573B79A5}">
      <dgm:prSet/>
      <dgm:spPr/>
      <dgm:t>
        <a:bodyPr/>
        <a:lstStyle/>
        <a:p>
          <a:endParaRPr lang="ru-RU"/>
        </a:p>
      </dgm:t>
    </dgm:pt>
    <dgm:pt modelId="{EA9F56D2-4232-488F-A386-CDD9E267EEA2}" type="sibTrans" cxnId="{C2F4DDA5-4FA8-4BB0-A7C9-0009573B79A5}">
      <dgm:prSet/>
      <dgm:spPr/>
      <dgm:t>
        <a:bodyPr/>
        <a:lstStyle/>
        <a:p>
          <a:endParaRPr lang="ru-RU"/>
        </a:p>
      </dgm:t>
    </dgm:pt>
    <dgm:pt modelId="{8EB75091-EEE9-46AF-8F56-0DDCCD183019}">
      <dgm:prSet phldrT="[Текст]" custT="1"/>
      <dgm:spPr>
        <a:solidFill>
          <a:srgbClr val="7030A0"/>
        </a:solidFill>
      </dgm:spPr>
      <dgm:t>
        <a:bodyPr/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>
              <a:tab pos="647700" algn="l"/>
            </a:tabLst>
          </a:pPr>
          <a:r>
            <a:rPr kumimoji="0" lang="ru-RU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 Разработка, организация и  проведение воспитательных мероприятий с обучающимися.</a:t>
          </a:r>
          <a:endParaRPr kumimoji="0" lang="ru-RU" sz="2400" b="1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dirty="0"/>
        </a:p>
      </dgm:t>
    </dgm:pt>
    <dgm:pt modelId="{CF9CD2AF-4586-4956-956E-70CA386DE4ED}" type="parTrans" cxnId="{9B1087B5-CE4A-47AC-95D3-0F88356B01DF}">
      <dgm:prSet/>
      <dgm:spPr/>
      <dgm:t>
        <a:bodyPr/>
        <a:lstStyle/>
        <a:p>
          <a:endParaRPr lang="ru-RU"/>
        </a:p>
      </dgm:t>
    </dgm:pt>
    <dgm:pt modelId="{48D81FC5-8975-4844-A3DE-F4941736355C}" type="sibTrans" cxnId="{9B1087B5-CE4A-47AC-95D3-0F88356B01DF}">
      <dgm:prSet/>
      <dgm:spPr/>
      <dgm:t>
        <a:bodyPr/>
        <a:lstStyle/>
        <a:p>
          <a:endParaRPr lang="ru-RU"/>
        </a:p>
      </dgm:t>
    </dgm:pt>
    <dgm:pt modelId="{C5684EFF-3C1F-438C-8EDC-987F73A46D5C}" type="pres">
      <dgm:prSet presAssocID="{F7CC5A06-6EE3-40EC-9391-B1DFE48C609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ECAD8A-EC62-4A05-94F0-86C9EAA97FE2}" type="pres">
      <dgm:prSet presAssocID="{9A903994-2739-420C-9201-5CBD18356F3E}" presName="parentLin" presStyleCnt="0"/>
      <dgm:spPr/>
    </dgm:pt>
    <dgm:pt modelId="{C81A5651-7BB1-481E-B920-F64A57E7C942}" type="pres">
      <dgm:prSet presAssocID="{9A903994-2739-420C-9201-5CBD18356F3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F208C27-179E-4F97-B014-86845430F753}" type="pres">
      <dgm:prSet presAssocID="{9A903994-2739-420C-9201-5CBD18356F3E}" presName="parentText" presStyleLbl="node1" presStyleIdx="0" presStyleCnt="3" custScaleX="142857" custScaleY="123153" custLinFactNeighborX="-9574" custLinFactNeighborY="6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C74F7-FF89-4C49-B7B0-E933118F31B3}" type="pres">
      <dgm:prSet presAssocID="{9A903994-2739-420C-9201-5CBD18356F3E}" presName="negativeSpace" presStyleCnt="0"/>
      <dgm:spPr/>
    </dgm:pt>
    <dgm:pt modelId="{5BD667D8-8EDC-4B34-B2C8-1B382F75501C}" type="pres">
      <dgm:prSet presAssocID="{9A903994-2739-420C-9201-5CBD18356F3E}" presName="childText" presStyleLbl="conFgAcc1" presStyleIdx="0" presStyleCnt="3">
        <dgm:presLayoutVars>
          <dgm:bulletEnabled val="1"/>
        </dgm:presLayoutVars>
      </dgm:prSet>
      <dgm:spPr/>
    </dgm:pt>
    <dgm:pt modelId="{5B9BE4BC-A775-4705-9CFA-9E26C2E5635F}" type="pres">
      <dgm:prSet presAssocID="{2AE7E0A4-D4A3-4415-885F-06AC7E6B9B15}" presName="spaceBetweenRectangles" presStyleCnt="0"/>
      <dgm:spPr/>
    </dgm:pt>
    <dgm:pt modelId="{D2C07460-5CC3-4E07-A0CB-A79A59BFFBB5}" type="pres">
      <dgm:prSet presAssocID="{281B7768-97F7-45F8-A786-A2F47EAD1633}" presName="parentLin" presStyleCnt="0"/>
      <dgm:spPr/>
    </dgm:pt>
    <dgm:pt modelId="{2FCCB0D3-E9BE-4C70-B30B-340AB0A3171F}" type="pres">
      <dgm:prSet presAssocID="{281B7768-97F7-45F8-A786-A2F47EAD163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B0C62E7-1017-45A2-96D9-E8826DA3EB42}" type="pres">
      <dgm:prSet presAssocID="{281B7768-97F7-45F8-A786-A2F47EAD1633}" presName="parentText" presStyleLbl="node1" presStyleIdx="1" presStyleCnt="3" custScaleX="133957" custScaleY="1137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BB561-C4C1-4D42-BE30-99DF842B6726}" type="pres">
      <dgm:prSet presAssocID="{281B7768-97F7-45F8-A786-A2F47EAD1633}" presName="negativeSpace" presStyleCnt="0"/>
      <dgm:spPr/>
    </dgm:pt>
    <dgm:pt modelId="{4B4A9C10-A056-4A8F-8106-F8F5ABE3EDFD}" type="pres">
      <dgm:prSet presAssocID="{281B7768-97F7-45F8-A786-A2F47EAD1633}" presName="childText" presStyleLbl="conFgAcc1" presStyleIdx="1" presStyleCnt="3">
        <dgm:presLayoutVars>
          <dgm:bulletEnabled val="1"/>
        </dgm:presLayoutVars>
      </dgm:prSet>
      <dgm:spPr/>
    </dgm:pt>
    <dgm:pt modelId="{87FDFBB6-B91C-45CA-ADA5-C896DF2C3B6A}" type="pres">
      <dgm:prSet presAssocID="{EA9F56D2-4232-488F-A386-CDD9E267EEA2}" presName="spaceBetweenRectangles" presStyleCnt="0"/>
      <dgm:spPr/>
    </dgm:pt>
    <dgm:pt modelId="{9F2457DA-1EE1-4A80-A982-C45C6A5ED439}" type="pres">
      <dgm:prSet presAssocID="{8EB75091-EEE9-46AF-8F56-0DDCCD183019}" presName="parentLin" presStyleCnt="0"/>
      <dgm:spPr/>
    </dgm:pt>
    <dgm:pt modelId="{46B32A97-6445-4208-8C7E-A216EFDA82AF}" type="pres">
      <dgm:prSet presAssocID="{8EB75091-EEE9-46AF-8F56-0DDCCD18301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0DBF286-5073-4A2B-950D-06D14D5CE2E1}" type="pres">
      <dgm:prSet presAssocID="{8EB75091-EEE9-46AF-8F56-0DDCCD183019}" presName="parentText" presStyleLbl="node1" presStyleIdx="2" presStyleCnt="3" custScaleX="135217" custScaleY="1231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EEEA8B-CFFF-48D6-9397-C3F28CDECB20}" type="pres">
      <dgm:prSet presAssocID="{8EB75091-EEE9-46AF-8F56-0DDCCD183019}" presName="negativeSpace" presStyleCnt="0"/>
      <dgm:spPr/>
    </dgm:pt>
    <dgm:pt modelId="{0CF648BD-39E8-437E-8C03-67C9516F158F}" type="pres">
      <dgm:prSet presAssocID="{8EB75091-EEE9-46AF-8F56-0DDCCD18301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5D0CDB3-3D04-40EE-83B4-A1E46E42C23F}" type="presOf" srcId="{281B7768-97F7-45F8-A786-A2F47EAD1633}" destId="{AB0C62E7-1017-45A2-96D9-E8826DA3EB42}" srcOrd="1" destOrd="0" presId="urn:microsoft.com/office/officeart/2005/8/layout/list1"/>
    <dgm:cxn modelId="{DAAEE6E4-A1CF-4E7B-97D4-9C7BB18098FF}" type="presOf" srcId="{8EB75091-EEE9-46AF-8F56-0DDCCD183019}" destId="{46B32A97-6445-4208-8C7E-A216EFDA82AF}" srcOrd="0" destOrd="0" presId="urn:microsoft.com/office/officeart/2005/8/layout/list1"/>
    <dgm:cxn modelId="{EB7F028A-E3B7-452A-A5F7-CA79D7B256BA}" type="presOf" srcId="{8EB75091-EEE9-46AF-8F56-0DDCCD183019}" destId="{00DBF286-5073-4A2B-950D-06D14D5CE2E1}" srcOrd="1" destOrd="0" presId="urn:microsoft.com/office/officeart/2005/8/layout/list1"/>
    <dgm:cxn modelId="{523F9048-2ABA-402C-BBC1-BF3ED93A9C65}" srcId="{F7CC5A06-6EE3-40EC-9391-B1DFE48C6096}" destId="{9A903994-2739-420C-9201-5CBD18356F3E}" srcOrd="0" destOrd="0" parTransId="{528A9086-9299-4EED-B599-F1BE6F6E027C}" sibTransId="{2AE7E0A4-D4A3-4415-885F-06AC7E6B9B15}"/>
    <dgm:cxn modelId="{0583BE1F-C965-48A5-931E-0529109A0689}" type="presOf" srcId="{9A903994-2739-420C-9201-5CBD18356F3E}" destId="{1F208C27-179E-4F97-B014-86845430F753}" srcOrd="1" destOrd="0" presId="urn:microsoft.com/office/officeart/2005/8/layout/list1"/>
    <dgm:cxn modelId="{C2F4DDA5-4FA8-4BB0-A7C9-0009573B79A5}" srcId="{F7CC5A06-6EE3-40EC-9391-B1DFE48C6096}" destId="{281B7768-97F7-45F8-A786-A2F47EAD1633}" srcOrd="1" destOrd="0" parTransId="{6929A938-BAFB-47AE-AB37-09B4EAFA09ED}" sibTransId="{EA9F56D2-4232-488F-A386-CDD9E267EEA2}"/>
    <dgm:cxn modelId="{9B1087B5-CE4A-47AC-95D3-0F88356B01DF}" srcId="{F7CC5A06-6EE3-40EC-9391-B1DFE48C6096}" destId="{8EB75091-EEE9-46AF-8F56-0DDCCD183019}" srcOrd="2" destOrd="0" parTransId="{CF9CD2AF-4586-4956-956E-70CA386DE4ED}" sibTransId="{48D81FC5-8975-4844-A3DE-F4941736355C}"/>
    <dgm:cxn modelId="{21E98228-6BC5-438D-83D1-8F3AE0729359}" type="presOf" srcId="{F7CC5A06-6EE3-40EC-9391-B1DFE48C6096}" destId="{C5684EFF-3C1F-438C-8EDC-987F73A46D5C}" srcOrd="0" destOrd="0" presId="urn:microsoft.com/office/officeart/2005/8/layout/list1"/>
    <dgm:cxn modelId="{1D77CBC5-A92F-49D1-96A6-EE74C622A1D6}" type="presOf" srcId="{9A903994-2739-420C-9201-5CBD18356F3E}" destId="{C81A5651-7BB1-481E-B920-F64A57E7C942}" srcOrd="0" destOrd="0" presId="urn:microsoft.com/office/officeart/2005/8/layout/list1"/>
    <dgm:cxn modelId="{3628BB6D-7D1D-493A-9672-B3492E48E497}" type="presOf" srcId="{281B7768-97F7-45F8-A786-A2F47EAD1633}" destId="{2FCCB0D3-E9BE-4C70-B30B-340AB0A3171F}" srcOrd="0" destOrd="0" presId="urn:microsoft.com/office/officeart/2005/8/layout/list1"/>
    <dgm:cxn modelId="{CA1A0B5E-960F-4446-BA42-480334C44066}" type="presParOf" srcId="{C5684EFF-3C1F-438C-8EDC-987F73A46D5C}" destId="{DAECAD8A-EC62-4A05-94F0-86C9EAA97FE2}" srcOrd="0" destOrd="0" presId="urn:microsoft.com/office/officeart/2005/8/layout/list1"/>
    <dgm:cxn modelId="{764C5B55-87AA-44C9-9C3D-ABB08BA36B22}" type="presParOf" srcId="{DAECAD8A-EC62-4A05-94F0-86C9EAA97FE2}" destId="{C81A5651-7BB1-481E-B920-F64A57E7C942}" srcOrd="0" destOrd="0" presId="urn:microsoft.com/office/officeart/2005/8/layout/list1"/>
    <dgm:cxn modelId="{E31041BA-6A8C-4193-AE4F-97C046F7279C}" type="presParOf" srcId="{DAECAD8A-EC62-4A05-94F0-86C9EAA97FE2}" destId="{1F208C27-179E-4F97-B014-86845430F753}" srcOrd="1" destOrd="0" presId="urn:microsoft.com/office/officeart/2005/8/layout/list1"/>
    <dgm:cxn modelId="{70E208B3-B9C7-4F1D-8CA1-31EF25B9C62A}" type="presParOf" srcId="{C5684EFF-3C1F-438C-8EDC-987F73A46D5C}" destId="{8A7C74F7-FF89-4C49-B7B0-E933118F31B3}" srcOrd="1" destOrd="0" presId="urn:microsoft.com/office/officeart/2005/8/layout/list1"/>
    <dgm:cxn modelId="{E804517D-5B13-4FD2-AF9E-4E2D898D97A9}" type="presParOf" srcId="{C5684EFF-3C1F-438C-8EDC-987F73A46D5C}" destId="{5BD667D8-8EDC-4B34-B2C8-1B382F75501C}" srcOrd="2" destOrd="0" presId="urn:microsoft.com/office/officeart/2005/8/layout/list1"/>
    <dgm:cxn modelId="{24FE0845-4BC9-410A-9DCE-D53E2585646E}" type="presParOf" srcId="{C5684EFF-3C1F-438C-8EDC-987F73A46D5C}" destId="{5B9BE4BC-A775-4705-9CFA-9E26C2E5635F}" srcOrd="3" destOrd="0" presId="urn:microsoft.com/office/officeart/2005/8/layout/list1"/>
    <dgm:cxn modelId="{65FD3AD1-1A14-4BA6-8DA9-8B428A83FA95}" type="presParOf" srcId="{C5684EFF-3C1F-438C-8EDC-987F73A46D5C}" destId="{D2C07460-5CC3-4E07-A0CB-A79A59BFFBB5}" srcOrd="4" destOrd="0" presId="urn:microsoft.com/office/officeart/2005/8/layout/list1"/>
    <dgm:cxn modelId="{843A7232-5E3D-4F97-BB73-DDBB61850609}" type="presParOf" srcId="{D2C07460-5CC3-4E07-A0CB-A79A59BFFBB5}" destId="{2FCCB0D3-E9BE-4C70-B30B-340AB0A3171F}" srcOrd="0" destOrd="0" presId="urn:microsoft.com/office/officeart/2005/8/layout/list1"/>
    <dgm:cxn modelId="{DA9A91A3-AE0D-43E1-A366-0604B8089B8B}" type="presParOf" srcId="{D2C07460-5CC3-4E07-A0CB-A79A59BFFBB5}" destId="{AB0C62E7-1017-45A2-96D9-E8826DA3EB42}" srcOrd="1" destOrd="0" presId="urn:microsoft.com/office/officeart/2005/8/layout/list1"/>
    <dgm:cxn modelId="{AC4387CB-3F7C-4FD4-A872-A68790318F2D}" type="presParOf" srcId="{C5684EFF-3C1F-438C-8EDC-987F73A46D5C}" destId="{071BB561-C4C1-4D42-BE30-99DF842B6726}" srcOrd="5" destOrd="0" presId="urn:microsoft.com/office/officeart/2005/8/layout/list1"/>
    <dgm:cxn modelId="{921FB748-E370-48CC-A389-29374435B7DC}" type="presParOf" srcId="{C5684EFF-3C1F-438C-8EDC-987F73A46D5C}" destId="{4B4A9C10-A056-4A8F-8106-F8F5ABE3EDFD}" srcOrd="6" destOrd="0" presId="urn:microsoft.com/office/officeart/2005/8/layout/list1"/>
    <dgm:cxn modelId="{FE704D72-CC3D-4A2D-ADD3-D0DC43915CA7}" type="presParOf" srcId="{C5684EFF-3C1F-438C-8EDC-987F73A46D5C}" destId="{87FDFBB6-B91C-45CA-ADA5-C896DF2C3B6A}" srcOrd="7" destOrd="0" presId="urn:microsoft.com/office/officeart/2005/8/layout/list1"/>
    <dgm:cxn modelId="{00B95B1A-9D16-4CD3-A500-5DF49D9939E6}" type="presParOf" srcId="{C5684EFF-3C1F-438C-8EDC-987F73A46D5C}" destId="{9F2457DA-1EE1-4A80-A982-C45C6A5ED439}" srcOrd="8" destOrd="0" presId="urn:microsoft.com/office/officeart/2005/8/layout/list1"/>
    <dgm:cxn modelId="{34478DF2-77A2-480E-A63E-D0C7F7E7E5C7}" type="presParOf" srcId="{9F2457DA-1EE1-4A80-A982-C45C6A5ED439}" destId="{46B32A97-6445-4208-8C7E-A216EFDA82AF}" srcOrd="0" destOrd="0" presId="urn:microsoft.com/office/officeart/2005/8/layout/list1"/>
    <dgm:cxn modelId="{62E2F5FF-ABBC-4183-89EC-C1B75B3D09D4}" type="presParOf" srcId="{9F2457DA-1EE1-4A80-A982-C45C6A5ED439}" destId="{00DBF286-5073-4A2B-950D-06D14D5CE2E1}" srcOrd="1" destOrd="0" presId="urn:microsoft.com/office/officeart/2005/8/layout/list1"/>
    <dgm:cxn modelId="{2458D8D3-DA06-4A62-ACC5-8A1AE7F83C11}" type="presParOf" srcId="{C5684EFF-3C1F-438C-8EDC-987F73A46D5C}" destId="{D7EEEA8B-CFFF-48D6-9397-C3F28CDECB20}" srcOrd="9" destOrd="0" presId="urn:microsoft.com/office/officeart/2005/8/layout/list1"/>
    <dgm:cxn modelId="{89F08114-6F8A-4A20-A41E-7B0551668139}" type="presParOf" srcId="{C5684EFF-3C1F-438C-8EDC-987F73A46D5C}" destId="{0CF648BD-39E8-437E-8C03-67C9516F158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CC5A06-6EE3-40EC-9391-B1DFE48C6096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A903994-2739-420C-9201-5CBD18356F3E}">
      <dgm:prSet phldrT="[Текст]" custT="1"/>
      <dgm:spPr>
        <a:solidFill>
          <a:srgbClr val="7030A0"/>
        </a:solidFill>
      </dgm:spPr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Систематизация методик и методических приемов для реализации </a:t>
          </a:r>
          <a:r>
            <a:rPr lang="ru-RU" sz="20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деятельностного</a:t>
          </a:r>
          <a:r>
            <a: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подхода при формировании нравственного опыта </a:t>
          </a:r>
          <a:endParaRPr kumimoji="0" lang="ru-RU" sz="2000" b="1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dirty="0"/>
        </a:p>
      </dgm:t>
    </dgm:pt>
    <dgm:pt modelId="{528A9086-9299-4EED-B599-F1BE6F6E027C}" type="parTrans" cxnId="{523F9048-2ABA-402C-BBC1-BF3ED93A9C65}">
      <dgm:prSet/>
      <dgm:spPr/>
      <dgm:t>
        <a:bodyPr/>
        <a:lstStyle/>
        <a:p>
          <a:endParaRPr lang="ru-RU"/>
        </a:p>
      </dgm:t>
    </dgm:pt>
    <dgm:pt modelId="{2AE7E0A4-D4A3-4415-885F-06AC7E6B9B15}" type="sibTrans" cxnId="{523F9048-2ABA-402C-BBC1-BF3ED93A9C65}">
      <dgm:prSet/>
      <dgm:spPr/>
      <dgm:t>
        <a:bodyPr/>
        <a:lstStyle/>
        <a:p>
          <a:endParaRPr lang="ru-RU"/>
        </a:p>
      </dgm:t>
    </dgm:pt>
    <dgm:pt modelId="{281B7768-97F7-45F8-A786-A2F47EAD1633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5.</a:t>
          </a:r>
          <a:r>
            <a: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Разработка педагогических  рекомендаций   и практических материалов по формированию образовательной среды</a:t>
          </a:r>
          <a:endParaRPr lang="ru-RU" sz="2400" dirty="0"/>
        </a:p>
      </dgm:t>
    </dgm:pt>
    <dgm:pt modelId="{6929A938-BAFB-47AE-AB37-09B4EAFA09ED}" type="parTrans" cxnId="{C2F4DDA5-4FA8-4BB0-A7C9-0009573B79A5}">
      <dgm:prSet/>
      <dgm:spPr/>
      <dgm:t>
        <a:bodyPr/>
        <a:lstStyle/>
        <a:p>
          <a:endParaRPr lang="ru-RU"/>
        </a:p>
      </dgm:t>
    </dgm:pt>
    <dgm:pt modelId="{EA9F56D2-4232-488F-A386-CDD9E267EEA2}" type="sibTrans" cxnId="{C2F4DDA5-4FA8-4BB0-A7C9-0009573B79A5}">
      <dgm:prSet/>
      <dgm:spPr/>
      <dgm:t>
        <a:bodyPr/>
        <a:lstStyle/>
        <a:p>
          <a:endParaRPr lang="ru-RU"/>
        </a:p>
      </dgm:t>
    </dgm:pt>
    <dgm:pt modelId="{8EB75091-EEE9-46AF-8F56-0DDCCD183019}">
      <dgm:prSet phldrT="[Текст]" custT="1"/>
      <dgm:spPr>
        <a:solidFill>
          <a:srgbClr val="7030A0"/>
        </a:solidFill>
      </dgm:spPr>
      <dgm:t>
        <a:bodyPr/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>
              <a:tab pos="647700" algn="l"/>
            </a:tabLst>
          </a:pPr>
          <a:r>
            <a:rPr lang="ru-RU"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6. </a:t>
          </a:r>
          <a:r>
            <a: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Подготовка инновационных материалов для апробации в сетевом сообществе </a:t>
          </a:r>
          <a:r>
            <a:rPr lang="ru-RU"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взаимодействия ОО и </a:t>
          </a:r>
          <a:r>
            <a: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ведомств.</a:t>
          </a:r>
          <a:endParaRPr lang="ru-RU" dirty="0"/>
        </a:p>
      </dgm:t>
    </dgm:pt>
    <dgm:pt modelId="{CF9CD2AF-4586-4956-956E-70CA386DE4ED}" type="parTrans" cxnId="{9B1087B5-CE4A-47AC-95D3-0F88356B01DF}">
      <dgm:prSet/>
      <dgm:spPr/>
      <dgm:t>
        <a:bodyPr/>
        <a:lstStyle/>
        <a:p>
          <a:endParaRPr lang="ru-RU"/>
        </a:p>
      </dgm:t>
    </dgm:pt>
    <dgm:pt modelId="{48D81FC5-8975-4844-A3DE-F4941736355C}" type="sibTrans" cxnId="{9B1087B5-CE4A-47AC-95D3-0F88356B01DF}">
      <dgm:prSet/>
      <dgm:spPr/>
      <dgm:t>
        <a:bodyPr/>
        <a:lstStyle/>
        <a:p>
          <a:endParaRPr lang="ru-RU"/>
        </a:p>
      </dgm:t>
    </dgm:pt>
    <dgm:pt modelId="{C5684EFF-3C1F-438C-8EDC-987F73A46D5C}" type="pres">
      <dgm:prSet presAssocID="{F7CC5A06-6EE3-40EC-9391-B1DFE48C609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ECAD8A-EC62-4A05-94F0-86C9EAA97FE2}" type="pres">
      <dgm:prSet presAssocID="{9A903994-2739-420C-9201-5CBD18356F3E}" presName="parentLin" presStyleCnt="0"/>
      <dgm:spPr/>
    </dgm:pt>
    <dgm:pt modelId="{C81A5651-7BB1-481E-B920-F64A57E7C942}" type="pres">
      <dgm:prSet presAssocID="{9A903994-2739-420C-9201-5CBD18356F3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F208C27-179E-4F97-B014-86845430F753}" type="pres">
      <dgm:prSet presAssocID="{9A903994-2739-420C-9201-5CBD18356F3E}" presName="parentText" presStyleLbl="node1" presStyleIdx="0" presStyleCnt="3" custScaleX="142857" custScaleY="123153" custLinFactNeighborX="-9574" custLinFactNeighborY="6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C74F7-FF89-4C49-B7B0-E933118F31B3}" type="pres">
      <dgm:prSet presAssocID="{9A903994-2739-420C-9201-5CBD18356F3E}" presName="negativeSpace" presStyleCnt="0"/>
      <dgm:spPr/>
    </dgm:pt>
    <dgm:pt modelId="{5BD667D8-8EDC-4B34-B2C8-1B382F75501C}" type="pres">
      <dgm:prSet presAssocID="{9A903994-2739-420C-9201-5CBD18356F3E}" presName="childText" presStyleLbl="conFgAcc1" presStyleIdx="0" presStyleCnt="3">
        <dgm:presLayoutVars>
          <dgm:bulletEnabled val="1"/>
        </dgm:presLayoutVars>
      </dgm:prSet>
      <dgm:spPr/>
    </dgm:pt>
    <dgm:pt modelId="{5B9BE4BC-A775-4705-9CFA-9E26C2E5635F}" type="pres">
      <dgm:prSet presAssocID="{2AE7E0A4-D4A3-4415-885F-06AC7E6B9B15}" presName="spaceBetweenRectangles" presStyleCnt="0"/>
      <dgm:spPr/>
    </dgm:pt>
    <dgm:pt modelId="{D2C07460-5CC3-4E07-A0CB-A79A59BFFBB5}" type="pres">
      <dgm:prSet presAssocID="{281B7768-97F7-45F8-A786-A2F47EAD1633}" presName="parentLin" presStyleCnt="0"/>
      <dgm:spPr/>
    </dgm:pt>
    <dgm:pt modelId="{2FCCB0D3-E9BE-4C70-B30B-340AB0A3171F}" type="pres">
      <dgm:prSet presAssocID="{281B7768-97F7-45F8-A786-A2F47EAD163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B0C62E7-1017-45A2-96D9-E8826DA3EB42}" type="pres">
      <dgm:prSet presAssocID="{281B7768-97F7-45F8-A786-A2F47EAD1633}" presName="parentText" presStyleLbl="node1" presStyleIdx="1" presStyleCnt="3" custScaleX="133957" custScaleY="1137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BB561-C4C1-4D42-BE30-99DF842B6726}" type="pres">
      <dgm:prSet presAssocID="{281B7768-97F7-45F8-A786-A2F47EAD1633}" presName="negativeSpace" presStyleCnt="0"/>
      <dgm:spPr/>
    </dgm:pt>
    <dgm:pt modelId="{4B4A9C10-A056-4A8F-8106-F8F5ABE3EDFD}" type="pres">
      <dgm:prSet presAssocID="{281B7768-97F7-45F8-A786-A2F47EAD1633}" presName="childText" presStyleLbl="conFgAcc1" presStyleIdx="1" presStyleCnt="3">
        <dgm:presLayoutVars>
          <dgm:bulletEnabled val="1"/>
        </dgm:presLayoutVars>
      </dgm:prSet>
      <dgm:spPr/>
    </dgm:pt>
    <dgm:pt modelId="{87FDFBB6-B91C-45CA-ADA5-C896DF2C3B6A}" type="pres">
      <dgm:prSet presAssocID="{EA9F56D2-4232-488F-A386-CDD9E267EEA2}" presName="spaceBetweenRectangles" presStyleCnt="0"/>
      <dgm:spPr/>
    </dgm:pt>
    <dgm:pt modelId="{9F2457DA-1EE1-4A80-A982-C45C6A5ED439}" type="pres">
      <dgm:prSet presAssocID="{8EB75091-EEE9-46AF-8F56-0DDCCD183019}" presName="parentLin" presStyleCnt="0"/>
      <dgm:spPr/>
    </dgm:pt>
    <dgm:pt modelId="{46B32A97-6445-4208-8C7E-A216EFDA82AF}" type="pres">
      <dgm:prSet presAssocID="{8EB75091-EEE9-46AF-8F56-0DDCCD18301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0DBF286-5073-4A2B-950D-06D14D5CE2E1}" type="pres">
      <dgm:prSet presAssocID="{8EB75091-EEE9-46AF-8F56-0DDCCD183019}" presName="parentText" presStyleLbl="node1" presStyleIdx="2" presStyleCnt="3" custScaleX="135217" custScaleY="1231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EEEA8B-CFFF-48D6-9397-C3F28CDECB20}" type="pres">
      <dgm:prSet presAssocID="{8EB75091-EEE9-46AF-8F56-0DDCCD183019}" presName="negativeSpace" presStyleCnt="0"/>
      <dgm:spPr/>
    </dgm:pt>
    <dgm:pt modelId="{0CF648BD-39E8-437E-8C03-67C9516F158F}" type="pres">
      <dgm:prSet presAssocID="{8EB75091-EEE9-46AF-8F56-0DDCCD18301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5D0CDB3-3D04-40EE-83B4-A1E46E42C23F}" type="presOf" srcId="{281B7768-97F7-45F8-A786-A2F47EAD1633}" destId="{AB0C62E7-1017-45A2-96D9-E8826DA3EB42}" srcOrd="1" destOrd="0" presId="urn:microsoft.com/office/officeart/2005/8/layout/list1"/>
    <dgm:cxn modelId="{DAAEE6E4-A1CF-4E7B-97D4-9C7BB18098FF}" type="presOf" srcId="{8EB75091-EEE9-46AF-8F56-0DDCCD183019}" destId="{46B32A97-6445-4208-8C7E-A216EFDA82AF}" srcOrd="0" destOrd="0" presId="urn:microsoft.com/office/officeart/2005/8/layout/list1"/>
    <dgm:cxn modelId="{EB7F028A-E3B7-452A-A5F7-CA79D7B256BA}" type="presOf" srcId="{8EB75091-EEE9-46AF-8F56-0DDCCD183019}" destId="{00DBF286-5073-4A2B-950D-06D14D5CE2E1}" srcOrd="1" destOrd="0" presId="urn:microsoft.com/office/officeart/2005/8/layout/list1"/>
    <dgm:cxn modelId="{523F9048-2ABA-402C-BBC1-BF3ED93A9C65}" srcId="{F7CC5A06-6EE3-40EC-9391-B1DFE48C6096}" destId="{9A903994-2739-420C-9201-5CBD18356F3E}" srcOrd="0" destOrd="0" parTransId="{528A9086-9299-4EED-B599-F1BE6F6E027C}" sibTransId="{2AE7E0A4-D4A3-4415-885F-06AC7E6B9B15}"/>
    <dgm:cxn modelId="{0583BE1F-C965-48A5-931E-0529109A0689}" type="presOf" srcId="{9A903994-2739-420C-9201-5CBD18356F3E}" destId="{1F208C27-179E-4F97-B014-86845430F753}" srcOrd="1" destOrd="0" presId="urn:microsoft.com/office/officeart/2005/8/layout/list1"/>
    <dgm:cxn modelId="{C2F4DDA5-4FA8-4BB0-A7C9-0009573B79A5}" srcId="{F7CC5A06-6EE3-40EC-9391-B1DFE48C6096}" destId="{281B7768-97F7-45F8-A786-A2F47EAD1633}" srcOrd="1" destOrd="0" parTransId="{6929A938-BAFB-47AE-AB37-09B4EAFA09ED}" sibTransId="{EA9F56D2-4232-488F-A386-CDD9E267EEA2}"/>
    <dgm:cxn modelId="{9B1087B5-CE4A-47AC-95D3-0F88356B01DF}" srcId="{F7CC5A06-6EE3-40EC-9391-B1DFE48C6096}" destId="{8EB75091-EEE9-46AF-8F56-0DDCCD183019}" srcOrd="2" destOrd="0" parTransId="{CF9CD2AF-4586-4956-956E-70CA386DE4ED}" sibTransId="{48D81FC5-8975-4844-A3DE-F4941736355C}"/>
    <dgm:cxn modelId="{21E98228-6BC5-438D-83D1-8F3AE0729359}" type="presOf" srcId="{F7CC5A06-6EE3-40EC-9391-B1DFE48C6096}" destId="{C5684EFF-3C1F-438C-8EDC-987F73A46D5C}" srcOrd="0" destOrd="0" presId="urn:microsoft.com/office/officeart/2005/8/layout/list1"/>
    <dgm:cxn modelId="{1D77CBC5-A92F-49D1-96A6-EE74C622A1D6}" type="presOf" srcId="{9A903994-2739-420C-9201-5CBD18356F3E}" destId="{C81A5651-7BB1-481E-B920-F64A57E7C942}" srcOrd="0" destOrd="0" presId="urn:microsoft.com/office/officeart/2005/8/layout/list1"/>
    <dgm:cxn modelId="{3628BB6D-7D1D-493A-9672-B3492E48E497}" type="presOf" srcId="{281B7768-97F7-45F8-A786-A2F47EAD1633}" destId="{2FCCB0D3-E9BE-4C70-B30B-340AB0A3171F}" srcOrd="0" destOrd="0" presId="urn:microsoft.com/office/officeart/2005/8/layout/list1"/>
    <dgm:cxn modelId="{CA1A0B5E-960F-4446-BA42-480334C44066}" type="presParOf" srcId="{C5684EFF-3C1F-438C-8EDC-987F73A46D5C}" destId="{DAECAD8A-EC62-4A05-94F0-86C9EAA97FE2}" srcOrd="0" destOrd="0" presId="urn:microsoft.com/office/officeart/2005/8/layout/list1"/>
    <dgm:cxn modelId="{764C5B55-87AA-44C9-9C3D-ABB08BA36B22}" type="presParOf" srcId="{DAECAD8A-EC62-4A05-94F0-86C9EAA97FE2}" destId="{C81A5651-7BB1-481E-B920-F64A57E7C942}" srcOrd="0" destOrd="0" presId="urn:microsoft.com/office/officeart/2005/8/layout/list1"/>
    <dgm:cxn modelId="{E31041BA-6A8C-4193-AE4F-97C046F7279C}" type="presParOf" srcId="{DAECAD8A-EC62-4A05-94F0-86C9EAA97FE2}" destId="{1F208C27-179E-4F97-B014-86845430F753}" srcOrd="1" destOrd="0" presId="urn:microsoft.com/office/officeart/2005/8/layout/list1"/>
    <dgm:cxn modelId="{70E208B3-B9C7-4F1D-8CA1-31EF25B9C62A}" type="presParOf" srcId="{C5684EFF-3C1F-438C-8EDC-987F73A46D5C}" destId="{8A7C74F7-FF89-4C49-B7B0-E933118F31B3}" srcOrd="1" destOrd="0" presId="urn:microsoft.com/office/officeart/2005/8/layout/list1"/>
    <dgm:cxn modelId="{E804517D-5B13-4FD2-AF9E-4E2D898D97A9}" type="presParOf" srcId="{C5684EFF-3C1F-438C-8EDC-987F73A46D5C}" destId="{5BD667D8-8EDC-4B34-B2C8-1B382F75501C}" srcOrd="2" destOrd="0" presId="urn:microsoft.com/office/officeart/2005/8/layout/list1"/>
    <dgm:cxn modelId="{24FE0845-4BC9-410A-9DCE-D53E2585646E}" type="presParOf" srcId="{C5684EFF-3C1F-438C-8EDC-987F73A46D5C}" destId="{5B9BE4BC-A775-4705-9CFA-9E26C2E5635F}" srcOrd="3" destOrd="0" presId="urn:microsoft.com/office/officeart/2005/8/layout/list1"/>
    <dgm:cxn modelId="{65FD3AD1-1A14-4BA6-8DA9-8B428A83FA95}" type="presParOf" srcId="{C5684EFF-3C1F-438C-8EDC-987F73A46D5C}" destId="{D2C07460-5CC3-4E07-A0CB-A79A59BFFBB5}" srcOrd="4" destOrd="0" presId="urn:microsoft.com/office/officeart/2005/8/layout/list1"/>
    <dgm:cxn modelId="{843A7232-5E3D-4F97-BB73-DDBB61850609}" type="presParOf" srcId="{D2C07460-5CC3-4E07-A0CB-A79A59BFFBB5}" destId="{2FCCB0D3-E9BE-4C70-B30B-340AB0A3171F}" srcOrd="0" destOrd="0" presId="urn:microsoft.com/office/officeart/2005/8/layout/list1"/>
    <dgm:cxn modelId="{DA9A91A3-AE0D-43E1-A366-0604B8089B8B}" type="presParOf" srcId="{D2C07460-5CC3-4E07-A0CB-A79A59BFFBB5}" destId="{AB0C62E7-1017-45A2-96D9-E8826DA3EB42}" srcOrd="1" destOrd="0" presId="urn:microsoft.com/office/officeart/2005/8/layout/list1"/>
    <dgm:cxn modelId="{AC4387CB-3F7C-4FD4-A872-A68790318F2D}" type="presParOf" srcId="{C5684EFF-3C1F-438C-8EDC-987F73A46D5C}" destId="{071BB561-C4C1-4D42-BE30-99DF842B6726}" srcOrd="5" destOrd="0" presId="urn:microsoft.com/office/officeart/2005/8/layout/list1"/>
    <dgm:cxn modelId="{921FB748-E370-48CC-A389-29374435B7DC}" type="presParOf" srcId="{C5684EFF-3C1F-438C-8EDC-987F73A46D5C}" destId="{4B4A9C10-A056-4A8F-8106-F8F5ABE3EDFD}" srcOrd="6" destOrd="0" presId="urn:microsoft.com/office/officeart/2005/8/layout/list1"/>
    <dgm:cxn modelId="{FE704D72-CC3D-4A2D-ADD3-D0DC43915CA7}" type="presParOf" srcId="{C5684EFF-3C1F-438C-8EDC-987F73A46D5C}" destId="{87FDFBB6-B91C-45CA-ADA5-C896DF2C3B6A}" srcOrd="7" destOrd="0" presId="urn:microsoft.com/office/officeart/2005/8/layout/list1"/>
    <dgm:cxn modelId="{00B95B1A-9D16-4CD3-A500-5DF49D9939E6}" type="presParOf" srcId="{C5684EFF-3C1F-438C-8EDC-987F73A46D5C}" destId="{9F2457DA-1EE1-4A80-A982-C45C6A5ED439}" srcOrd="8" destOrd="0" presId="urn:microsoft.com/office/officeart/2005/8/layout/list1"/>
    <dgm:cxn modelId="{34478DF2-77A2-480E-A63E-D0C7F7E7E5C7}" type="presParOf" srcId="{9F2457DA-1EE1-4A80-A982-C45C6A5ED439}" destId="{46B32A97-6445-4208-8C7E-A216EFDA82AF}" srcOrd="0" destOrd="0" presId="urn:microsoft.com/office/officeart/2005/8/layout/list1"/>
    <dgm:cxn modelId="{62E2F5FF-ABBC-4183-89EC-C1B75B3D09D4}" type="presParOf" srcId="{9F2457DA-1EE1-4A80-A982-C45C6A5ED439}" destId="{00DBF286-5073-4A2B-950D-06D14D5CE2E1}" srcOrd="1" destOrd="0" presId="urn:microsoft.com/office/officeart/2005/8/layout/list1"/>
    <dgm:cxn modelId="{2458D8D3-DA06-4A62-ACC5-8A1AE7F83C11}" type="presParOf" srcId="{C5684EFF-3C1F-438C-8EDC-987F73A46D5C}" destId="{D7EEEA8B-CFFF-48D6-9397-C3F28CDECB20}" srcOrd="9" destOrd="0" presId="urn:microsoft.com/office/officeart/2005/8/layout/list1"/>
    <dgm:cxn modelId="{89F08114-6F8A-4A20-A41E-7B0551668139}" type="presParOf" srcId="{C5684EFF-3C1F-438C-8EDC-987F73A46D5C}" destId="{0CF648BD-39E8-437E-8C03-67C9516F158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D667D8-8EDC-4B34-B2C8-1B382F75501C}">
      <dsp:nvSpPr>
        <dsp:cNvPr id="0" name=""/>
        <dsp:cNvSpPr/>
      </dsp:nvSpPr>
      <dsp:spPr>
        <a:xfrm>
          <a:off x="0" y="798835"/>
          <a:ext cx="7052602" cy="907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08C27-179E-4F97-B014-86845430F753}">
      <dsp:nvSpPr>
        <dsp:cNvPr id="0" name=""/>
        <dsp:cNvSpPr/>
      </dsp:nvSpPr>
      <dsp:spPr>
        <a:xfrm>
          <a:off x="303610" y="28193"/>
          <a:ext cx="6715118" cy="1308771"/>
        </a:xfrm>
        <a:prstGeom prst="roundRect">
          <a:avLst/>
        </a:prstGeom>
        <a:solidFill>
          <a:srgbClr val="7030A0"/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00" tIns="0" rIns="186600" bIns="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ru-RU" sz="20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</a:t>
          </a: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 промежуточной диагностики  состояния образовательной среды гимназии по  созданию условий для  формирования нравственного жизненного опыта обучающихся.</a:t>
          </a:r>
          <a:endParaRPr kumimoji="0" lang="ru-RU" sz="2000" b="1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Bef>
              <a:spcPct val="0"/>
            </a:spcBef>
          </a:pPr>
          <a:endParaRPr lang="ru-RU" kern="1200" dirty="0"/>
        </a:p>
      </dsp:txBody>
      <dsp:txXfrm>
        <a:off x="303610" y="28193"/>
        <a:ext cx="6715118" cy="1308771"/>
      </dsp:txXfrm>
    </dsp:sp>
    <dsp:sp modelId="{4B4A9C10-A056-4A8F-8106-F8F5ABE3EDFD}">
      <dsp:nvSpPr>
        <dsp:cNvPr id="0" name=""/>
        <dsp:cNvSpPr/>
      </dsp:nvSpPr>
      <dsp:spPr>
        <a:xfrm>
          <a:off x="0" y="2577387"/>
          <a:ext cx="7052602" cy="907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0C62E7-1017-45A2-96D9-E8826DA3EB42}">
      <dsp:nvSpPr>
        <dsp:cNvPr id="0" name=""/>
        <dsp:cNvSpPr/>
      </dsp:nvSpPr>
      <dsp:spPr>
        <a:xfrm>
          <a:off x="352630" y="1900435"/>
          <a:ext cx="6613218" cy="1208312"/>
        </a:xfrm>
        <a:prstGeom prst="roundRect">
          <a:avLst/>
        </a:prstGeom>
        <a:solidFill>
          <a:srgbClr val="7030A0"/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00" tIns="0" rIns="18660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</a:t>
          </a:r>
          <a:r>
            <a:rPr kumimoji="0" lang="ru-RU" sz="2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</a:t>
          </a:r>
          <a:r>
            <a:rPr kumimoji="0" lang="ru-RU" sz="2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kumimoji="0" lang="ru-RU" sz="24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образовательной среды, способствующей формированию нравственного опыта школьников.</a:t>
          </a:r>
          <a:endParaRPr lang="ru-RU" sz="2400" kern="1200" dirty="0"/>
        </a:p>
      </dsp:txBody>
      <dsp:txXfrm>
        <a:off x="352630" y="1900435"/>
        <a:ext cx="6613218" cy="1208312"/>
      </dsp:txXfrm>
    </dsp:sp>
    <dsp:sp modelId="{0CF648BD-39E8-437E-8C03-67C9516F158F}">
      <dsp:nvSpPr>
        <dsp:cNvPr id="0" name=""/>
        <dsp:cNvSpPr/>
      </dsp:nvSpPr>
      <dsp:spPr>
        <a:xfrm>
          <a:off x="0" y="4456176"/>
          <a:ext cx="7052602" cy="907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BF286-5073-4A2B-950D-06D14D5CE2E1}">
      <dsp:nvSpPr>
        <dsp:cNvPr id="0" name=""/>
        <dsp:cNvSpPr/>
      </dsp:nvSpPr>
      <dsp:spPr>
        <a:xfrm>
          <a:off x="352630" y="3678987"/>
          <a:ext cx="6675422" cy="1308548"/>
        </a:xfrm>
        <a:prstGeom prst="roundRect">
          <a:avLst/>
        </a:prstGeom>
        <a:solidFill>
          <a:srgbClr val="7030A0"/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00" tIns="0" rIns="186600" bIns="0" numCol="1" spcCol="1270" anchor="ctr" anchorCtr="0">
          <a:noAutofit/>
        </a:bodyPr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>
              <a:tab pos="647700" algn="l"/>
            </a:tabLst>
          </a:pPr>
          <a:r>
            <a:rPr kumimoji="0" lang="ru-RU" sz="24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kumimoji="0" lang="ru-RU" sz="2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 Разработка, организация и  проведение воспитательных мероприятий с обучающимися.</a:t>
          </a:r>
          <a:endParaRPr kumimoji="0" lang="ru-RU" sz="2400" b="1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Bef>
              <a:spcPct val="0"/>
            </a:spcBef>
          </a:pPr>
          <a:endParaRPr lang="ru-RU" kern="1200" dirty="0"/>
        </a:p>
      </dsp:txBody>
      <dsp:txXfrm>
        <a:off x="352630" y="3678987"/>
        <a:ext cx="6675422" cy="130854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D667D8-8EDC-4B34-B2C8-1B382F75501C}">
      <dsp:nvSpPr>
        <dsp:cNvPr id="0" name=""/>
        <dsp:cNvSpPr/>
      </dsp:nvSpPr>
      <dsp:spPr>
        <a:xfrm>
          <a:off x="0" y="798835"/>
          <a:ext cx="7052602" cy="907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08C27-179E-4F97-B014-86845430F753}">
      <dsp:nvSpPr>
        <dsp:cNvPr id="0" name=""/>
        <dsp:cNvSpPr/>
      </dsp:nvSpPr>
      <dsp:spPr>
        <a:xfrm>
          <a:off x="303610" y="28193"/>
          <a:ext cx="6715118" cy="1308771"/>
        </a:xfrm>
        <a:prstGeom prst="roundRect">
          <a:avLst/>
        </a:prstGeom>
        <a:solidFill>
          <a:srgbClr val="7030A0"/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00" tIns="0" rIns="186600" bIns="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4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ru-RU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Систематизация методик и методических приемов для реализации </a:t>
          </a:r>
          <a:r>
            <a:rPr lang="ru-RU" sz="20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деятельностного</a:t>
          </a:r>
          <a:r>
            <a:rPr lang="ru-RU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подхода при формировании нравственного опыта </a:t>
          </a:r>
          <a:endParaRPr kumimoji="0" lang="ru-RU" sz="2000" b="1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Bef>
              <a:spcPct val="0"/>
            </a:spcBef>
          </a:pPr>
          <a:endParaRPr lang="ru-RU" kern="1200" dirty="0"/>
        </a:p>
      </dsp:txBody>
      <dsp:txXfrm>
        <a:off x="303610" y="28193"/>
        <a:ext cx="6715118" cy="1308771"/>
      </dsp:txXfrm>
    </dsp:sp>
    <dsp:sp modelId="{4B4A9C10-A056-4A8F-8106-F8F5ABE3EDFD}">
      <dsp:nvSpPr>
        <dsp:cNvPr id="0" name=""/>
        <dsp:cNvSpPr/>
      </dsp:nvSpPr>
      <dsp:spPr>
        <a:xfrm>
          <a:off x="0" y="2577387"/>
          <a:ext cx="7052602" cy="907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0C62E7-1017-45A2-96D9-E8826DA3EB42}">
      <dsp:nvSpPr>
        <dsp:cNvPr id="0" name=""/>
        <dsp:cNvSpPr/>
      </dsp:nvSpPr>
      <dsp:spPr>
        <a:xfrm>
          <a:off x="352630" y="1900435"/>
          <a:ext cx="6613218" cy="1208312"/>
        </a:xfrm>
        <a:prstGeom prst="roundRect">
          <a:avLst/>
        </a:prstGeom>
        <a:solidFill>
          <a:srgbClr val="7030A0"/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00" tIns="0" rIns="18660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5.</a:t>
          </a:r>
          <a:r>
            <a:rPr lang="ru-RU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Разработка педагогических  рекомендаций   и практических материалов по формированию образовательной среды</a:t>
          </a:r>
          <a:endParaRPr lang="ru-RU" sz="2400" kern="1200" dirty="0"/>
        </a:p>
      </dsp:txBody>
      <dsp:txXfrm>
        <a:off x="352630" y="1900435"/>
        <a:ext cx="6613218" cy="1208312"/>
      </dsp:txXfrm>
    </dsp:sp>
    <dsp:sp modelId="{0CF648BD-39E8-437E-8C03-67C9516F158F}">
      <dsp:nvSpPr>
        <dsp:cNvPr id="0" name=""/>
        <dsp:cNvSpPr/>
      </dsp:nvSpPr>
      <dsp:spPr>
        <a:xfrm>
          <a:off x="0" y="4456176"/>
          <a:ext cx="7052602" cy="907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BF286-5073-4A2B-950D-06D14D5CE2E1}">
      <dsp:nvSpPr>
        <dsp:cNvPr id="0" name=""/>
        <dsp:cNvSpPr/>
      </dsp:nvSpPr>
      <dsp:spPr>
        <a:xfrm>
          <a:off x="352630" y="3678987"/>
          <a:ext cx="6675422" cy="1308548"/>
        </a:xfrm>
        <a:prstGeom prst="roundRect">
          <a:avLst/>
        </a:prstGeom>
        <a:solidFill>
          <a:srgbClr val="7030A0"/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00" tIns="0" rIns="186600" bIns="0" numCol="1" spcCol="1270" anchor="ctr" anchorCtr="0">
          <a:noAutofit/>
        </a:bodyPr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>
              <a:tab pos="647700" algn="l"/>
            </a:tabLst>
          </a:pPr>
          <a:r>
            <a:rPr lang="ru-RU" sz="2400" b="1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6. </a:t>
          </a:r>
          <a:r>
            <a:rPr lang="ru-RU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Подготовка инновационных материалов для апробации в сетевом сообществе </a:t>
          </a:r>
          <a:r>
            <a:rPr lang="ru-RU" sz="2400" b="1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взаимодействия ОО и </a:t>
          </a:r>
          <a:r>
            <a:rPr lang="ru-RU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ведомств.</a:t>
          </a:r>
          <a:endParaRPr lang="ru-RU" kern="1200" dirty="0"/>
        </a:p>
      </dsp:txBody>
      <dsp:txXfrm>
        <a:off x="352630" y="3678987"/>
        <a:ext cx="6675422" cy="1308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70C84-BD64-4A36-AF38-B3230A7896D7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C7C16-EAD2-4F9A-939A-43E333094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8321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DC9186-EA8A-4723-98F8-60E343C6224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2D292A-9CAB-4841-AED9-BA343DE0475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4F354E-B994-4710-9F5E-3E235F8D12EF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902275-794B-4D89-B5D4-69146C93D9F1}" type="slidenum">
              <a:rPr lang="ru-RU" smtClean="0">
                <a:solidFill>
                  <a:prstClr val="black"/>
                </a:solidFill>
              </a:rPr>
              <a:pPr/>
              <a:t>36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493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BFB24-122C-4A9E-9341-00B2EA74852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0935324"/>
      </p:ext>
    </p:extLst>
  </p:cSld>
  <p:clrMapOvr>
    <a:masterClrMapping/>
  </p:clrMapOvr>
  <p:transition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15546-A8E9-4EA0-B5DA-8E9B4A387EB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1838986"/>
      </p:ext>
    </p:extLst>
  </p:cSld>
  <p:clrMapOvr>
    <a:masterClrMapping/>
  </p:clrMapOvr>
  <p:transition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6DB6D-11B0-47E1-9EA1-D7A4C2C81A8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2003136"/>
      </p:ext>
    </p:extLst>
  </p:cSld>
  <p:clrMapOvr>
    <a:masterClrMapping/>
  </p:clrMapOvr>
  <p:transition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66F32-9805-4D5A-AA1D-EF53D1904DF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894456"/>
      </p:ext>
    </p:extLst>
  </p:cSld>
  <p:clrMapOvr>
    <a:masterClrMapping/>
  </p:clrMapOvr>
  <p:transition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07C2B-9C35-4610-9D94-AB9E3A1EDA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133797"/>
      </p:ext>
    </p:extLst>
  </p:cSld>
  <p:clrMapOvr>
    <a:masterClrMapping/>
  </p:clrMapOvr>
  <p:transition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C9DFB-BB4F-48ED-BFFB-6556BA9F357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5299473"/>
      </p:ext>
    </p:extLst>
  </p:cSld>
  <p:clrMapOvr>
    <a:masterClrMapping/>
  </p:clrMapOvr>
  <p:transition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D9F75-40D4-4A1A-949E-A00B9CAD403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4239357"/>
      </p:ext>
    </p:extLst>
  </p:cSld>
  <p:clrMapOvr>
    <a:masterClrMapping/>
  </p:clrMapOvr>
  <p:transition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8455F-BEF0-4804-820E-F1641F2C33B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3123643"/>
      </p:ext>
    </p:extLst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3458B-4883-45DC-9DD7-9E5AC3210E0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9701928"/>
      </p:ext>
    </p:extLst>
  </p:cSld>
  <p:clrMapOvr>
    <a:masterClrMapping/>
  </p:clrMapOvr>
  <p:transition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73CE5-2A09-40AE-A733-CE0244192BA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2327056"/>
      </p:ext>
    </p:extLst>
  </p:cSld>
  <p:clrMapOvr>
    <a:masterClrMapping/>
  </p:clrMapOvr>
  <p:transition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7EA13-F37E-4897-A0CD-1AE609F7CFC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3539136"/>
      </p:ext>
    </p:extLst>
  </p:cSld>
  <p:clrMapOvr>
    <a:masterClrMapping/>
  </p:clrMapOvr>
  <p:transition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76FA3-EC29-450A-98B7-09662E68E88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2333878"/>
      </p:ext>
    </p:extLst>
  </p:cSld>
  <p:clrMapOvr>
    <a:masterClrMapping/>
  </p:clrMapOvr>
  <p:transition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C6C74-6EE0-4BB8-B83D-44482FA49EC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9300427"/>
      </p:ext>
    </p:extLst>
  </p:cSld>
  <p:clrMapOvr>
    <a:masterClrMapping/>
  </p:clrMapOvr>
  <p:transition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4F8E3-3748-4231-8030-C2177F79391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7763718"/>
      </p:ext>
    </p:extLst>
  </p:cSld>
  <p:clrMapOvr>
    <a:masterClrMapping/>
  </p:clrMapOvr>
  <p:transition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493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BFB24-122C-4A9E-9341-00B2EA74852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6625994"/>
      </p:ext>
    </p:extLst>
  </p:cSld>
  <p:clrMapOvr>
    <a:masterClrMapping/>
  </p:clrMapOvr>
  <p:transition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15546-A8E9-4EA0-B5DA-8E9B4A387EB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9510072"/>
      </p:ext>
    </p:extLst>
  </p:cSld>
  <p:clrMapOvr>
    <a:masterClrMapping/>
  </p:clrMapOvr>
  <p:transition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6DB6D-11B0-47E1-9EA1-D7A4C2C81A8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9353364"/>
      </p:ext>
    </p:extLst>
  </p:cSld>
  <p:clrMapOvr>
    <a:masterClrMapping/>
  </p:clrMapOvr>
  <p:transition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66F32-9805-4D5A-AA1D-EF53D1904DF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0918239"/>
      </p:ext>
    </p:extLst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07C2B-9C35-4610-9D94-AB9E3A1EDA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3604998"/>
      </p:ext>
    </p:extLst>
  </p:cSld>
  <p:clrMapOvr>
    <a:masterClrMapping/>
  </p:clrMapOvr>
  <p:transition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C9DFB-BB4F-48ED-BFFB-6556BA9F357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7115719"/>
      </p:ext>
    </p:extLst>
  </p:cSld>
  <p:clrMapOvr>
    <a:masterClrMapping/>
  </p:clrMapOvr>
  <p:transition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D9F75-40D4-4A1A-949E-A00B9CAD403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0375790"/>
      </p:ext>
    </p:extLst>
  </p:cSld>
  <p:clrMapOvr>
    <a:masterClrMapping/>
  </p:clrMapOvr>
  <p:transition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8455F-BEF0-4804-820E-F1641F2C33B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7098608"/>
      </p:ext>
    </p:extLst>
  </p:cSld>
  <p:clrMapOvr>
    <a:masterClrMapping/>
  </p:clrMapOvr>
  <p:transition>
    <p:circl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3458B-4883-45DC-9DD7-9E5AC3210E0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7817362"/>
      </p:ext>
    </p:extLst>
  </p:cSld>
  <p:clrMapOvr>
    <a:masterClrMapping/>
  </p:clrMapOvr>
  <p:transition>
    <p:circl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73CE5-2A09-40AE-A733-CE0244192BA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1876290"/>
      </p:ext>
    </p:extLst>
  </p:cSld>
  <p:clrMapOvr>
    <a:masterClrMapping/>
  </p:clrMapOvr>
  <p:transition>
    <p:circl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7EA13-F37E-4897-A0CD-1AE609F7CFC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4609255"/>
      </p:ext>
    </p:extLst>
  </p:cSld>
  <p:clrMapOvr>
    <a:masterClrMapping/>
  </p:clrMapOvr>
  <p:transition>
    <p:circl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76FA3-EC29-450A-98B7-09662E68E88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9272870"/>
      </p:ext>
    </p:extLst>
  </p:cSld>
  <p:clrMapOvr>
    <a:masterClrMapping/>
  </p:clrMapOvr>
  <p:transition>
    <p:circl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C6C74-6EE0-4BB8-B83D-44482FA49EC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7115976"/>
      </p:ext>
    </p:extLst>
  </p:cSld>
  <p:clrMapOvr>
    <a:masterClrMapping/>
  </p:clrMapOvr>
  <p:transition>
    <p:circl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4F8E3-3748-4231-8030-C2177F79391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8465534"/>
      </p:ext>
    </p:extLst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493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BFB24-122C-4A9E-9341-00B2EA74852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0926108"/>
      </p:ext>
    </p:extLst>
  </p:cSld>
  <p:clrMapOvr>
    <a:masterClrMapping/>
  </p:clrMapOvr>
  <p:transition>
    <p:circl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15546-A8E9-4EA0-B5DA-8E9B4A387EB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7848676"/>
      </p:ext>
    </p:extLst>
  </p:cSld>
  <p:clrMapOvr>
    <a:masterClrMapping/>
  </p:clrMapOvr>
  <p:transition>
    <p:circl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6DB6D-11B0-47E1-9EA1-D7A4C2C81A8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4735608"/>
      </p:ext>
    </p:extLst>
  </p:cSld>
  <p:clrMapOvr>
    <a:masterClrMapping/>
  </p:clrMapOvr>
  <p:transition>
    <p:circl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66F32-9805-4D5A-AA1D-EF53D1904DF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6153966"/>
      </p:ext>
    </p:extLst>
  </p:cSld>
  <p:clrMapOvr>
    <a:masterClrMapping/>
  </p:clrMapOvr>
  <p:transition>
    <p:circl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07C2B-9C35-4610-9D94-AB9E3A1EDA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8759870"/>
      </p:ext>
    </p:extLst>
  </p:cSld>
  <p:clrMapOvr>
    <a:masterClrMapping/>
  </p:clrMapOvr>
  <p:transition>
    <p:circl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C9DFB-BB4F-48ED-BFFB-6556BA9F357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7360769"/>
      </p:ext>
    </p:extLst>
  </p:cSld>
  <p:clrMapOvr>
    <a:masterClrMapping/>
  </p:clrMapOvr>
  <p:transition>
    <p:circl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D9F75-40D4-4A1A-949E-A00B9CAD403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9328668"/>
      </p:ext>
    </p:extLst>
  </p:cSld>
  <p:clrMapOvr>
    <a:masterClrMapping/>
  </p:clrMapOvr>
  <p:transition>
    <p:circl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8455F-BEF0-4804-820E-F1641F2C33B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1131018"/>
      </p:ext>
    </p:extLst>
  </p:cSld>
  <p:clrMapOvr>
    <a:masterClrMapping/>
  </p:clrMapOvr>
  <p:transition>
    <p:circl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3458B-4883-45DC-9DD7-9E5AC3210E0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9381806"/>
      </p:ext>
    </p:extLst>
  </p:cSld>
  <p:clrMapOvr>
    <a:masterClrMapping/>
  </p:clrMapOvr>
  <p:transition>
    <p:circl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73CE5-2A09-40AE-A733-CE0244192BA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6737363"/>
      </p:ext>
    </p:extLst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7EA13-F37E-4897-A0CD-1AE609F7CFC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3792893"/>
      </p:ext>
    </p:extLst>
  </p:cSld>
  <p:clrMapOvr>
    <a:masterClrMapping/>
  </p:clrMapOvr>
  <p:transition>
    <p:circl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76FA3-EC29-450A-98B7-09662E68E88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6590747"/>
      </p:ext>
    </p:extLst>
  </p:cSld>
  <p:clrMapOvr>
    <a:masterClrMapping/>
  </p:clrMapOvr>
  <p:transition>
    <p:circl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C6C74-6EE0-4BB8-B83D-44482FA49EC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8697145"/>
      </p:ext>
    </p:extLst>
  </p:cSld>
  <p:clrMapOvr>
    <a:masterClrMapping/>
  </p:clrMapOvr>
  <p:transition>
    <p:circl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4F8E3-3748-4231-8030-C2177F79391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9536505"/>
      </p:ext>
    </p:extLst>
  </p:cSld>
  <p:clrMapOvr>
    <a:masterClrMapping/>
  </p:clrMapOvr>
  <p:transition>
    <p:circl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2493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A46B99C-260D-4399-9605-6D1FEA7E594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113416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73AFD-F7A2-415C-AB2D-CB021993450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7411454"/>
      </p:ext>
    </p:extLst>
  </p:cSld>
  <p:clrMapOvr>
    <a:masterClrMapping/>
  </p:clrMapOvr>
  <p:transition>
    <p:circl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BBCB7-D4C6-4184-BF41-9A815C5B2AB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7662840"/>
      </p:ext>
    </p:extLst>
  </p:cSld>
  <p:clrMapOvr>
    <a:masterClrMapping/>
  </p:clrMapOvr>
  <p:transition>
    <p:circl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51EA7-934F-4CAA-8425-1EF5BF9CF87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263048"/>
      </p:ext>
    </p:extLst>
  </p:cSld>
  <p:clrMapOvr>
    <a:masterClrMapping/>
  </p:clrMapOvr>
  <p:transition>
    <p:circl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17D66-BA3E-4540-AB8C-374A267E033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986999"/>
      </p:ext>
    </p:extLst>
  </p:cSld>
  <p:clrMapOvr>
    <a:masterClrMapping/>
  </p:clrMapOvr>
  <p:transition>
    <p:circl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AE54E-F334-401A-B50B-9789D92B7B1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4429389"/>
      </p:ext>
    </p:extLst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AFA26-973F-490D-912B-F448A6AF22D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7166301"/>
      </p:ext>
    </p:extLst>
  </p:cSld>
  <p:clrMapOvr>
    <a:masterClrMapping/>
  </p:clrMapOvr>
  <p:transition>
    <p:circl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A3EC7-AF86-46B0-9F87-D063FDF1174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0089311"/>
      </p:ext>
    </p:extLst>
  </p:cSld>
  <p:clrMapOvr>
    <a:masterClrMapping/>
  </p:clrMapOvr>
  <p:transition>
    <p:circl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605FB-9DF7-46E8-86F5-C62F2A8CB06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2588317"/>
      </p:ext>
    </p:extLst>
  </p:cSld>
  <p:clrMapOvr>
    <a:masterClrMapping/>
  </p:clrMapOvr>
  <p:transition>
    <p:circl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C46AF-CAA7-495A-9DA1-98A1AE8EB64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8018516"/>
      </p:ext>
    </p:extLst>
  </p:cSld>
  <p:clrMapOvr>
    <a:masterClrMapping/>
  </p:clrMapOvr>
  <p:transition>
    <p:circl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5DE05-ADD2-405F-A375-61EA7A43068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1812502"/>
      </p:ext>
    </p:extLst>
  </p:cSld>
  <p:clrMapOvr>
    <a:masterClrMapping/>
  </p:clrMapOvr>
  <p:transition>
    <p:circl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4A596072-D5CE-4A01-871A-18D20AA5C62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9284022"/>
      </p:ext>
    </p:extLst>
  </p:cSld>
  <p:clrMapOvr>
    <a:masterClrMapping/>
  </p:clrMapOvr>
  <p:transition>
    <p:circl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06F8604B-A48E-4B25-A51A-3683E3777D7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2096853"/>
      </p:ext>
    </p:extLst>
  </p:cSld>
  <p:clrMapOvr>
    <a:masterClrMapping/>
  </p:clrMapOvr>
  <p:transition>
    <p:circl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2493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A46B99C-260D-4399-9605-6D1FEA7E594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267956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73AFD-F7A2-415C-AB2D-CB021993450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9871376"/>
      </p:ext>
    </p:extLst>
  </p:cSld>
  <p:clrMapOvr>
    <a:masterClrMapping/>
  </p:clrMapOvr>
  <p:transition>
    <p:circl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BBCB7-D4C6-4184-BF41-9A815C5B2AB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293550"/>
      </p:ext>
    </p:extLst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51EA7-934F-4CAA-8425-1EF5BF9CF87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56781"/>
      </p:ext>
    </p:extLst>
  </p:cSld>
  <p:clrMapOvr>
    <a:masterClrMapping/>
  </p:clrMapOvr>
  <p:transition>
    <p:circl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17D66-BA3E-4540-AB8C-374A267E033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2378681"/>
      </p:ext>
    </p:extLst>
  </p:cSld>
  <p:clrMapOvr>
    <a:masterClrMapping/>
  </p:clrMapOvr>
  <p:transition>
    <p:circl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AE54E-F334-401A-B50B-9789D92B7B1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4203250"/>
      </p:ext>
    </p:extLst>
  </p:cSld>
  <p:clrMapOvr>
    <a:masterClrMapping/>
  </p:clrMapOvr>
  <p:transition>
    <p:circl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AFA26-973F-490D-912B-F448A6AF22D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9643976"/>
      </p:ext>
    </p:extLst>
  </p:cSld>
  <p:clrMapOvr>
    <a:masterClrMapping/>
  </p:clrMapOvr>
  <p:transition>
    <p:circl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A3EC7-AF86-46B0-9F87-D063FDF1174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3946969"/>
      </p:ext>
    </p:extLst>
  </p:cSld>
  <p:clrMapOvr>
    <a:masterClrMapping/>
  </p:clrMapOvr>
  <p:transition>
    <p:circl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605FB-9DF7-46E8-86F5-C62F2A8CB06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9187045"/>
      </p:ext>
    </p:extLst>
  </p:cSld>
  <p:clrMapOvr>
    <a:masterClrMapping/>
  </p:clrMapOvr>
  <p:transition>
    <p:circl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C46AF-CAA7-495A-9DA1-98A1AE8EB64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9099781"/>
      </p:ext>
    </p:extLst>
  </p:cSld>
  <p:clrMapOvr>
    <a:masterClrMapping/>
  </p:clrMapOvr>
  <p:transition>
    <p:circl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5DE05-ADD2-405F-A375-61EA7A43068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8702606"/>
      </p:ext>
    </p:extLst>
  </p:cSld>
  <p:clrMapOvr>
    <a:masterClrMapping/>
  </p:clrMapOvr>
  <p:transition>
    <p:circl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4A596072-D5CE-4A01-871A-18D20AA5C62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0231129"/>
      </p:ext>
    </p:extLst>
  </p:cSld>
  <p:clrMapOvr>
    <a:masterClrMapping/>
  </p:clrMapOvr>
  <p:transition>
    <p:circl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06F8604B-A48E-4B25-A51A-3683E3777D7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5353459"/>
      </p:ext>
    </p:extLst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20969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10934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21922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91064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36239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56689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03479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78078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47713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14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84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00"/>
            </a:gs>
            <a:gs pos="50000">
              <a:srgbClr val="000066"/>
            </a:gs>
            <a:gs pos="100000">
              <a:srgbClr val="00CC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90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E8EE65-2755-4F9E-8E83-E398315751AC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21861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00"/>
            </a:gs>
            <a:gs pos="50000">
              <a:srgbClr val="000066"/>
            </a:gs>
            <a:gs pos="100000">
              <a:srgbClr val="00CC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90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E8EE65-2755-4F9E-8E83-E398315751AC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705602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00"/>
            </a:gs>
            <a:gs pos="50000">
              <a:srgbClr val="000066"/>
            </a:gs>
            <a:gs pos="100000">
              <a:srgbClr val="00CC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90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E8EE65-2755-4F9E-8E83-E398315751AC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63788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00"/>
            </a:gs>
            <a:gs pos="50000">
              <a:srgbClr val="000066"/>
            </a:gs>
            <a:gs pos="100000">
              <a:srgbClr val="00CC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390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0AF567-7D6F-4B60-9BC5-28DE9E4FD0E3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74983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00"/>
            </a:gs>
            <a:gs pos="50000">
              <a:srgbClr val="000066"/>
            </a:gs>
            <a:gs pos="100000">
              <a:srgbClr val="00CC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390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0AF567-7D6F-4B60-9BC5-28DE9E4FD0E3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94500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779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mnazevrika.anapa.kubannet.ru/index.php?option=com_content&amp;view=article&amp;id=157&amp;Itemid=4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adi.sk/d/Oh8xZf380rJx_Q" TargetMode="External"/><Relationship Id="rId4" Type="http://schemas.openxmlformats.org/officeDocument/2006/relationships/hyperlink" Target="https://yadi.sk/d/hlih_UfIrJCW-w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xmlns="" id="{E6B30140-7EE4-43CF-9FE3-BB8B05C9D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7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56351" y="962275"/>
            <a:ext cx="655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РЕАЛИЗАЦИИ ПРОЕКТА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КРАЕВОЙ ИНОВАЦИОННОЙ ПЛОЩАДКИ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гимназия «Эврика» МО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г-к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Анапа.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(первый этап 2017-2018 год)</a:t>
            </a:r>
          </a:p>
        </p:txBody>
      </p:sp>
      <p:pic>
        <p:nvPicPr>
          <p:cNvPr id="6" name="Рисунок 9" descr="Logo-innovacionnyi-pois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4800"/>
            <a:ext cx="1346751" cy="110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61070" y="2973142"/>
            <a:ext cx="66294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</a:rPr>
              <a:t>Конструирование образовательной среды, способствующей формированию нравственного опыта школьника на основе деятельностного  подхода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ru-RU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030" name="Picture 6" descr="emb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808" y="599861"/>
            <a:ext cx="2254383" cy="20482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AutoShape 2" descr="http://900igr.net/up/datai/158886/0001-001-.jpg">
            <a:extLst>
              <a:ext uri="{FF2B5EF4-FFF2-40B4-BE49-F238E27FC236}">
                <a16:creationId xmlns:a16="http://schemas.microsoft.com/office/drawing/2014/main" xmlns="" id="{360F3F59-51CE-4A2C-B68E-E2364CA6D7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AEF206C-E3EF-4A47-B85E-FD44BD4DD829}"/>
              </a:ext>
            </a:extLst>
          </p:cNvPr>
          <p:cNvSpPr/>
          <p:nvPr/>
        </p:nvSpPr>
        <p:spPr>
          <a:xfrm>
            <a:off x="4589585" y="5448510"/>
            <a:ext cx="42507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</a:rPr>
              <a:t>Директор МБОУ гимназия «Эврика»</a:t>
            </a:r>
          </a:p>
          <a:p>
            <a:pPr lvl="0" algn="ctr"/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</a:rPr>
              <a:t>Елена Вячеславовна Попова</a:t>
            </a:r>
            <a:endParaRPr lang="ru-RU" sz="24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xmlns="" id="{37D4123B-7DED-4121-A3A8-71D30BE52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 педагогическая лаборатория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bg1"/>
                </a:solidFill>
              </a:rPr>
              <a:t>Оформлено заключение по каждому классу, даны рекомендации учителям и родителям.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bg1"/>
                </a:solidFill>
              </a:rPr>
              <a:t>Подготовлен сборник  коррекционных материалов и рекомендаций  педагогам и  родителям по результатам диагностических исследований.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bg1"/>
                </a:solidFill>
              </a:rPr>
              <a:t>Проводятся 2 раза в месяц тренинги с классными воспитателями  по овладению методиками ролевых игр и тренингов с учащимися.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9739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xmlns="" id="{F6C02E3A-A2AC-4AF3-B0C4-00D14F58D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 технологическая </a:t>
            </a:r>
            <a:b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Внесены изменения в образовательную  программу гимназии,  созданы  необходимые локальные акты: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Проведена корректировка  духовно- нравственного направления внеурочной деятельности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Введены программы « Я- Человек», о выдающихся людях России,  « От родного порога – к мировым ценностям» и др. </a:t>
            </a:r>
          </a:p>
        </p:txBody>
      </p:sp>
    </p:spTree>
    <p:extLst>
      <p:ext uri="{BB962C8B-B14F-4D97-AF65-F5344CB8AC3E}">
        <p14:creationId xmlns="" xmlns:p14="http://schemas.microsoft.com/office/powerpoint/2010/main" val="382019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xmlns="" id="{1C2DA649-BD33-4D11-BE15-76183CB77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Аналитико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обобщающая лаборатория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/>
                </a:solidFill>
              </a:rPr>
              <a:t>	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Проанализированы  результаты  диагностики.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Результаты обсуждены на методическом совете гимназии, педсовете, методических совещаниях. 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Намечен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 реализации  основной идеи инновации.</a:t>
            </a:r>
          </a:p>
        </p:txBody>
      </p:sp>
    </p:spTree>
    <p:extLst>
      <p:ext uri="{BB962C8B-B14F-4D97-AF65-F5344CB8AC3E}">
        <p14:creationId xmlns="" xmlns:p14="http://schemas.microsoft.com/office/powerpoint/2010/main" val="63948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xmlns="" id="{D4AD0E17-0A31-4060-9604-349222836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Аналитико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обобщающая</a:t>
            </a:r>
            <a:b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     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 по систематизации и  совершенствованию  практических технологий воспитательной работы, ориентированных на нравственное воспитание, ценностное отношение к человеку: тренингов, ролевых игр, видео и аудио материалов.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 постоянно действующий семинар для педагогов.</a:t>
            </a:r>
          </a:p>
        </p:txBody>
      </p:sp>
    </p:spTree>
    <p:extLst>
      <p:ext uri="{BB962C8B-B14F-4D97-AF65-F5344CB8AC3E}">
        <p14:creationId xmlns="" xmlns:p14="http://schemas.microsoft.com/office/powerpoint/2010/main" val="111710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xmlns="" id="{127132E4-8A93-415D-BB18-4B5370246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Аналитико- обобщающая лаборатория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Разрабатывается   материал  для  проведения этического заряда или этических проповедей по письмам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Д.И.Лихачева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Обсужден на управляющем и ученическом совете  и введен  в действие     «Кодекс  достойного Человека ». 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и утвержден  на педагогическом совете « Нравственный  Кодекс  педагога 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5511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xmlns="" id="{127132E4-8A93-415D-BB18-4B5370246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/>
        </p:nvGraphicFramePr>
        <p:xfrm>
          <a:off x="914400" y="1066800"/>
          <a:ext cx="7391400" cy="518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9265" name="Rectangle 1"/>
          <p:cNvSpPr>
            <a:spLocks noChangeArrowheads="1"/>
          </p:cNvSpPr>
          <p:nvPr/>
        </p:nvSpPr>
        <p:spPr bwMode="auto">
          <a:xfrm>
            <a:off x="0" y="41701"/>
            <a:ext cx="6934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400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Результаты мониторинга комфортности  образовательной среды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xmlns="" id="{127132E4-8A93-415D-BB18-4B5370246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7391400" cy="57912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18673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400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Диагностика образовательной среды (по В.А.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Ясвину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), 2018г.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xmlns="" id="{127132E4-8A93-415D-BB18-4B5370246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7924799" cy="5410200"/>
          </a:xfrm>
          <a:prstGeom prst="rect">
            <a:avLst/>
          </a:prstGeom>
          <a:noFill/>
        </p:spPr>
      </p:pic>
      <p:sp>
        <p:nvSpPr>
          <p:cNvPr id="140289" name="Rectangle 1"/>
          <p:cNvSpPr>
            <a:spLocks noChangeArrowheads="1"/>
          </p:cNvSpPr>
          <p:nvPr/>
        </p:nvSpPr>
        <p:spPr bwMode="auto">
          <a:xfrm>
            <a:off x="381000" y="457200"/>
            <a:ext cx="73273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400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Диагностика образовательной среды (по В.А.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Ясвину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), 2018г.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xmlns="" id="{127132E4-8A93-415D-BB18-4B5370246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09600" y="1828801"/>
          <a:ext cx="8229601" cy="5029199"/>
        </p:xfrm>
        <a:graphic>
          <a:graphicData uri="http://schemas.openxmlformats.org/drawingml/2006/table">
            <a:tbl>
              <a:tblPr/>
              <a:tblGrid>
                <a:gridCol w="1003127"/>
                <a:gridCol w="1806618"/>
                <a:gridCol w="1328771"/>
                <a:gridCol w="1328771"/>
                <a:gridCol w="1381157"/>
                <a:gridCol w="1381157"/>
              </a:tblGrid>
              <a:tr h="88525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Критерий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Показатель первичной диагностики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Показатель повторной диагностики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67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коэффициент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 сформированности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коэффициент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 сформированности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2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 воспитанности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средний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высокий 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2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Самооценка нравственности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средний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высокий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67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 нравственной воспитанности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2,8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средний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высокий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8600" y="533401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Уровень </a:t>
            </a:r>
            <a:r>
              <a:rPr lang="ru-RU" sz="2400" dirty="0" err="1" smtClean="0">
                <a:solidFill>
                  <a:schemeClr val="bg1"/>
                </a:solidFill>
              </a:rPr>
              <a:t>сформированности</a:t>
            </a:r>
            <a:r>
              <a:rPr lang="ru-RU" sz="2400" dirty="0" smtClean="0">
                <a:solidFill>
                  <a:schemeClr val="bg1"/>
                </a:solidFill>
              </a:rPr>
              <a:t> нравственной воспитанности обучающихся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xmlns="" id="{127132E4-8A93-415D-BB18-4B5370246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Созданы педагогические условия формирования содержательно- методического компонента образовательной среды, способствующей  формированию нравственного опыта школьника.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3400" y="1981200"/>
            <a:ext cx="8229600" cy="452596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	Внесены изменения в ООП и штатное расписания  Включены уроки этики, основы правовых знаний, ОРКСЭ.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	Активно  работают научные общества обучающихся, которые объединяют  ребят по интересам.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	Во внеурочной деятельности успешно проводятся уроки хореографии, хорового пения, этики, СИРС, психологии общения. К организации деятельности  привлечены педагоги дополнительного образования. Заключены договоры с муниципальным бюджетным учреждением дополнительного образования центром творчества муниципального образования город-курорт Анапа.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	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Гимназические традиции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скорректированы таким образом, что они являются важным элементом формирования образовательной среды гимназии, формирующей нравственный опыт гимназиста.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xmlns="" id="{25E79349-5F8F-4510-9F2D-179A76435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8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Объект 2"/>
          <p:cNvSpPr>
            <a:spLocks noGrp="1"/>
          </p:cNvSpPr>
          <p:nvPr>
            <p:ph idx="1"/>
          </p:nvPr>
        </p:nvSpPr>
        <p:spPr>
          <a:xfrm>
            <a:off x="389181" y="2218922"/>
            <a:ext cx="8435975" cy="3581400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ru-RU" alt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выявление и разработка эффективных методических  подходов  к   конструированию  образовательной среды и условий, способствующих формированию нравственного опыта  школьника</a:t>
            </a:r>
            <a:r>
              <a:rPr lang="ru-RU" alt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54012" y="1083469"/>
            <a:ext cx="8229600" cy="417512"/>
          </a:xfrm>
        </p:spPr>
        <p:txBody>
          <a:bodyPr>
            <a:normAutofit fontScale="90000"/>
          </a:bodyPr>
          <a:lstStyle/>
          <a:p>
            <a:r>
              <a:rPr lang="ru-RU" alt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инновационной деятельности</a:t>
            </a:r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xmlns="" id="{127132E4-8A93-415D-BB18-4B5370246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60387" y="228600"/>
            <a:ext cx="8583613" cy="4572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u="sng" dirty="0" smtClean="0">
                <a:latin typeface="Times New Roman" pitchFamily="18" charset="0"/>
              </a:rPr>
              <a:t>ШКОЛЬНЫЕ ТРАДИЦИИ</a:t>
            </a:r>
            <a:r>
              <a:rPr lang="ru-RU" sz="4000" dirty="0" smtClean="0"/>
              <a:t> </a:t>
            </a:r>
          </a:p>
        </p:txBody>
      </p:sp>
      <p:sp>
        <p:nvSpPr>
          <p:cNvPr id="16896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0" y="914400"/>
            <a:ext cx="5029200" cy="2057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sz="2800" dirty="0" smtClean="0">
                <a:latin typeface="Times New Roman" pitchFamily="18" charset="0"/>
              </a:rPr>
              <a:t>традиционные мероприятия (неделя сада, интеллектуальный марафон);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dirty="0" smtClean="0">
              <a:latin typeface="Times New Roman" pitchFamily="18" charset="0"/>
            </a:endParaRPr>
          </a:p>
        </p:txBody>
      </p:sp>
      <p:pic>
        <p:nvPicPr>
          <p:cNvPr id="80900" name="Picture 2" descr="SUC50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4114800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43000"/>
            <a:ext cx="3744913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3358136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xmlns="" id="{127132E4-8A93-415D-BB18-4B5370246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4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533400"/>
          </a:xfrm>
        </p:spPr>
        <p:txBody>
          <a:bodyPr/>
          <a:lstStyle/>
          <a:p>
            <a:pPr eaLnBrk="1" hangingPunct="1">
              <a:defRPr/>
            </a:pPr>
            <a:r>
              <a:rPr lang="ru-RU" b="1" u="sng" smtClean="0">
                <a:latin typeface="Times New Roman" pitchFamily="18" charset="0"/>
              </a:rPr>
              <a:t>Школьные традиции</a:t>
            </a:r>
            <a:r>
              <a:rPr lang="ru-RU" sz="4000" smtClean="0"/>
              <a:t> </a:t>
            </a:r>
          </a:p>
        </p:txBody>
      </p:sp>
      <p:sp>
        <p:nvSpPr>
          <p:cNvPr id="23449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0" y="914400"/>
            <a:ext cx="48768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sz="2800" dirty="0" smtClean="0">
                <a:latin typeface="Times New Roman" pitchFamily="18" charset="0"/>
              </a:rPr>
              <a:t>поведенческие традиции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</a:rPr>
              <a:t>      (традиция «поднятой руки», «одного голоса», </a:t>
            </a:r>
            <a:r>
              <a:rPr lang="ru-RU" sz="2800" dirty="0" smtClean="0">
                <a:latin typeface="Times New Roman" pitchFamily="18" charset="0"/>
              </a:rPr>
              <a:t>     «осторожно</a:t>
            </a:r>
            <a:r>
              <a:rPr lang="ru-RU" sz="2800" dirty="0" smtClean="0">
                <a:latin typeface="Times New Roman" pitchFamily="18" charset="0"/>
              </a:rPr>
              <a:t>, малыш», «внимание, дама» и др.);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sz="2800" dirty="0" smtClean="0">
                <a:latin typeface="Times New Roman" pitchFamily="18" charset="0"/>
              </a:rPr>
              <a:t>народные традиции как источник духовного обогащения школьника, формирования опыта любви к большой и малой Родине, гражданственности, уважения к старшим.</a:t>
            </a:r>
            <a:endParaRPr lang="ru-RU" sz="2800" i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ru-RU" sz="2800" dirty="0" smtClean="0">
              <a:latin typeface="Times New Roman" pitchFamily="18" charset="0"/>
            </a:endParaRPr>
          </a:p>
        </p:txBody>
      </p:sp>
      <p:pic>
        <p:nvPicPr>
          <p:cNvPr id="82948" name="Picture 5" descr="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14400"/>
            <a:ext cx="3378200" cy="2328863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9" name="Рисунок 1" descr="25_02 20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3380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9104413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xmlns="" id="{127132E4-8A93-415D-BB18-4B5370246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4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533400"/>
          </a:xfrm>
        </p:spPr>
        <p:txBody>
          <a:bodyPr/>
          <a:lstStyle/>
          <a:p>
            <a:pPr eaLnBrk="1" hangingPunct="1">
              <a:defRPr/>
            </a:pPr>
            <a:r>
              <a:rPr lang="ru-RU" b="1" u="sng" smtClean="0">
                <a:latin typeface="Times New Roman" pitchFamily="18" charset="0"/>
              </a:rPr>
              <a:t>Школьные традиции</a:t>
            </a:r>
            <a:r>
              <a:rPr lang="ru-RU" sz="4000" smtClean="0"/>
              <a:t> </a:t>
            </a:r>
          </a:p>
        </p:txBody>
      </p:sp>
      <p:sp>
        <p:nvSpPr>
          <p:cNvPr id="23245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800600" y="914400"/>
            <a:ext cx="4191000" cy="152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sz="2800" dirty="0" smtClean="0">
                <a:latin typeface="Times New Roman" pitchFamily="18" charset="0"/>
              </a:rPr>
              <a:t>школьные праздники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</a:rPr>
              <a:t>    (Первый звонок, Бал в честь Дня рождения гимназии, День пожилого человека,  традиционные «Сказки» выпускников и др.);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dirty="0" smtClean="0"/>
          </a:p>
        </p:txBody>
      </p:sp>
      <p:pic>
        <p:nvPicPr>
          <p:cNvPr id="8397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40386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Рисунок 7" descr="http://anapa-evrika.ru/images/foto/galery21/SRGB99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962400"/>
            <a:ext cx="4038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9" name="Picture 1" descr="F:\SRGB1178_GrPer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036218"/>
            <a:ext cx="4000946" cy="26693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9092215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xmlns="" id="{127132E4-8A93-415D-BB18-4B5370246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Классы с кадетским компонентом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0" name="Заголовок 1"/>
          <p:cNvSpPr txBox="1">
            <a:spLocks/>
          </p:cNvSpPr>
          <p:nvPr/>
        </p:nvSpPr>
        <p:spPr>
          <a:xfrm>
            <a:off x="9144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Классы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мариинского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воспитания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2" name="Рисунок 181" descr="F:\SRGB101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46450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" name="Picture 194" descr="19 10 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5166" y="3352800"/>
            <a:ext cx="5048834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xmlns="" id="{127132E4-8A93-415D-BB18-4B5370246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u="sng">
                <a:effectLst/>
                <a:latin typeface="Times New Roman" pitchFamily="18" charset="0"/>
              </a:rPr>
              <a:t>Система учебных гуманитарных курсов в гимназии</a:t>
            </a:r>
            <a:r>
              <a:rPr lang="ru-RU" altLang="ru-RU" sz="4000" b="1" u="sng">
                <a:effectLst/>
              </a:rPr>
              <a:t>.</a:t>
            </a:r>
          </a:p>
        </p:txBody>
      </p:sp>
      <p:graphicFrame>
        <p:nvGraphicFramePr>
          <p:cNvPr id="150622" name="Group 94"/>
          <p:cNvGraphicFramePr>
            <a:graphicFrameLocks noGrp="1"/>
          </p:cNvGraphicFramePr>
          <p:nvPr>
            <p:ph idx="1"/>
          </p:nvPr>
        </p:nvGraphicFramePr>
        <p:xfrm>
          <a:off x="301625" y="1676400"/>
          <a:ext cx="8540750" cy="4918076"/>
        </p:xfrm>
        <a:graphic>
          <a:graphicData uri="http://schemas.openxmlformats.org/drawingml/2006/table">
            <a:tbl>
              <a:tblPr/>
              <a:tblGrid>
                <a:gridCol w="1831975"/>
                <a:gridCol w="3505200"/>
                <a:gridCol w="3203575"/>
              </a:tblGrid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Учебный курс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Основные ценностные объекты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Приобретаемый опыт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Этика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Человек, другой, …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Взаимность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Эстетика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Человек, красота, …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Деликатность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Народное искусство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Человек как умелец, труженик Традиции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Уважение к Отечеству, старшим, труду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Обществознание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Родина. Исторические личности. Общество.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Опыт взаимоотношений государства и человека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Новый домострой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Семья. Общение. Культура.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Ведение домашнего хозяйства.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Философия жизни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Ценность жизни. Жизнь как таковая.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Опыт выстраивания собственного варианта жизни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Мировая художественная культура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Культура как достижение человечества.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Общение посредством искусства. Восприятие красоты. Слушание музыки.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7690830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xmlns="" id="{127132E4-8A93-415D-BB18-4B5370246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70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АВТОРСКИЕ ПРОГРАММЫ</a:t>
            </a:r>
          </a:p>
        </p:txBody>
      </p:sp>
      <p:sp>
        <p:nvSpPr>
          <p:cNvPr id="2570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828800"/>
            <a:ext cx="8915400" cy="3352800"/>
          </a:xfrm>
        </p:spPr>
        <p:txBody>
          <a:bodyPr/>
          <a:lstStyle/>
          <a:p>
            <a:r>
              <a:rPr lang="ru-RU" altLang="ru-RU"/>
              <a:t>Я – человек.</a:t>
            </a:r>
          </a:p>
          <a:p>
            <a:r>
              <a:rPr lang="ru-RU" altLang="ru-RU"/>
              <a:t>От родного порога – к мировым ценностям. </a:t>
            </a:r>
          </a:p>
          <a:p>
            <a:r>
              <a:rPr lang="ru-RU" altLang="ru-RU"/>
              <a:t>Я – гражданин.</a:t>
            </a:r>
          </a:p>
          <a:p>
            <a:r>
              <a:rPr lang="ru-RU" altLang="ru-RU"/>
              <a:t>Этическое воспитание. </a:t>
            </a:r>
          </a:p>
          <a:p>
            <a:r>
              <a:rPr lang="ru-RU" altLang="ru-RU"/>
              <a:t>Здоровые дети – здоровая нация.</a:t>
            </a:r>
          </a:p>
        </p:txBody>
      </p:sp>
    </p:spTree>
    <p:extLst>
      <p:ext uri="{BB962C8B-B14F-4D97-AF65-F5344CB8AC3E}">
        <p14:creationId xmlns="" xmlns:p14="http://schemas.microsoft.com/office/powerpoint/2010/main" val="8955469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xmlns="" id="{8CEDA51D-4239-4A6B-99F3-B29935A91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4800" y="104335"/>
            <a:ext cx="78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Инновационные продукты, которые получены в результате  инновационной деятельности</a:t>
            </a:r>
            <a:endParaRPr lang="ru-RU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025465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white"/>
                </a:solidFill>
              </a:rPr>
              <a:t> </a:t>
            </a:r>
            <a:endParaRPr lang="ru-RU" dirty="0">
              <a:solidFill>
                <a:prstClr val="white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sz="2400" b="1" dirty="0" smtClean="0">
                <a:solidFill>
                  <a:prstClr val="white"/>
                </a:solidFill>
              </a:rPr>
              <a:t>Программа </a:t>
            </a:r>
            <a:r>
              <a:rPr lang="ru-RU" sz="2400" b="1" dirty="0">
                <a:solidFill>
                  <a:prstClr val="white"/>
                </a:solidFill>
              </a:rPr>
              <a:t>духовно-нравственного развития,  воспитания и социализации обучающихся </a:t>
            </a:r>
            <a:endParaRPr lang="ru-RU" sz="2400" b="1" dirty="0" smtClean="0">
              <a:solidFill>
                <a:prstClr val="white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sz="2400" b="1" dirty="0" smtClean="0">
                <a:solidFill>
                  <a:prstClr val="white"/>
                </a:solidFill>
              </a:rPr>
              <a:t> </a:t>
            </a:r>
            <a:r>
              <a:rPr lang="ru-RU" sz="2400" b="1" dirty="0">
                <a:solidFill>
                  <a:prstClr val="white"/>
                </a:solidFill>
              </a:rPr>
              <a:t>Новый Домострой" - интегрированный курс этика и технология для учащихся 8 класса.( разработки </a:t>
            </a:r>
            <a:r>
              <a:rPr lang="ru-RU" sz="2400" b="1" dirty="0" smtClean="0">
                <a:solidFill>
                  <a:prstClr val="white"/>
                </a:solidFill>
              </a:rPr>
              <a:t>уроков</a:t>
            </a:r>
          </a:p>
          <a:p>
            <a:pPr marL="342900" indent="-342900">
              <a:buFontTx/>
              <a:buAutoNum type="arabicPeriod"/>
            </a:pPr>
            <a:r>
              <a:rPr lang="ru-RU" sz="2400" b="1" dirty="0" smtClean="0">
                <a:solidFill>
                  <a:prstClr val="white"/>
                </a:solidFill>
              </a:rPr>
              <a:t> </a:t>
            </a:r>
            <a:r>
              <a:rPr lang="ru-RU" sz="2400" b="1" dirty="0">
                <a:solidFill>
                  <a:prstClr val="white"/>
                </a:solidFill>
              </a:rPr>
              <a:t>Психология общения" -  методическое пособие по этике для 9 класса. ( Разработки </a:t>
            </a:r>
            <a:r>
              <a:rPr lang="ru-RU" sz="2400" b="1" dirty="0" smtClean="0">
                <a:solidFill>
                  <a:prstClr val="white"/>
                </a:solidFill>
              </a:rPr>
              <a:t>уроков и </a:t>
            </a:r>
            <a:r>
              <a:rPr lang="ru-RU" sz="2400" b="1" dirty="0">
                <a:solidFill>
                  <a:prstClr val="white"/>
                </a:solidFill>
              </a:rPr>
              <a:t>презентации ко всем </a:t>
            </a:r>
            <a:r>
              <a:rPr lang="ru-RU" sz="2400" b="1" dirty="0" smtClean="0">
                <a:solidFill>
                  <a:prstClr val="white"/>
                </a:solidFill>
              </a:rPr>
              <a:t>урокам</a:t>
            </a:r>
          </a:p>
          <a:p>
            <a:pPr marL="342900" indent="-342900">
              <a:buFontTx/>
              <a:buAutoNum type="arabicPeriod"/>
            </a:pPr>
            <a:r>
              <a:rPr lang="ru-RU" sz="2400" b="1" dirty="0" smtClean="0">
                <a:solidFill>
                  <a:prstClr val="white"/>
                </a:solidFill>
              </a:rPr>
              <a:t>Методические </a:t>
            </a:r>
            <a:r>
              <a:rPr lang="ru-RU" sz="2400" b="1" dirty="0">
                <a:solidFill>
                  <a:prstClr val="white"/>
                </a:solidFill>
              </a:rPr>
              <a:t>разработки классных часов духовно – нравственного </a:t>
            </a:r>
            <a:r>
              <a:rPr lang="ru-RU" sz="2400" b="1" dirty="0" smtClean="0">
                <a:solidFill>
                  <a:prstClr val="white"/>
                </a:solidFill>
              </a:rPr>
              <a:t>содержания</a:t>
            </a:r>
          </a:p>
          <a:p>
            <a:pPr marL="342900" indent="-342900">
              <a:buFontTx/>
              <a:buAutoNum type="arabicPeriod"/>
            </a:pPr>
            <a:r>
              <a:rPr lang="ru-RU" sz="2400" b="1" dirty="0" smtClean="0">
                <a:solidFill>
                  <a:prstClr val="white"/>
                </a:solidFill>
              </a:rPr>
              <a:t>Нравственный </a:t>
            </a:r>
            <a:r>
              <a:rPr lang="ru-RU" sz="2400" b="1" dirty="0">
                <a:solidFill>
                  <a:prstClr val="white"/>
                </a:solidFill>
              </a:rPr>
              <a:t>кодекс </a:t>
            </a:r>
            <a:r>
              <a:rPr lang="ru-RU" sz="2400" b="1" dirty="0" smtClean="0">
                <a:solidFill>
                  <a:prstClr val="white"/>
                </a:solidFill>
              </a:rPr>
              <a:t>педагога</a:t>
            </a:r>
          </a:p>
          <a:p>
            <a:r>
              <a:rPr lang="ru-RU" sz="2400" b="1" dirty="0">
                <a:solidFill>
                  <a:prstClr val="white"/>
                </a:solidFill>
              </a:rPr>
              <a:t>		</a:t>
            </a:r>
            <a:endParaRPr lang="ru-RU" sz="2400" b="1" dirty="0" smtClean="0">
              <a:solidFill>
                <a:prstClr val="white"/>
              </a:solidFill>
            </a:endParaRPr>
          </a:p>
          <a:p>
            <a:pPr algn="ctr"/>
            <a:r>
              <a:rPr lang="ru-RU" sz="2400" b="1" dirty="0">
                <a:solidFill>
                  <a:prstClr val="white"/>
                </a:solidFill>
              </a:rPr>
              <a:t>Для </a:t>
            </a:r>
            <a:r>
              <a:rPr lang="ru-RU" sz="2400" b="1" dirty="0" smtClean="0">
                <a:solidFill>
                  <a:prstClr val="white"/>
                </a:solidFill>
              </a:rPr>
              <a:t>обучающихся: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b="1" dirty="0" smtClean="0">
                <a:solidFill>
                  <a:prstClr val="white"/>
                </a:solidFill>
              </a:rPr>
              <a:t>Дневник личностного  культурно - нравственного роста школьника.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b="1" dirty="0" smtClean="0">
                <a:solidFill>
                  <a:prstClr val="white"/>
                </a:solidFill>
              </a:rPr>
              <a:t>Деловой </a:t>
            </a:r>
            <a:r>
              <a:rPr lang="ru-RU" sz="2400" b="1" dirty="0">
                <a:solidFill>
                  <a:prstClr val="white"/>
                </a:solidFill>
              </a:rPr>
              <a:t>этикет гимназиста	</a:t>
            </a:r>
          </a:p>
          <a:p>
            <a:r>
              <a:rPr lang="ru-RU" sz="2400" b="1" dirty="0" smtClean="0">
                <a:solidFill>
                  <a:prstClr val="white"/>
                </a:solidFill>
              </a:rPr>
              <a:t>	 </a:t>
            </a:r>
            <a:endParaRPr lang="ru-RU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078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xmlns="" id="{1502B816-22E1-428B-AFF0-71FE26FE3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2590800"/>
            <a:ext cx="845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90488" algn="l"/>
                <a:tab pos="269875" algn="l"/>
                <a:tab pos="630238" algn="l"/>
                <a:tab pos="809625" algn="l"/>
              </a:tabLst>
            </a:pPr>
            <a:r>
              <a:rPr lang="ru-RU" sz="1600" b="1" dirty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http://www.gimnazevrika.anapa.kubannet.ru/index.php?option=com_content&amp;view=article&amp;id=157&amp;Itemid=40</a:t>
            </a:r>
            <a:r>
              <a:rPr lang="ru-RU" sz="1600" b="1" dirty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lang="ru-RU" sz="16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6800" y="152400"/>
            <a:ext cx="7086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Инновационные продукты, которые получены в результате  инновационной деятельности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>
              <a:solidFill>
                <a:srgbClr val="94B6D2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i="1" dirty="0">
              <a:solidFill>
                <a:srgbClr val="94B6D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5342" y="3667912"/>
            <a:ext cx="37918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Домострой: </a:t>
            </a:r>
            <a:r>
              <a:rPr lang="ru-RU" dirty="0" smtClean="0">
                <a:solidFill>
                  <a:prstClr val="black"/>
                </a:solidFill>
                <a:hlinkClick r:id="rId4"/>
              </a:rPr>
              <a:t>https://yadi.sk/d/hlih_UfIrJCW-w</a:t>
            </a:r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white"/>
                </a:solidFill>
              </a:rPr>
              <a:t>Психология общения: </a:t>
            </a:r>
            <a:r>
              <a:rPr lang="ru-RU" dirty="0" smtClean="0">
                <a:solidFill>
                  <a:prstClr val="black"/>
                </a:solidFill>
                <a:hlinkClick r:id="rId5"/>
              </a:rPr>
              <a:t>https://yadi.sk/d/Oh8xZf380rJx_Q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2209800"/>
            <a:ext cx="3129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Официальный сайт гимназии: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669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xmlns="" id="{127132E4-8A93-415D-BB18-4B5370246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>
                <a:solidFill>
                  <a:schemeClr val="bg1"/>
                </a:solidFill>
              </a:rPr>
              <a:t>«Новый Домострой» - интегрированный курс этики и технологии для учащихся 8 класса (разработки уроков и презентации к урокам.)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r>
              <a:rPr lang="ru-RU" sz="2800" i="1" dirty="0" smtClean="0">
                <a:solidFill>
                  <a:schemeClr val="bg1"/>
                </a:solidFill>
              </a:rPr>
              <a:t>Основная </a:t>
            </a:r>
            <a:r>
              <a:rPr lang="ru-RU" sz="2800" i="1" dirty="0">
                <a:solidFill>
                  <a:schemeClr val="bg1"/>
                </a:solidFill>
              </a:rPr>
              <a:t>цель курса </a:t>
            </a:r>
            <a:r>
              <a:rPr lang="ru-RU" sz="2800" dirty="0">
                <a:solidFill>
                  <a:schemeClr val="bg1"/>
                </a:solidFill>
              </a:rPr>
              <a:t>- подготовить  обучающихся к взрослой жизни, научить их самостоятельно  выполнять необходимые работы по ведению  домашнего хозяйства, помочь в организации своего быта и досуга в настоящей и будущей семейной жизни. 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В </a:t>
            </a:r>
            <a:r>
              <a:rPr lang="ru-RU" sz="2800" dirty="0">
                <a:solidFill>
                  <a:schemeClr val="bg1"/>
                </a:solidFill>
              </a:rPr>
              <a:t>пособии представлены многочисленные   практические задания, тренинги, этические беседы, упражнения  и обширный теоретический материал, который позволит  не только обогатить знания учащихся по ведению домашнего хозяйства,  но и  познакомит  с культурными традициями кубанского </a:t>
            </a:r>
            <a:r>
              <a:rPr lang="ru-RU" sz="2800" dirty="0" smtClean="0">
                <a:solidFill>
                  <a:schemeClr val="bg1"/>
                </a:solidFill>
              </a:rPr>
              <a:t>казачества.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646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xmlns="" id="{127132E4-8A93-415D-BB18-4B5370246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" </a:t>
            </a:r>
            <a:r>
              <a:rPr lang="ru-RU" sz="3600" i="1" dirty="0">
                <a:solidFill>
                  <a:schemeClr val="bg1"/>
                </a:solidFill>
              </a:rPr>
              <a:t>Психология общения" -  методическое пособие по этике для 9 класса.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i="1" dirty="0">
                <a:solidFill>
                  <a:schemeClr val="bg1"/>
                </a:solidFill>
              </a:rPr>
              <a:t>Основная цель курса: </a:t>
            </a:r>
            <a:r>
              <a:rPr lang="ru-RU" sz="2400" dirty="0">
                <a:solidFill>
                  <a:schemeClr val="bg1"/>
                </a:solidFill>
              </a:rPr>
              <a:t>развитие у обучающихся  коммуникативных компетенций, развитие качеств личности, важных для общения, управления своим поведением и деятельностью, развитие способности предвидеть последствия  своих действий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i="1" dirty="0">
                <a:solidFill>
                  <a:schemeClr val="bg1"/>
                </a:solidFill>
              </a:rPr>
              <a:t>Содержание программы</a:t>
            </a:r>
            <a:r>
              <a:rPr lang="ru-RU" sz="2400" dirty="0">
                <a:solidFill>
                  <a:schemeClr val="bg1"/>
                </a:solidFill>
              </a:rPr>
              <a:t>  включает ролевые игры, тренинги, модельные ситуации, используются  художественные и музыкальные   произведения, высказывания философов. Это позволяет  создать на занятии определенный эмоциональный настрой и мотивирует учащихся на осознание и развитие  личностно значимого поведения.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65153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xmlns="" id="{178E6766-B7F4-4C13-A5C2-B02364DBC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8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66930" y="300910"/>
            <a:ext cx="793886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647700" algn="l"/>
              </a:tabLst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отчетного периода:</a:t>
            </a:r>
            <a:endParaRPr kumimoji="0" lang="ru-RU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7700" algn="l"/>
              </a:tabLst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E36C4E54-55FA-424D-B73A-C50A8BC2A599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382988003"/>
              </p:ext>
            </p:extLst>
          </p:nvPr>
        </p:nvGraphicFramePr>
        <p:xfrm>
          <a:off x="366931" y="1295400"/>
          <a:ext cx="7052603" cy="538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xmlns="" id="{127132E4-8A93-415D-BB18-4B5370246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i="1" dirty="0">
                <a:solidFill>
                  <a:schemeClr val="bg1"/>
                </a:solidFill>
              </a:rPr>
              <a:t> Программа духовно-нравственного развития, воспитания и социализации обучающихся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Целью </a:t>
            </a:r>
            <a:r>
              <a:rPr lang="ru-RU" i="1" dirty="0">
                <a:solidFill>
                  <a:schemeClr val="bg1"/>
                </a:solidFill>
              </a:rPr>
              <a:t>программы является: </a:t>
            </a:r>
            <a:r>
              <a:rPr lang="ru-RU" dirty="0">
                <a:solidFill>
                  <a:schemeClr val="bg1"/>
                </a:solidFill>
              </a:rPr>
              <a:t>создание условий для укрепления и развития воспитательного потенциала обучающихся гимназии. Использования </a:t>
            </a:r>
            <a:r>
              <a:rPr lang="ru-RU" dirty="0" err="1">
                <a:solidFill>
                  <a:schemeClr val="bg1"/>
                </a:solidFill>
              </a:rPr>
              <a:t>деятельностного</a:t>
            </a:r>
            <a:r>
              <a:rPr lang="ru-RU" dirty="0">
                <a:solidFill>
                  <a:schemeClr val="bg1"/>
                </a:solidFill>
              </a:rPr>
              <a:t> подхода в воспитательном процессе способствующего приобретению практического нравственного опыта школьника. Обеспечение преемственности и стабильности в организации воспитательной работы в гимназии.</a:t>
            </a:r>
          </a:p>
          <a:p>
            <a:r>
              <a:rPr lang="ru-RU" i="1" dirty="0">
                <a:solidFill>
                  <a:schemeClr val="bg1"/>
                </a:solidFill>
              </a:rPr>
              <a:t>Задачи программы: </a:t>
            </a:r>
            <a:r>
              <a:rPr lang="ru-RU" dirty="0">
                <a:solidFill>
                  <a:schemeClr val="bg1"/>
                </a:solidFill>
              </a:rPr>
              <a:t>повышение уровня квалификации, профессиональной компетенции, качества деятельности педагогических кадров в области воспитания и позитивной социализации обучающихся; совершенствование организационно-управленческих форм и механизмов развития воспитательной  системы  в гимназии.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481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xmlns="" id="{127132E4-8A93-415D-BB18-4B5370246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i="1" dirty="0">
                <a:solidFill>
                  <a:schemeClr val="bg1"/>
                </a:solidFill>
              </a:rPr>
              <a:t>Дневник  личностного  культурно - нравственного роста школьника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Цель </a:t>
            </a:r>
            <a:r>
              <a:rPr lang="ru-RU" i="1" dirty="0" smtClean="0">
                <a:solidFill>
                  <a:schemeClr val="bg1"/>
                </a:solidFill>
              </a:rPr>
              <a:t>дневника </a:t>
            </a:r>
            <a:r>
              <a:rPr lang="ru-RU" dirty="0">
                <a:solidFill>
                  <a:schemeClr val="bg1"/>
                </a:solidFill>
              </a:rPr>
              <a:t>– создание условий для укрепления и развития воспитательного потенциала гимназистов, проведения рефлексивного анализа участия гимназистов в воспитательных мероприятиях.</a:t>
            </a:r>
          </a:p>
          <a:p>
            <a:r>
              <a:rPr lang="ru-RU" i="1" dirty="0">
                <a:solidFill>
                  <a:schemeClr val="bg1"/>
                </a:solidFill>
              </a:rPr>
              <a:t>Идея </a:t>
            </a:r>
            <a:r>
              <a:rPr lang="ru-RU" i="1" dirty="0" smtClean="0">
                <a:solidFill>
                  <a:schemeClr val="bg1"/>
                </a:solidFill>
              </a:rPr>
              <a:t>дневника </a:t>
            </a:r>
            <a:r>
              <a:rPr lang="ru-RU" dirty="0">
                <a:solidFill>
                  <a:schemeClr val="bg1"/>
                </a:solidFill>
              </a:rPr>
              <a:t>– предоставить обучающимся дополнительные возможности для знакомства с лучшими образцами культуры и искусства, через реализацию Программы духовно-нравственного воспитания учащихся гимназии «Эврика» и в предоставлении возможности выбора  участия в воспитательных мероприятиях гимназии и города.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904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xmlns="" id="{127132E4-8A93-415D-BB18-4B5370246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sz="3200" i="1" dirty="0">
                <a:solidFill>
                  <a:schemeClr val="bg1"/>
                </a:solidFill>
              </a:rPr>
              <a:t>Деловой этикет гимназиста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000" i="1" dirty="0">
                <a:solidFill>
                  <a:schemeClr val="bg1"/>
                </a:solidFill>
              </a:rPr>
              <a:t>Цель пособия  </a:t>
            </a:r>
            <a:r>
              <a:rPr lang="ru-RU" sz="3000" dirty="0">
                <a:solidFill>
                  <a:schemeClr val="bg1"/>
                </a:solidFill>
              </a:rPr>
              <a:t>- создание благоприятной  среды  и  хорошего состояния каждого человека в  гимназии и за ее пределами, а также – освобождение человека от необходимости    ежеминутного разрешения ситуаций взаимодействия с людьми.</a:t>
            </a:r>
          </a:p>
          <a:p>
            <a:r>
              <a:rPr lang="ru-RU" sz="3000" dirty="0">
                <a:solidFill>
                  <a:schemeClr val="bg1"/>
                </a:solidFill>
              </a:rPr>
              <a:t>	</a:t>
            </a:r>
            <a:r>
              <a:rPr lang="ru-RU" sz="3000" i="1" dirty="0">
                <a:solidFill>
                  <a:schemeClr val="bg1"/>
                </a:solidFill>
              </a:rPr>
              <a:t>Задача пособия</a:t>
            </a:r>
            <a:r>
              <a:rPr lang="ru-RU" sz="3000" dirty="0">
                <a:solidFill>
                  <a:schemeClr val="bg1"/>
                </a:solidFill>
              </a:rPr>
              <a:t>	-  помочь обучающимся выработать этикетные формы общения ,  видеть Другого и желать блага  Другому,    который всегда  рядом  с тобой,  не забывая при этом, что ты всегда - Человек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77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xmlns="" id="{127132E4-8A93-415D-BB18-4B5370246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i="1" dirty="0">
                <a:solidFill>
                  <a:schemeClr val="bg1"/>
                </a:solidFill>
              </a:rPr>
              <a:t>Нравственный кодекс педагога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sz="3000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3000" i="1" dirty="0" smtClean="0">
                <a:solidFill>
                  <a:schemeClr val="bg1"/>
                </a:solidFill>
              </a:rPr>
              <a:t>Целями </a:t>
            </a:r>
            <a:r>
              <a:rPr lang="ru-RU" sz="3000" i="1" dirty="0">
                <a:solidFill>
                  <a:schemeClr val="bg1"/>
                </a:solidFill>
              </a:rPr>
              <a:t>нравственного  кодекса педагога </a:t>
            </a:r>
            <a:r>
              <a:rPr lang="ru-RU" sz="3000" dirty="0">
                <a:solidFill>
                  <a:schemeClr val="bg1"/>
                </a:solidFill>
              </a:rPr>
              <a:t>являются: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• </a:t>
            </a:r>
            <a:r>
              <a:rPr lang="ru-RU" sz="3000" dirty="0">
                <a:solidFill>
                  <a:schemeClr val="bg1"/>
                </a:solidFill>
              </a:rPr>
              <a:t>установление этических норм и правил поведения педагогических работников для выполнения ими своей профессиональной деятельности</a:t>
            </a:r>
            <a:r>
              <a:rPr lang="ru-RU" sz="3000" dirty="0" smtClean="0">
                <a:solidFill>
                  <a:schemeClr val="bg1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• </a:t>
            </a:r>
            <a:r>
              <a:rPr lang="ru-RU" sz="3000" dirty="0">
                <a:solidFill>
                  <a:schemeClr val="bg1"/>
                </a:solidFill>
              </a:rPr>
              <a:t>обеспечение единых норм поведения педагогических </a:t>
            </a:r>
            <a:r>
              <a:rPr lang="ru-RU" sz="3000" dirty="0" smtClean="0">
                <a:solidFill>
                  <a:schemeClr val="bg1"/>
                </a:solidFill>
              </a:rPr>
              <a:t>работников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• </a:t>
            </a:r>
            <a:r>
              <a:rPr lang="ru-RU" sz="3000" dirty="0">
                <a:solidFill>
                  <a:schemeClr val="bg1"/>
                </a:solidFill>
              </a:rPr>
              <a:t>содействие укреплению авторитета педагогических работников </a:t>
            </a:r>
            <a:r>
              <a:rPr lang="ru-RU" sz="3000" dirty="0" smtClean="0">
                <a:solidFill>
                  <a:schemeClr val="bg1"/>
                </a:solidFill>
              </a:rPr>
              <a:t>ОО;</a:t>
            </a:r>
          </a:p>
          <a:p>
            <a:pPr marL="0" indent="0">
              <a:buNone/>
            </a:pPr>
            <a:endParaRPr lang="ru-RU" sz="3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Кодекс </a:t>
            </a:r>
            <a:r>
              <a:rPr lang="ru-RU" sz="3000" dirty="0">
                <a:solidFill>
                  <a:schemeClr val="bg1"/>
                </a:solidFill>
              </a:rPr>
              <a:t>служит основой для формирования взаимоотношений в  образовательном учреждении, построенных на нормах морали, уважительном отношении к педагогической деятельности в общественном сознании и  для</a:t>
            </a:r>
          </a:p>
          <a:p>
            <a:pPr marL="0" indent="0">
              <a:buNone/>
            </a:pPr>
            <a:r>
              <a:rPr lang="ru-RU" sz="3000" dirty="0">
                <a:solidFill>
                  <a:schemeClr val="bg1"/>
                </a:solidFill>
              </a:rPr>
              <a:t>самоконтроля поведения  педагогических работников.</a:t>
            </a:r>
          </a:p>
          <a:p>
            <a:pPr marL="0" indent="0">
              <a:buNone/>
            </a:pPr>
            <a:r>
              <a:rPr lang="ru-RU" sz="3000" dirty="0">
                <a:solidFill>
                  <a:schemeClr val="bg1"/>
                </a:solidFill>
              </a:rPr>
              <a:t>	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997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xmlns="" id="{127132E4-8A93-415D-BB18-4B5370246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>
                <a:solidFill>
                  <a:schemeClr val="bg1"/>
                </a:solidFill>
              </a:rPr>
              <a:t>Методические разработки классных часов духовно – нравственного содержания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i="1" dirty="0">
                <a:solidFill>
                  <a:schemeClr val="bg1"/>
                </a:solidFill>
              </a:rPr>
              <a:t>Основная цель пособия</a:t>
            </a:r>
            <a:r>
              <a:rPr lang="ru-RU" sz="2400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придать системный характер  воспитанию нравственных качеств  обучающихся вне зависимости от смены классных руководителей </a:t>
            </a:r>
            <a:r>
              <a:rPr lang="ru-RU" sz="2400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 </a:t>
            </a:r>
            <a:r>
              <a:rPr lang="ru-RU" sz="2400" dirty="0">
                <a:solidFill>
                  <a:schemeClr val="bg1"/>
                </a:solidFill>
              </a:rPr>
              <a:t>обеспечить преемственность воспитательного воздействия при переходе обучающихся от  одной ступени обучения к </a:t>
            </a:r>
            <a:r>
              <a:rPr lang="ru-RU" sz="2400" dirty="0" smtClean="0">
                <a:solidFill>
                  <a:schemeClr val="bg1"/>
                </a:solidFill>
              </a:rPr>
              <a:t>другой;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развитие у  обучающихся  коммуникативных компетенций,  качеств личности, важных для общения, управления своим поведением и деятельностью, развитие способности предвидеть последствия  своих действий.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Методические </a:t>
            </a:r>
            <a:r>
              <a:rPr lang="ru-RU" sz="2400" dirty="0">
                <a:solidFill>
                  <a:schemeClr val="bg1"/>
                </a:solidFill>
              </a:rPr>
              <a:t>рекомендации и разработки классных часов  </a:t>
            </a:r>
            <a:r>
              <a:rPr lang="ru-RU" sz="2400" dirty="0" err="1">
                <a:solidFill>
                  <a:schemeClr val="bg1"/>
                </a:solidFill>
              </a:rPr>
              <a:t>систематезированы</a:t>
            </a:r>
            <a:r>
              <a:rPr lang="ru-RU" sz="2400" dirty="0">
                <a:solidFill>
                  <a:schemeClr val="bg1"/>
                </a:solidFill>
              </a:rPr>
              <a:t> и разработаны с учетом  системно – </a:t>
            </a:r>
            <a:r>
              <a:rPr lang="ru-RU" sz="2400" dirty="0" err="1">
                <a:solidFill>
                  <a:schemeClr val="bg1"/>
                </a:solidFill>
              </a:rPr>
              <a:t>деятельностного</a:t>
            </a:r>
            <a:r>
              <a:rPr lang="ru-RU" sz="2400" dirty="0">
                <a:solidFill>
                  <a:schemeClr val="bg1"/>
                </a:solidFill>
              </a:rPr>
              <a:t> подхода. </a:t>
            </a:r>
          </a:p>
        </p:txBody>
      </p:sp>
    </p:spTree>
    <p:extLst>
      <p:ext uri="{BB962C8B-B14F-4D97-AF65-F5344CB8AC3E}">
        <p14:creationId xmlns="" xmlns:p14="http://schemas.microsoft.com/office/powerpoint/2010/main" val="317822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xmlns="" id="{A12598C2-3D45-4FAD-997A-3840D1298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8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17186327"/>
              </p:ext>
            </p:extLst>
          </p:nvPr>
        </p:nvGraphicFramePr>
        <p:xfrm>
          <a:off x="350319" y="1426332"/>
          <a:ext cx="8443361" cy="510539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19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50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97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Содержание деятельности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Уровень взаимодействия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Дата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9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Участие в   ВКС гимназического союза России, представление проекта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Всероссийский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</a:rPr>
                        <a:t>октябрь 2018г.</a:t>
                      </a:r>
                      <a:endParaRPr lang="ru-RU" sz="14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99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Организация и проведение краевого семинара «Воспитательная система школы: современные технологии формирования нравственного опыта личности», с привлечением профессора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</a:rPr>
                        <a:t>пед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. наук Н.Е.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</a:rPr>
                        <a:t>Щурковой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, 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</a:rPr>
                        <a:t>г-к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 Анапа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Краевой уровень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август 2018 г.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3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Участие в краевом фестивале образовательных инноваций «От инновационных идей до методических пособий»,  г.Краснодар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Краевой уровень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октябрь 2018 г.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6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</a:rPr>
                        <a:t>Участие в III конференции  «Реализация профильного образования: развитие инженерно-математического и технического творчества учащихся», г.Новороссийск</a:t>
                      </a:r>
                      <a:endParaRPr lang="ru-RU" sz="14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Краевой уровень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ноябрь 2018г.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6706">
                <a:tc>
                  <a:txBody>
                    <a:bodyPr/>
                    <a:lstStyle/>
                    <a:p>
                      <a:r>
                        <a:rPr lang="ru-RU" sz="1400" b="1">
                          <a:solidFill>
                            <a:schemeClr val="bg1"/>
                          </a:solidFill>
                        </a:rPr>
                        <a:t>Участие в межрегиональный семинаре по распространению эффективных моделей и успешных практик федеральных инновационных площадок в 2018 году, г. Ростов-на-Дону</a:t>
                      </a:r>
                      <a:endParaRPr lang="ru-RU" sz="14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</a:rPr>
                        <a:t>Межрегиональный уровень</a:t>
                      </a:r>
                      <a:endParaRPr lang="ru-RU" sz="14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ноябрь 2018г.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9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</a:rPr>
                        <a:t>Организация мастер-классов для педагогов образовательных учреждений района п.Юровка, п.Сукко</a:t>
                      </a:r>
                      <a:endParaRPr lang="ru-RU" sz="14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</a:rPr>
                        <a:t>Муниципальный уровень</a:t>
                      </a:r>
                      <a:endParaRPr lang="ru-RU" sz="14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ноябрь 2018г.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738739" y="34198"/>
            <a:ext cx="7666522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Апробация и диссеминация результатов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деятельности КИП </a:t>
            </a:r>
            <a:endParaRPr lang="ru-RU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754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xmlns="" id="{DA30FDA7-89FD-48CF-AED0-D5738F0B8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8" descr="C:\Users\Ивко\Desktop\картинки\бумаг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/>
          <a:lstStyle/>
          <a:p>
            <a:r>
              <a:rPr lang="ru-RU" altLang="ru-RU" sz="2800" b="1" dirty="0">
                <a:solidFill>
                  <a:srgbClr val="FF0000"/>
                </a:solidFill>
              </a:rPr>
              <a:t>Трансляция результатов происходит на:</a:t>
            </a:r>
            <a:endParaRPr lang="ru-RU" altLang="ru-RU" sz="2800" dirty="0"/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107950" y="4797425"/>
            <a:ext cx="8064500" cy="1944688"/>
          </a:xfrm>
          <a:prstGeom prst="flowChartMultidocumen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Международном и федеральном уровнях</a:t>
            </a:r>
          </a:p>
          <a:p>
            <a:pPr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Представление опыта посредством всероссийской-конференц-связи гимназиям , объединенным в «Гимназический союз России »  и ассоциированным школам «ЮНЭСКО»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pPr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во всероссийских и международных конкурсах , конференциях , форумах.</a:t>
            </a:r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468313" y="2781300"/>
            <a:ext cx="8207375" cy="1871663"/>
          </a:xfrm>
          <a:prstGeom prst="flowChartDocument">
            <a:avLst/>
          </a:prstGeom>
          <a:solidFill>
            <a:srgbClr val="21EB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Краевом и зональном уровнях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конференциях , конкурсах , выставках педагогического мастерства ;</a:t>
            </a:r>
          </a:p>
          <a:p>
            <a:pPr algn="ctr">
              <a:buFontTx/>
              <a:buChar char="-"/>
              <a:defRPr/>
            </a:pP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Char char="-"/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семинара на базе гимназии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«Воспитательная система школы: современные технологии формирования нравственного опыта личности»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ctr">
              <a:buFontTx/>
              <a:buChar char="-"/>
              <a:defRPr/>
            </a:pP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1116013" y="765175"/>
            <a:ext cx="7848600" cy="1800225"/>
          </a:xfrm>
          <a:prstGeom prst="flowChartDocumen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Гимназическом и муниципальном уровнях </a:t>
            </a:r>
          </a:p>
          <a:p>
            <a:pPr>
              <a:buFontTx/>
              <a:buChar char="-"/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открытые  воспитательные мероприятия, </a:t>
            </a:r>
          </a:p>
          <a:p>
            <a:pPr>
              <a:buFontTx/>
              <a:buChar char="-"/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 и  мастер- классы для педагогов гимназии и школ города;</a:t>
            </a:r>
          </a:p>
          <a:p>
            <a:pPr marL="285750" indent="-285750"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публикации и трансляция методических наработок и результатов инновационной работы  в муниципальных СМИ, на официальном сайте гимназии,  в официальной газете гимназии ;</a:t>
            </a:r>
          </a:p>
          <a:p>
            <a:pPr marL="285750" indent="-285750"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-систематически проводятся консультации родителей , родительские собрания  по вопросам нравственного воспитания ребенка в семье ;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7596188" y="2205038"/>
            <a:ext cx="431800" cy="576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452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xmlns="" id="{178E6766-B7F4-4C13-A5C2-B02364DBC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8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66930" y="300910"/>
            <a:ext cx="793886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647700" algn="l"/>
              </a:tabLst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отчетного периода:</a:t>
            </a:r>
            <a:endParaRPr kumimoji="0" lang="ru-RU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7700" algn="l"/>
              </a:tabLst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E36C4E54-55FA-424D-B73A-C50A8BC2A599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429569561"/>
              </p:ext>
            </p:extLst>
          </p:nvPr>
        </p:nvGraphicFramePr>
        <p:xfrm>
          <a:off x="366931" y="1295400"/>
          <a:ext cx="7052603" cy="538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68169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xmlns="" id="{5FE90C2F-9209-4404-84A5-8013FFC3E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135549"/>
            <a:ext cx="74676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изучения становления нравственно опыта школьников был создан банк диагностических методик, который состоит: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9A75E28-8821-47AF-9663-899C8D6C3072}"/>
              </a:ext>
            </a:extLst>
          </p:cNvPr>
          <p:cNvSpPr/>
          <p:nvPr/>
        </p:nvSpPr>
        <p:spPr>
          <a:xfrm>
            <a:off x="1371601" y="5270614"/>
            <a:ext cx="4190999" cy="1066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Анкета о нравственных идеалах  </a:t>
            </a:r>
          </a:p>
          <a:p>
            <a:pPr algn="ctr"/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С.Л.Гостомыслова</a:t>
            </a: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 З.И. Гришанов);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B95D759-6140-41EB-9B2F-46BC5599DE8E}"/>
              </a:ext>
            </a:extLst>
          </p:cNvPr>
          <p:cNvSpPr/>
          <p:nvPr/>
        </p:nvSpPr>
        <p:spPr>
          <a:xfrm>
            <a:off x="5562600" y="5676019"/>
            <a:ext cx="3505200" cy="990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Диагностика межличностных отношений «Настоящий друг » (методика А.С. </a:t>
            </a:r>
            <a:r>
              <a:rPr lang="ru-RU" b="1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Прутченкова</a:t>
            </a: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2C116B4-2969-454E-AC99-73346C5DD5D6}"/>
              </a:ext>
            </a:extLst>
          </p:cNvPr>
          <p:cNvSpPr/>
          <p:nvPr/>
        </p:nvSpPr>
        <p:spPr>
          <a:xfrm>
            <a:off x="5284763" y="3679835"/>
            <a:ext cx="3810000" cy="838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«Незаконченная история или мое отношение к  людям » </a:t>
            </a:r>
          </a:p>
          <a:p>
            <a:pPr algn="ctr"/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(методика Н.Е. Богуславской);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0A21466-BB19-4962-8ACF-2E1206D44CA5}"/>
              </a:ext>
            </a:extLst>
          </p:cNvPr>
          <p:cNvSpPr/>
          <p:nvPr/>
        </p:nvSpPr>
        <p:spPr>
          <a:xfrm>
            <a:off x="381000" y="3915055"/>
            <a:ext cx="3810000" cy="122388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«Недописанный тезис», «Прерванный диалог»,  «Я и они »</a:t>
            </a:r>
          </a:p>
          <a:p>
            <a:pPr algn="ctr"/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(методики изучения идеалов и ценностей  Н.Е. </a:t>
            </a:r>
            <a:r>
              <a:rPr lang="ru-RU" b="1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Щурковой</a:t>
            </a: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8135F12-4E9E-4D35-8208-2701C0DBFABE}"/>
              </a:ext>
            </a:extLst>
          </p:cNvPr>
          <p:cNvSpPr/>
          <p:nvPr/>
        </p:nvSpPr>
        <p:spPr>
          <a:xfrm>
            <a:off x="3962400" y="2098635"/>
            <a:ext cx="3581400" cy="135620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Диагностика эмоционального компонента нравственного развития </a:t>
            </a:r>
          </a:p>
          <a:p>
            <a:pPr algn="ctr"/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(методика Р.Р. </a:t>
            </a:r>
            <a:r>
              <a:rPr lang="ru-RU" b="1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Калининой</a:t>
            </a: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5A7822A-709D-49ED-903A-CEE54A49F319}"/>
              </a:ext>
            </a:extLst>
          </p:cNvPr>
          <p:cNvSpPr/>
          <p:nvPr/>
        </p:nvSpPr>
        <p:spPr>
          <a:xfrm>
            <a:off x="155917" y="1446968"/>
            <a:ext cx="3581400" cy="180301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Диагностика и исследование нравственной сферы школьников «Что такое хорошо и что такое плохо?» </a:t>
            </a:r>
          </a:p>
          <a:p>
            <a:pPr algn="ctr"/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(методика Г.М. Фридмана)</a:t>
            </a:r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129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xmlns="" id="{CB8AC69C-086C-4764-AF3D-85D59AFE3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63938" y="4437063"/>
            <a:ext cx="936625" cy="9366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387" name="Picture 142" descr="бумаг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20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</a:rPr>
              <a:t>Критерии и показатели (индикаторы) эффективности инновационной деятельности</a:t>
            </a:r>
            <a:r>
              <a:rPr lang="ru-RU" altLang="ru-RU" sz="2400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30852" name="Group 13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4078923781"/>
              </p:ext>
            </p:extLst>
          </p:nvPr>
        </p:nvGraphicFramePr>
        <p:xfrm>
          <a:off x="628195" y="965654"/>
          <a:ext cx="8054976" cy="6048375"/>
        </p:xfrm>
        <a:graphic>
          <a:graphicData uri="http://schemas.openxmlformats.org/drawingml/2006/table">
            <a:tbl>
              <a:tblPr/>
              <a:tblGrid>
                <a:gridCol w="28630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628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290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752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Критерии и показатели  оценки эффективности формирования нравственного опыта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Критерии , диагностические методы , показатели оценки созданной образовательной среды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Критерии, показатели, диагностические методики,                                                                       позволяющие оценить  эффективность программы в целом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667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1.Критерий нравственного знания 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(Анкета о нравственных идеалах  </a:t>
                      </a:r>
                      <a:r>
                        <a:rPr kumimoji="0" lang="ru-RU" alt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С.Л.Гостомыслова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  З.И. Гришанов;)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2.Критерий нравственных отношений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(Диагностика межличностных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отношений «Настоящий друг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методика А.С. </a:t>
                      </a:r>
                      <a:r>
                        <a:rPr kumimoji="0" lang="ru-RU" alt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Прутченкова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«Незаконченная история или мое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отношение к    людям » (методика </a:t>
                      </a:r>
                      <a:r>
                        <a:rPr kumimoji="0" lang="ru-RU" alt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Н.Е.Богуславской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3.Критерий нравственного поведения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(«Недописанный тезис», «Прерванный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диалог»,   «Я и они »(методики изучения идеалов и ценностей  Н.Е. </a:t>
                      </a:r>
                      <a:r>
                        <a:rPr kumimoji="0" lang="ru-RU" alt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Щурковой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4.Критерий морального переживания 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что он при этом чувствует  (диагностика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эмоционального компонента нравственного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развития  (методика Р.Р. </a:t>
                      </a:r>
                      <a:r>
                        <a:rPr kumimoji="0" lang="ru-RU" alt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Калининой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5.Общий критерий нравственного опыта 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(Мониторинг образовательного процесса гимназии)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Критерий  </a:t>
                      </a:r>
                      <a:r>
                        <a:rPr kumimoji="0" lang="ru-RU" alt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сформированности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образовательной среды , 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способствующей формированию  нравственного опыта школьника</a:t>
                      </a:r>
                      <a:r>
                        <a:rPr kumimoji="0" lang="ru-RU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(Методика векторного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моделирования образовательной среды  (В.А. </a:t>
                      </a:r>
                      <a:r>
                        <a:rPr kumimoji="0" lang="ru-RU" alt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Ясвин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Через наблюдение и анализ документации</a:t>
                      </a:r>
                      <a:r>
                        <a:rPr kumimoji="0" lang="ru-RU" alt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: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0856" name="Group 13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348206338"/>
              </p:ext>
            </p:extLst>
          </p:nvPr>
        </p:nvGraphicFramePr>
        <p:xfrm>
          <a:off x="5651274" y="2895600"/>
          <a:ext cx="3033712" cy="3473450"/>
        </p:xfrm>
        <a:graphic>
          <a:graphicData uri="http://schemas.openxmlformats.org/drawingml/2006/table">
            <a:tbl>
              <a:tblPr/>
              <a:tblGrid>
                <a:gridCol w="30337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13982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всех выявленных условий образовательной среды, способствующей формированию нравственного опыта школьника на основе </a:t>
                      </a:r>
                      <a:r>
                        <a:rPr kumimoji="0" lang="ru-RU" alt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деятельностного</a:t>
                      </a: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подхода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773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и внедрение модели образовательной среды, способствующей формированию нравственного опыта школьника на основе </a:t>
                      </a:r>
                      <a:r>
                        <a:rPr kumimoji="0" lang="ru-RU" alt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деятельностного</a:t>
                      </a: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подхода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15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Разработаны методические рекомендации по созданию образовательной среды для педагогов, образовательных учреждений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29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Организовано сетевое взаимодействие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14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Проведена трансляция опыта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5578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xmlns="" id="{BE1A1511-98B4-4A3A-B671-69669311A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" y="259472"/>
            <a:ext cx="7822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промежуточной диагностики </a:t>
            </a: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4179713591"/>
              </p:ext>
            </p:extLst>
          </p:nvPr>
        </p:nvGraphicFramePr>
        <p:xfrm>
          <a:off x="2345" y="905803"/>
          <a:ext cx="48006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1826725125"/>
              </p:ext>
            </p:extLst>
          </p:nvPr>
        </p:nvGraphicFramePr>
        <p:xfrm>
          <a:off x="4800600" y="1904999"/>
          <a:ext cx="4191000" cy="3682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29000" y="5715000"/>
            <a:ext cx="5410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комфортности условий образовательной среды для формирования нравственного опыта обучающихся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4648200"/>
            <a:ext cx="4152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 уровня нравственности.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332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xmlns="" id="{BFBF8569-094A-4992-9261-65842EFCA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8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2591" y="0"/>
            <a:ext cx="7829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промежуточной диагностики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69945797"/>
              </p:ext>
            </p:extLst>
          </p:nvPr>
        </p:nvGraphicFramePr>
        <p:xfrm>
          <a:off x="762001" y="1029236"/>
          <a:ext cx="7969405" cy="4453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1410"/>
                <a:gridCol w="1749499"/>
                <a:gridCol w="1286759"/>
                <a:gridCol w="1286759"/>
                <a:gridCol w="1337489"/>
                <a:gridCol w="1337489"/>
              </a:tblGrid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 п/п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Критерий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Показатель первичной диагностики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Показатель повторной диагностики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коэффициент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уровень </a:t>
                      </a:r>
                      <a:r>
                        <a:rPr lang="ru-RU" sz="1600" dirty="0" err="1">
                          <a:effectLst/>
                        </a:rPr>
                        <a:t>сформированности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коэффициент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уровень сформированности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270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1.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Уровень воспитанности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13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средний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15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высокий 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2.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Самооценка нравственности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средний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37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высокий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635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3.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Уровень нравственной воспитанности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2,8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средний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3,5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высокий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66850" y="2654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xmlns="" id="{A3825EB8-E36A-4FBF-9B7E-EFF160352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8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743950" cy="777875"/>
          </a:xfrm>
        </p:spPr>
        <p:txBody>
          <a:bodyPr>
            <a:noAutofit/>
          </a:bodyPr>
          <a:lstStyle/>
          <a:p>
            <a:r>
              <a:rPr lang="ru-RU" altLang="ru-RU" sz="3600" b="1" dirty="0">
                <a:solidFill>
                  <a:schemeClr val="bg1"/>
                </a:solidFill>
                <a:latin typeface="Times New Roman" pitchFamily="18" charset="0"/>
              </a:rPr>
              <a:t>Педагогические  лаборатории</a:t>
            </a:r>
            <a:br>
              <a:rPr lang="ru-RU" altLang="ru-RU" sz="3600" b="1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3600" b="1" dirty="0">
                <a:solidFill>
                  <a:schemeClr val="bg1"/>
                </a:solidFill>
                <a:latin typeface="Times New Roman" pitchFamily="18" charset="0"/>
              </a:rPr>
              <a:t>– организаторы инновационной  работы</a:t>
            </a:r>
            <a:endParaRPr lang="ru-RU" altLang="ru-RU" sz="3600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3238" y="1341438"/>
            <a:ext cx="2232025" cy="6477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 диагностическая  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492500" y="1341438"/>
            <a:ext cx="2447925" cy="6477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spcCol="0" rtlCol="0" fromWordArt="0" anchor="ctr" forceAA="0">
            <a:noAutofit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Профессионально-технологическая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88125" y="1341438"/>
            <a:ext cx="1944688" cy="6477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Аналитико-обобщающая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9700" y="2349499"/>
            <a:ext cx="2921000" cy="2446228"/>
          </a:xfrm>
          <a:prstGeom prst="roundRect">
            <a:avLst>
              <a:gd name="adj" fmla="val 11654"/>
            </a:avLst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altLang="ru-RU" sz="1600" b="1" dirty="0">
                <a:solidFill>
                  <a:srgbClr val="000066"/>
                </a:solidFill>
                <a:latin typeface="Times New Roman" pitchFamily="18" charset="0"/>
              </a:rPr>
              <a:t>Подбирает необходимый диагностический материал для отслеживания результативности работы,  анализирует,  проводит диагностические исследования, тренинги, дает рекомендации по внесению необходимых корректив в дальнейшую работу.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90875" y="2376488"/>
            <a:ext cx="3240088" cy="2419239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altLang="ru-RU" sz="1600" b="1" dirty="0">
                <a:solidFill>
                  <a:srgbClr val="000066"/>
                </a:solidFill>
                <a:latin typeface="Times New Roman" pitchFamily="18" charset="0"/>
              </a:rPr>
              <a:t>Выстраивает пространство воспитания, расширяя его до  пространства жизни ребенка, выводит   детей  на деятельность, вовлекая их в ситуации  проживания и  переживания   духовно нравственных понятий и ценностей ,т.е. осуществляет  конкретные мероприятия в соответствии с планом  инновационной программы.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99238" y="2376488"/>
            <a:ext cx="2232025" cy="2419239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altLang="ru-RU" sz="1600" b="1" dirty="0">
                <a:solidFill>
                  <a:srgbClr val="000066"/>
                </a:solidFill>
                <a:latin typeface="Times New Roman" pitchFamily="18" charset="0"/>
              </a:rPr>
              <a:t>Обобщает  и систематизирует полученные результаты, создает и  представляет   продукты инновационной деятельности.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5651" y="5560060"/>
            <a:ext cx="7777162" cy="10080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, внедрение , анализ , коррекция, обобщение, презентация и трансляция  как отдельных этапов  инновационной программы ,                                                  так и программы в целом 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1331913" y="1989138"/>
            <a:ext cx="360362" cy="334962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473575" y="2014538"/>
            <a:ext cx="360363" cy="33496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7513638" y="1989138"/>
            <a:ext cx="361950" cy="38735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трелка углом вверх 22"/>
          <p:cNvSpPr/>
          <p:nvPr/>
        </p:nvSpPr>
        <p:spPr>
          <a:xfrm flipH="1">
            <a:off x="1558009" y="4795727"/>
            <a:ext cx="3286125" cy="547688"/>
          </a:xfrm>
          <a:prstGeom prst="bent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Стрелка углом вверх 23"/>
          <p:cNvSpPr/>
          <p:nvPr/>
        </p:nvSpPr>
        <p:spPr>
          <a:xfrm>
            <a:off x="4859338" y="4795727"/>
            <a:ext cx="3051175" cy="547688"/>
          </a:xfrm>
          <a:prstGeom prst="bent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206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Them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1983</Words>
  <Application>Microsoft Office PowerPoint</Application>
  <PresentationFormat>Экран (4:3)</PresentationFormat>
  <Paragraphs>285</Paragraphs>
  <Slides>36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36</vt:i4>
      </vt:variant>
    </vt:vector>
  </HeadingPairs>
  <TitlesOfParts>
    <vt:vector size="43" baseType="lpstr">
      <vt:lpstr>Office Theme</vt:lpstr>
      <vt:lpstr>Облака</vt:lpstr>
      <vt:lpstr>1_Облака</vt:lpstr>
      <vt:lpstr>2_Облака</vt:lpstr>
      <vt:lpstr>3_Облака</vt:lpstr>
      <vt:lpstr>4_Облака</vt:lpstr>
      <vt:lpstr>1_Office Theme</vt:lpstr>
      <vt:lpstr>Слайд 1</vt:lpstr>
      <vt:lpstr>Цель инновационной деятельности:</vt:lpstr>
      <vt:lpstr>Слайд 3</vt:lpstr>
      <vt:lpstr>Слайд 4</vt:lpstr>
      <vt:lpstr>Слайд 5</vt:lpstr>
      <vt:lpstr>Критерии и показатели (индикаторы) эффективности инновационной деятельности </vt:lpstr>
      <vt:lpstr>Слайд 7</vt:lpstr>
      <vt:lpstr>Слайд 8</vt:lpstr>
      <vt:lpstr>Педагогические  лаборатории – организаторы инновационной  работы</vt:lpstr>
      <vt:lpstr>Психолого- педагогическая лаборатория</vt:lpstr>
      <vt:lpstr>Профессионально- технологическая  лаборатория</vt:lpstr>
      <vt:lpstr>Аналитико  - обобщающая лаборатория</vt:lpstr>
      <vt:lpstr>Аналитико – обобщающая лаборатория</vt:lpstr>
      <vt:lpstr>Аналитико- обобщающая лаборатория</vt:lpstr>
      <vt:lpstr>Слайд 15</vt:lpstr>
      <vt:lpstr>Слайд 16</vt:lpstr>
      <vt:lpstr>Слайд 17</vt:lpstr>
      <vt:lpstr>Слайд 18</vt:lpstr>
      <vt:lpstr>Слайд 19</vt:lpstr>
      <vt:lpstr>ШКОЛЬНЫЕ ТРАДИЦИИ </vt:lpstr>
      <vt:lpstr>Школьные традиции </vt:lpstr>
      <vt:lpstr>Школьные традиции </vt:lpstr>
      <vt:lpstr>Классы с кадетским компонентом </vt:lpstr>
      <vt:lpstr>Система учебных гуманитарных курсов в гимназии.</vt:lpstr>
      <vt:lpstr>АВТОРСКИЕ ПРОГРАММЫ</vt:lpstr>
      <vt:lpstr>Слайд 26</vt:lpstr>
      <vt:lpstr>Слайд 27</vt:lpstr>
      <vt:lpstr>«Новый Домострой» - интегрированный курс этики и технологии для учащихся 8 класса (разработки уроков и презентации к урокам.)</vt:lpstr>
      <vt:lpstr>" Психология общения" -  методическое пособие по этике для 9 класса. </vt:lpstr>
      <vt:lpstr> Программа духовно-нравственного развития, воспитания и социализации обучающихся.</vt:lpstr>
      <vt:lpstr>Дневник  личностного  культурно - нравственного роста школьника.</vt:lpstr>
      <vt:lpstr> Деловой этикет гимназиста. </vt:lpstr>
      <vt:lpstr> Нравственный кодекс педагога. </vt:lpstr>
      <vt:lpstr>Методические разработки классных часов духовно – нравственного содержания</vt:lpstr>
      <vt:lpstr>Слайд 35</vt:lpstr>
      <vt:lpstr>Трансляция результатов происходит на: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ф</cp:lastModifiedBy>
  <cp:revision>62</cp:revision>
  <dcterms:created xsi:type="dcterms:W3CDTF">2019-02-03T17:01:18Z</dcterms:created>
  <dcterms:modified xsi:type="dcterms:W3CDTF">2020-01-19T19:34:13Z</dcterms:modified>
</cp:coreProperties>
</file>