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0" r:id="rId4"/>
    <p:sldId id="282" r:id="rId5"/>
    <p:sldId id="283" r:id="rId6"/>
    <p:sldId id="281" r:id="rId7"/>
    <p:sldId id="286" r:id="rId8"/>
    <p:sldId id="285" r:id="rId9"/>
    <p:sldId id="287" r:id="rId10"/>
    <p:sldId id="288" r:id="rId11"/>
    <p:sldId id="289" r:id="rId12"/>
    <p:sldId id="292" r:id="rId13"/>
    <p:sldId id="290" r:id="rId14"/>
    <p:sldId id="284" r:id="rId15"/>
    <p:sldId id="295" r:id="rId16"/>
    <p:sldId id="293" r:id="rId17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CFF74"/>
    <a:srgbClr val="DA8F00"/>
    <a:srgbClr val="212F6C"/>
    <a:srgbClr val="4D4D4D"/>
    <a:srgbClr val="FF9348"/>
    <a:srgbClr val="00ADEF"/>
    <a:srgbClr val="B92D14"/>
    <a:srgbClr val="35759D"/>
    <a:srgbClr val="35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96" autoAdjust="0"/>
  </p:normalViewPr>
  <p:slideViewPr>
    <p:cSldViewPr>
      <p:cViewPr varScale="1">
        <p:scale>
          <a:sx n="71" d="100"/>
          <a:sy n="71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Кол-во консультативных услуг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07-4D2C-BFE3-00D1B0ACE4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Кол-во консультативных услуг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07-4D2C-BFE3-00D1B0ACE4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Кол-во консультативных услуг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398340384"/>
        <c:axId val="-1398339840"/>
        <c:axId val="0"/>
      </c:bar3DChart>
      <c:catAx>
        <c:axId val="-13983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98339840"/>
        <c:crosses val="autoZero"/>
        <c:auto val="1"/>
        <c:lblAlgn val="ctr"/>
        <c:lblOffset val="100"/>
        <c:noMultiLvlLbl val="0"/>
      </c:catAx>
      <c:valAx>
        <c:axId val="-1398339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3983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организац.-метод. мероприятий для семей</c:v>
                </c:pt>
                <c:pt idx="1">
                  <c:v>Кол-во социальных партнеров</c:v>
                </c:pt>
                <c:pt idx="2">
                  <c:v>Кол-во специалистов, прошедших обучение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07-4D2C-BFE3-00D1B0ACE4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организац.-метод. мероприятий для семей</c:v>
                </c:pt>
                <c:pt idx="1">
                  <c:v>Кол-во социальных партнеров</c:v>
                </c:pt>
                <c:pt idx="2">
                  <c:v>Кол-во специалистов, прошедших обучение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07-4D2C-BFE3-00D1B0ACE4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организац.-метод. мероприятий для семей</c:v>
                </c:pt>
                <c:pt idx="1">
                  <c:v>Кол-во социальных партнеров</c:v>
                </c:pt>
                <c:pt idx="2">
                  <c:v>Кол-во специалистов, прошедших обучение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35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1398339296"/>
        <c:axId val="-1398350176"/>
        <c:axId val="-1341968144"/>
      </c:line3DChart>
      <c:catAx>
        <c:axId val="-139833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98350176"/>
        <c:crosses val="autoZero"/>
        <c:auto val="1"/>
        <c:lblAlgn val="ctr"/>
        <c:lblOffset val="100"/>
        <c:noMultiLvlLbl val="0"/>
      </c:catAx>
      <c:valAx>
        <c:axId val="-1398350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398339296"/>
        <c:crosses val="autoZero"/>
        <c:crossBetween val="between"/>
      </c:valAx>
      <c:serAx>
        <c:axId val="-13419681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983501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7B24A-4B17-4E8A-B5C3-4937FFC733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354D81B-B4E4-49FE-BBCA-A91C4918819E}">
      <dgm:prSet phldrT="[Текст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Апробировать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ru-RU" dirty="0" smtClean="0">
              <a:solidFill>
                <a:srgbClr val="000000"/>
              </a:solidFill>
            </a:rPr>
            <a:t>модель консультационного центра с использованием социокультурного партнерства</a:t>
          </a:r>
          <a:endParaRPr lang="ru-RU" dirty="0">
            <a:solidFill>
              <a:srgbClr val="000000"/>
            </a:solidFill>
          </a:endParaRPr>
        </a:p>
      </dgm:t>
    </dgm:pt>
    <dgm:pt modelId="{36BA74A2-ED35-4B9E-A7A8-EFF306F962E7}" type="parTrans" cxnId="{D70826B7-77B4-4059-8C12-2AB0913DA2EA}">
      <dgm:prSet/>
      <dgm:spPr/>
      <dgm:t>
        <a:bodyPr/>
        <a:lstStyle/>
        <a:p>
          <a:endParaRPr lang="ru-RU"/>
        </a:p>
      </dgm:t>
    </dgm:pt>
    <dgm:pt modelId="{43841DAD-5F20-4605-A6FA-570B37342F4C}" type="sibTrans" cxnId="{D70826B7-77B4-4059-8C12-2AB0913DA2EA}">
      <dgm:prSet/>
      <dgm:spPr/>
      <dgm:t>
        <a:bodyPr/>
        <a:lstStyle/>
        <a:p>
          <a:endParaRPr lang="ru-RU"/>
        </a:p>
      </dgm:t>
    </dgm:pt>
    <dgm:pt modelId="{7CF9AF0C-B2FD-4E7D-A7BC-D5F405710115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Оценить эффективность модели социокультурного партнерства, обеспечивающей доступность и качество дошкольного образования</a:t>
          </a:r>
          <a:endParaRPr lang="ru-RU" dirty="0">
            <a:solidFill>
              <a:srgbClr val="000000"/>
            </a:solidFill>
          </a:endParaRPr>
        </a:p>
      </dgm:t>
    </dgm:pt>
    <dgm:pt modelId="{DBC78C51-EC47-4B3A-AD1A-1FDB9DBEB89B}" type="parTrans" cxnId="{52775334-0666-461D-AAF1-9054D57B9977}">
      <dgm:prSet/>
      <dgm:spPr/>
      <dgm:t>
        <a:bodyPr/>
        <a:lstStyle/>
        <a:p>
          <a:endParaRPr lang="ru-RU"/>
        </a:p>
      </dgm:t>
    </dgm:pt>
    <dgm:pt modelId="{1732D0BD-1E35-4C8C-A2BF-B2794433A57E}" type="sibTrans" cxnId="{52775334-0666-461D-AAF1-9054D57B9977}">
      <dgm:prSet/>
      <dgm:spPr/>
      <dgm:t>
        <a:bodyPr/>
        <a:lstStyle/>
        <a:p>
          <a:endParaRPr lang="ru-RU"/>
        </a:p>
      </dgm:t>
    </dgm:pt>
    <dgm:pt modelId="{3186E284-A852-4F94-9679-1C8A75DD761E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Обобщить и распространить опыт работы по реализации инновационной проекта</a:t>
          </a:r>
          <a:endParaRPr lang="ru-RU" dirty="0">
            <a:solidFill>
              <a:srgbClr val="000000"/>
            </a:solidFill>
          </a:endParaRPr>
        </a:p>
      </dgm:t>
    </dgm:pt>
    <dgm:pt modelId="{5407D28A-B5D2-479C-837D-6647F33F9702}" type="parTrans" cxnId="{B2AD3868-F429-4B87-A654-857B7C1BF33B}">
      <dgm:prSet/>
      <dgm:spPr/>
      <dgm:t>
        <a:bodyPr/>
        <a:lstStyle/>
        <a:p>
          <a:endParaRPr lang="ru-RU"/>
        </a:p>
      </dgm:t>
    </dgm:pt>
    <dgm:pt modelId="{AA420A51-1045-4886-A13D-D15429893853}" type="sibTrans" cxnId="{B2AD3868-F429-4B87-A654-857B7C1BF33B}">
      <dgm:prSet/>
      <dgm:spPr/>
      <dgm:t>
        <a:bodyPr/>
        <a:lstStyle/>
        <a:p>
          <a:endParaRPr lang="ru-RU"/>
        </a:p>
      </dgm:t>
    </dgm:pt>
    <dgm:pt modelId="{12BFEA3D-B84E-4C9C-902F-DC9EED0672C8}" type="pres">
      <dgm:prSet presAssocID="{F087B24A-4B17-4E8A-B5C3-4937FFC733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9C1AA7-6240-4A4A-9BBD-133F0C7EA2DB}" type="pres">
      <dgm:prSet presAssocID="{F087B24A-4B17-4E8A-B5C3-4937FFC73332}" presName="Name1" presStyleCnt="0"/>
      <dgm:spPr/>
      <dgm:t>
        <a:bodyPr/>
        <a:lstStyle/>
        <a:p>
          <a:endParaRPr lang="ru-RU"/>
        </a:p>
      </dgm:t>
    </dgm:pt>
    <dgm:pt modelId="{3DD5D632-35EB-412E-A38E-9BE9B6254506}" type="pres">
      <dgm:prSet presAssocID="{F087B24A-4B17-4E8A-B5C3-4937FFC73332}" presName="cycle" presStyleCnt="0"/>
      <dgm:spPr/>
      <dgm:t>
        <a:bodyPr/>
        <a:lstStyle/>
        <a:p>
          <a:endParaRPr lang="ru-RU"/>
        </a:p>
      </dgm:t>
    </dgm:pt>
    <dgm:pt modelId="{1D55BA44-1451-4BFF-9D29-21107DAF8591}" type="pres">
      <dgm:prSet presAssocID="{F087B24A-4B17-4E8A-B5C3-4937FFC73332}" presName="srcNode" presStyleLbl="node1" presStyleIdx="0" presStyleCnt="3"/>
      <dgm:spPr/>
      <dgm:t>
        <a:bodyPr/>
        <a:lstStyle/>
        <a:p>
          <a:endParaRPr lang="ru-RU"/>
        </a:p>
      </dgm:t>
    </dgm:pt>
    <dgm:pt modelId="{DD339B0E-7216-466A-BE84-34E1D34966A0}" type="pres">
      <dgm:prSet presAssocID="{F087B24A-4B17-4E8A-B5C3-4937FFC73332}" presName="conn" presStyleLbl="parChTrans1D2" presStyleIdx="0" presStyleCnt="1"/>
      <dgm:spPr/>
      <dgm:t>
        <a:bodyPr/>
        <a:lstStyle/>
        <a:p>
          <a:endParaRPr lang="ru-RU"/>
        </a:p>
      </dgm:t>
    </dgm:pt>
    <dgm:pt modelId="{94203F88-1B01-4B40-847B-B1957DE33F15}" type="pres">
      <dgm:prSet presAssocID="{F087B24A-4B17-4E8A-B5C3-4937FFC73332}" presName="extraNode" presStyleLbl="node1" presStyleIdx="0" presStyleCnt="3"/>
      <dgm:spPr/>
      <dgm:t>
        <a:bodyPr/>
        <a:lstStyle/>
        <a:p>
          <a:endParaRPr lang="ru-RU"/>
        </a:p>
      </dgm:t>
    </dgm:pt>
    <dgm:pt modelId="{BB420485-DDB9-4D9F-A34C-DC5EF0D42A18}" type="pres">
      <dgm:prSet presAssocID="{F087B24A-4B17-4E8A-B5C3-4937FFC73332}" presName="dstNode" presStyleLbl="node1" presStyleIdx="0" presStyleCnt="3"/>
      <dgm:spPr/>
      <dgm:t>
        <a:bodyPr/>
        <a:lstStyle/>
        <a:p>
          <a:endParaRPr lang="ru-RU"/>
        </a:p>
      </dgm:t>
    </dgm:pt>
    <dgm:pt modelId="{7201C24D-4548-4656-96FE-208CECC34264}" type="pres">
      <dgm:prSet presAssocID="{2354D81B-B4E4-49FE-BBCA-A91C4918819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CF2A1-0CCE-4CCD-83BE-4F6B7EAD8FF3}" type="pres">
      <dgm:prSet presAssocID="{2354D81B-B4E4-49FE-BBCA-A91C4918819E}" presName="accent_1" presStyleCnt="0"/>
      <dgm:spPr/>
      <dgm:t>
        <a:bodyPr/>
        <a:lstStyle/>
        <a:p>
          <a:endParaRPr lang="ru-RU"/>
        </a:p>
      </dgm:t>
    </dgm:pt>
    <dgm:pt modelId="{AFA95044-0D55-43B9-A87B-6766110BEF99}" type="pres">
      <dgm:prSet presAssocID="{2354D81B-B4E4-49FE-BBCA-A91C4918819E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B221883B-EEF2-4AA0-95E1-AAA69E47E267}" type="pres">
      <dgm:prSet presAssocID="{7CF9AF0C-B2FD-4E7D-A7BC-D5F4057101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309C5-791E-40CC-90E7-B8B9CBA403D1}" type="pres">
      <dgm:prSet presAssocID="{7CF9AF0C-B2FD-4E7D-A7BC-D5F405710115}" presName="accent_2" presStyleCnt="0"/>
      <dgm:spPr/>
      <dgm:t>
        <a:bodyPr/>
        <a:lstStyle/>
        <a:p>
          <a:endParaRPr lang="ru-RU"/>
        </a:p>
      </dgm:t>
    </dgm:pt>
    <dgm:pt modelId="{2421D7C9-E6CE-4C75-97BA-304CBF38C639}" type="pres">
      <dgm:prSet presAssocID="{7CF9AF0C-B2FD-4E7D-A7BC-D5F405710115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3FB20E94-A309-4693-812E-58E71BF68C1D}" type="pres">
      <dgm:prSet presAssocID="{3186E284-A852-4F94-9679-1C8A75DD761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5A6EA-3980-4F29-B6A1-BA1B929A90E7}" type="pres">
      <dgm:prSet presAssocID="{3186E284-A852-4F94-9679-1C8A75DD761E}" presName="accent_3" presStyleCnt="0"/>
      <dgm:spPr/>
      <dgm:t>
        <a:bodyPr/>
        <a:lstStyle/>
        <a:p>
          <a:endParaRPr lang="ru-RU"/>
        </a:p>
      </dgm:t>
    </dgm:pt>
    <dgm:pt modelId="{41B0CFEE-DBE8-4350-90C3-B240D74DA599}" type="pres">
      <dgm:prSet presAssocID="{3186E284-A852-4F94-9679-1C8A75DD761E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9D4B570E-6A80-4904-91A2-0CE50C852222}" type="presOf" srcId="{7CF9AF0C-B2FD-4E7D-A7BC-D5F405710115}" destId="{B221883B-EEF2-4AA0-95E1-AAA69E47E267}" srcOrd="0" destOrd="0" presId="urn:microsoft.com/office/officeart/2008/layout/VerticalCurvedList"/>
    <dgm:cxn modelId="{7059961B-AFB4-421B-A2F3-9BCA72087F33}" type="presOf" srcId="{43841DAD-5F20-4605-A6FA-570B37342F4C}" destId="{DD339B0E-7216-466A-BE84-34E1D34966A0}" srcOrd="0" destOrd="0" presId="urn:microsoft.com/office/officeart/2008/layout/VerticalCurvedList"/>
    <dgm:cxn modelId="{C3CC698E-3AB6-4EC0-8F1D-CE602D4E3BDA}" type="presOf" srcId="{F087B24A-4B17-4E8A-B5C3-4937FFC73332}" destId="{12BFEA3D-B84E-4C9C-902F-DC9EED0672C8}" srcOrd="0" destOrd="0" presId="urn:microsoft.com/office/officeart/2008/layout/VerticalCurvedList"/>
    <dgm:cxn modelId="{52775334-0666-461D-AAF1-9054D57B9977}" srcId="{F087B24A-4B17-4E8A-B5C3-4937FFC73332}" destId="{7CF9AF0C-B2FD-4E7D-A7BC-D5F405710115}" srcOrd="1" destOrd="0" parTransId="{DBC78C51-EC47-4B3A-AD1A-1FDB9DBEB89B}" sibTransId="{1732D0BD-1E35-4C8C-A2BF-B2794433A57E}"/>
    <dgm:cxn modelId="{D70826B7-77B4-4059-8C12-2AB0913DA2EA}" srcId="{F087B24A-4B17-4E8A-B5C3-4937FFC73332}" destId="{2354D81B-B4E4-49FE-BBCA-A91C4918819E}" srcOrd="0" destOrd="0" parTransId="{36BA74A2-ED35-4B9E-A7A8-EFF306F962E7}" sibTransId="{43841DAD-5F20-4605-A6FA-570B37342F4C}"/>
    <dgm:cxn modelId="{00C0C7CE-4EB5-4A23-AE29-6627DC1ABA2C}" type="presOf" srcId="{3186E284-A852-4F94-9679-1C8A75DD761E}" destId="{3FB20E94-A309-4693-812E-58E71BF68C1D}" srcOrd="0" destOrd="0" presId="urn:microsoft.com/office/officeart/2008/layout/VerticalCurvedList"/>
    <dgm:cxn modelId="{552AF5FD-3433-4C2E-A92D-A938318803DD}" type="presOf" srcId="{2354D81B-B4E4-49FE-BBCA-A91C4918819E}" destId="{7201C24D-4548-4656-96FE-208CECC34264}" srcOrd="0" destOrd="0" presId="urn:microsoft.com/office/officeart/2008/layout/VerticalCurvedList"/>
    <dgm:cxn modelId="{B2AD3868-F429-4B87-A654-857B7C1BF33B}" srcId="{F087B24A-4B17-4E8A-B5C3-4937FFC73332}" destId="{3186E284-A852-4F94-9679-1C8A75DD761E}" srcOrd="2" destOrd="0" parTransId="{5407D28A-B5D2-479C-837D-6647F33F9702}" sibTransId="{AA420A51-1045-4886-A13D-D15429893853}"/>
    <dgm:cxn modelId="{E6CBFAF9-901F-4497-AC8D-E73EE75BE852}" type="presParOf" srcId="{12BFEA3D-B84E-4C9C-902F-DC9EED0672C8}" destId="{099C1AA7-6240-4A4A-9BBD-133F0C7EA2DB}" srcOrd="0" destOrd="0" presId="urn:microsoft.com/office/officeart/2008/layout/VerticalCurvedList"/>
    <dgm:cxn modelId="{B3921DD2-0469-4278-B287-E976062B1B8E}" type="presParOf" srcId="{099C1AA7-6240-4A4A-9BBD-133F0C7EA2DB}" destId="{3DD5D632-35EB-412E-A38E-9BE9B6254506}" srcOrd="0" destOrd="0" presId="urn:microsoft.com/office/officeart/2008/layout/VerticalCurvedList"/>
    <dgm:cxn modelId="{9DC2AFBE-7BC0-4CE3-AB07-93E70BC71594}" type="presParOf" srcId="{3DD5D632-35EB-412E-A38E-9BE9B6254506}" destId="{1D55BA44-1451-4BFF-9D29-21107DAF8591}" srcOrd="0" destOrd="0" presId="urn:microsoft.com/office/officeart/2008/layout/VerticalCurvedList"/>
    <dgm:cxn modelId="{7BDA27F7-E1BF-40E5-953B-29BCF88687CF}" type="presParOf" srcId="{3DD5D632-35EB-412E-A38E-9BE9B6254506}" destId="{DD339B0E-7216-466A-BE84-34E1D34966A0}" srcOrd="1" destOrd="0" presId="urn:microsoft.com/office/officeart/2008/layout/VerticalCurvedList"/>
    <dgm:cxn modelId="{3BD124E1-B407-4B3B-949E-009DBD94B015}" type="presParOf" srcId="{3DD5D632-35EB-412E-A38E-9BE9B6254506}" destId="{94203F88-1B01-4B40-847B-B1957DE33F15}" srcOrd="2" destOrd="0" presId="urn:microsoft.com/office/officeart/2008/layout/VerticalCurvedList"/>
    <dgm:cxn modelId="{1175D964-1254-4420-91FF-27345CE861DB}" type="presParOf" srcId="{3DD5D632-35EB-412E-A38E-9BE9B6254506}" destId="{BB420485-DDB9-4D9F-A34C-DC5EF0D42A18}" srcOrd="3" destOrd="0" presId="urn:microsoft.com/office/officeart/2008/layout/VerticalCurvedList"/>
    <dgm:cxn modelId="{824F37DF-369A-43F9-B713-38E705E64B78}" type="presParOf" srcId="{099C1AA7-6240-4A4A-9BBD-133F0C7EA2DB}" destId="{7201C24D-4548-4656-96FE-208CECC34264}" srcOrd="1" destOrd="0" presId="urn:microsoft.com/office/officeart/2008/layout/VerticalCurvedList"/>
    <dgm:cxn modelId="{E06CA97E-4C46-46FF-8124-76D5BE1AF5D8}" type="presParOf" srcId="{099C1AA7-6240-4A4A-9BBD-133F0C7EA2DB}" destId="{E1BCF2A1-0CCE-4CCD-83BE-4F6B7EAD8FF3}" srcOrd="2" destOrd="0" presId="urn:microsoft.com/office/officeart/2008/layout/VerticalCurvedList"/>
    <dgm:cxn modelId="{CBAE7CF9-6509-4035-BACF-849DDD24EBFE}" type="presParOf" srcId="{E1BCF2A1-0CCE-4CCD-83BE-4F6B7EAD8FF3}" destId="{AFA95044-0D55-43B9-A87B-6766110BEF99}" srcOrd="0" destOrd="0" presId="urn:microsoft.com/office/officeart/2008/layout/VerticalCurvedList"/>
    <dgm:cxn modelId="{47C12E33-773F-4759-A953-343218B3108A}" type="presParOf" srcId="{099C1AA7-6240-4A4A-9BBD-133F0C7EA2DB}" destId="{B221883B-EEF2-4AA0-95E1-AAA69E47E267}" srcOrd="3" destOrd="0" presId="urn:microsoft.com/office/officeart/2008/layout/VerticalCurvedList"/>
    <dgm:cxn modelId="{D58410F1-36F8-4382-87B6-4CDB129A9077}" type="presParOf" srcId="{099C1AA7-6240-4A4A-9BBD-133F0C7EA2DB}" destId="{280309C5-791E-40CC-90E7-B8B9CBA403D1}" srcOrd="4" destOrd="0" presId="urn:microsoft.com/office/officeart/2008/layout/VerticalCurvedList"/>
    <dgm:cxn modelId="{B5E944DB-DFA0-473E-8353-C694DEFDC2BF}" type="presParOf" srcId="{280309C5-791E-40CC-90E7-B8B9CBA403D1}" destId="{2421D7C9-E6CE-4C75-97BA-304CBF38C639}" srcOrd="0" destOrd="0" presId="urn:microsoft.com/office/officeart/2008/layout/VerticalCurvedList"/>
    <dgm:cxn modelId="{EF8050FB-6EF3-4962-AF56-E76447A04D4C}" type="presParOf" srcId="{099C1AA7-6240-4A4A-9BBD-133F0C7EA2DB}" destId="{3FB20E94-A309-4693-812E-58E71BF68C1D}" srcOrd="5" destOrd="0" presId="urn:microsoft.com/office/officeart/2008/layout/VerticalCurvedList"/>
    <dgm:cxn modelId="{D22CBABF-F36C-44BB-824B-65870417EBD7}" type="presParOf" srcId="{099C1AA7-6240-4A4A-9BBD-133F0C7EA2DB}" destId="{3A35A6EA-3980-4F29-B6A1-BA1B929A90E7}" srcOrd="6" destOrd="0" presId="urn:microsoft.com/office/officeart/2008/layout/VerticalCurvedList"/>
    <dgm:cxn modelId="{31F372EE-C614-4B64-8B44-7DD34ED458B8}" type="presParOf" srcId="{3A35A6EA-3980-4F29-B6A1-BA1B929A90E7}" destId="{41B0CFEE-DBE8-4350-90C3-B240D74DA5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0CC26-1A00-4FEA-BE51-3D1CAA7EF50F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7B05FD9F-09CF-4F20-BD1B-692821424BF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Ресурсный центр</a:t>
          </a:r>
          <a:endParaRPr lang="ru-RU" sz="2800" b="1" dirty="0">
            <a:solidFill>
              <a:srgbClr val="000000"/>
            </a:solidFill>
          </a:endParaRPr>
        </a:p>
      </dgm:t>
    </dgm:pt>
    <dgm:pt modelId="{62F63653-42A2-4F1D-AD0A-740FC6D8DF5C}" type="parTrans" cxnId="{3A714516-EFF3-456E-B3CE-06E0AE67520E}">
      <dgm:prSet/>
      <dgm:spPr/>
      <dgm:t>
        <a:bodyPr/>
        <a:lstStyle/>
        <a:p>
          <a:endParaRPr lang="ru-RU"/>
        </a:p>
      </dgm:t>
    </dgm:pt>
    <dgm:pt modelId="{0F5F5619-5F71-49B6-A875-9F395072241C}" type="sibTrans" cxnId="{3A714516-EFF3-456E-B3CE-06E0AE67520E}">
      <dgm:prSet/>
      <dgm:spPr/>
      <dgm:t>
        <a:bodyPr/>
        <a:lstStyle/>
        <a:p>
          <a:endParaRPr lang="ru-RU"/>
        </a:p>
      </dgm:t>
    </dgm:pt>
    <dgm:pt modelId="{D97B93BD-2BD5-4F32-9703-F77CCD6C6F3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0000"/>
              </a:solidFill>
            </a:rPr>
            <a:t>Организации социокультурной среды</a:t>
          </a:r>
          <a:endParaRPr lang="ru-RU" sz="1000" b="1" dirty="0">
            <a:solidFill>
              <a:srgbClr val="000000"/>
            </a:solidFill>
          </a:endParaRPr>
        </a:p>
      </dgm:t>
    </dgm:pt>
    <dgm:pt modelId="{C07DF194-8A90-4F57-92EF-545646604F31}" type="parTrans" cxnId="{81B8861E-5323-49F0-B314-D2150D53D2EC}">
      <dgm:prSet/>
      <dgm:spPr/>
      <dgm:t>
        <a:bodyPr/>
        <a:lstStyle/>
        <a:p>
          <a:endParaRPr lang="ru-RU"/>
        </a:p>
      </dgm:t>
    </dgm:pt>
    <dgm:pt modelId="{3EF2EFA2-32A0-433F-9000-65A5AADF515D}" type="sibTrans" cxnId="{81B8861E-5323-49F0-B314-D2150D53D2EC}">
      <dgm:prSet/>
      <dgm:spPr/>
      <dgm:t>
        <a:bodyPr/>
        <a:lstStyle/>
        <a:p>
          <a:endParaRPr lang="ru-RU"/>
        </a:p>
      </dgm:t>
    </dgm:pt>
    <dgm:pt modelId="{7099A6F6-8D38-4FAF-9E53-D5A67BC69BD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50" b="1" dirty="0" err="1" smtClean="0">
              <a:solidFill>
                <a:srgbClr val="000000"/>
              </a:solidFill>
            </a:rPr>
            <a:t>Консульта</a:t>
          </a:r>
          <a:r>
            <a:rPr lang="ru-RU" sz="1050" b="1" dirty="0" smtClean="0">
              <a:solidFill>
                <a:srgbClr val="000000"/>
              </a:solidFill>
            </a:rPr>
            <a:t>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b="1" dirty="0" err="1" smtClean="0">
              <a:solidFill>
                <a:srgbClr val="000000"/>
              </a:solidFill>
            </a:rPr>
            <a:t>ционные</a:t>
          </a:r>
          <a:r>
            <a:rPr lang="ru-RU" sz="1050" b="1" dirty="0" smtClean="0">
              <a:solidFill>
                <a:srgbClr val="000000"/>
              </a:solidFill>
            </a:rPr>
            <a:t> центры</a:t>
          </a:r>
          <a:endParaRPr lang="ru-RU" sz="1050" b="1" dirty="0">
            <a:solidFill>
              <a:srgbClr val="000000"/>
            </a:solidFill>
          </a:endParaRPr>
        </a:p>
      </dgm:t>
    </dgm:pt>
    <dgm:pt modelId="{51E59D85-619D-40F4-9D8B-8430DEC285B8}" type="parTrans" cxnId="{E92B4DAB-C16B-40D0-B943-9781663B7E23}">
      <dgm:prSet/>
      <dgm:spPr/>
      <dgm:t>
        <a:bodyPr/>
        <a:lstStyle/>
        <a:p>
          <a:endParaRPr lang="ru-RU"/>
        </a:p>
      </dgm:t>
    </dgm:pt>
    <dgm:pt modelId="{652413C0-AE4E-4BEF-B308-D67BC87EEA15}" type="sibTrans" cxnId="{E92B4DAB-C16B-40D0-B943-9781663B7E23}">
      <dgm:prSet/>
      <dgm:spPr/>
      <dgm:t>
        <a:bodyPr/>
        <a:lstStyle/>
        <a:p>
          <a:endParaRPr lang="ru-RU"/>
        </a:p>
      </dgm:t>
    </dgm:pt>
    <dgm:pt modelId="{220E8070-044A-4D6C-9629-5903F082BE51}" type="pres">
      <dgm:prSet presAssocID="{A200CC26-1A00-4FEA-BE51-3D1CAA7EF50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2A2594-1C56-42E6-95F2-385117B70685}" type="pres">
      <dgm:prSet presAssocID="{7B05FD9F-09CF-4F20-BD1B-692821424BF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7C50F-AF21-4A76-9CD4-DF8968BE3B8D}" type="pres">
      <dgm:prSet presAssocID="{7B05FD9F-09CF-4F20-BD1B-692821424BFF}" presName="gear1srcNode" presStyleLbl="node1" presStyleIdx="0" presStyleCnt="3"/>
      <dgm:spPr/>
      <dgm:t>
        <a:bodyPr/>
        <a:lstStyle/>
        <a:p>
          <a:endParaRPr lang="ru-RU"/>
        </a:p>
      </dgm:t>
    </dgm:pt>
    <dgm:pt modelId="{8265033A-C441-4182-90A3-DDE72BC15169}" type="pres">
      <dgm:prSet presAssocID="{7B05FD9F-09CF-4F20-BD1B-692821424BFF}" presName="gear1dstNode" presStyleLbl="node1" presStyleIdx="0" presStyleCnt="3"/>
      <dgm:spPr/>
      <dgm:t>
        <a:bodyPr/>
        <a:lstStyle/>
        <a:p>
          <a:endParaRPr lang="ru-RU"/>
        </a:p>
      </dgm:t>
    </dgm:pt>
    <dgm:pt modelId="{50992695-8B27-4D26-9A7D-39E16033B165}" type="pres">
      <dgm:prSet presAssocID="{D97B93BD-2BD5-4F32-9703-F77CCD6C6F3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1A8D0-B6D1-42CB-A941-F4A38AF8B9A6}" type="pres">
      <dgm:prSet presAssocID="{D97B93BD-2BD5-4F32-9703-F77CCD6C6F30}" presName="gear2srcNode" presStyleLbl="node1" presStyleIdx="1" presStyleCnt="3"/>
      <dgm:spPr/>
      <dgm:t>
        <a:bodyPr/>
        <a:lstStyle/>
        <a:p>
          <a:endParaRPr lang="ru-RU"/>
        </a:p>
      </dgm:t>
    </dgm:pt>
    <dgm:pt modelId="{4B5E749E-D047-4715-B452-18774547E01E}" type="pres">
      <dgm:prSet presAssocID="{D97B93BD-2BD5-4F32-9703-F77CCD6C6F30}" presName="gear2dstNode" presStyleLbl="node1" presStyleIdx="1" presStyleCnt="3"/>
      <dgm:spPr/>
      <dgm:t>
        <a:bodyPr/>
        <a:lstStyle/>
        <a:p>
          <a:endParaRPr lang="ru-RU"/>
        </a:p>
      </dgm:t>
    </dgm:pt>
    <dgm:pt modelId="{7C726BA9-4958-40C0-9168-B7AF5DEB706D}" type="pres">
      <dgm:prSet presAssocID="{7099A6F6-8D38-4FAF-9E53-D5A67BC69BDF}" presName="gear3" presStyleLbl="node1" presStyleIdx="2" presStyleCnt="3"/>
      <dgm:spPr/>
      <dgm:t>
        <a:bodyPr/>
        <a:lstStyle/>
        <a:p>
          <a:endParaRPr lang="ru-RU"/>
        </a:p>
      </dgm:t>
    </dgm:pt>
    <dgm:pt modelId="{F63834D2-69D7-424A-9799-C3608BBA7775}" type="pres">
      <dgm:prSet presAssocID="{7099A6F6-8D38-4FAF-9E53-D5A67BC69BD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519D1-B174-484E-ACAE-64CA61C195F9}" type="pres">
      <dgm:prSet presAssocID="{7099A6F6-8D38-4FAF-9E53-D5A67BC69BDF}" presName="gear3srcNode" presStyleLbl="node1" presStyleIdx="2" presStyleCnt="3"/>
      <dgm:spPr/>
      <dgm:t>
        <a:bodyPr/>
        <a:lstStyle/>
        <a:p>
          <a:endParaRPr lang="ru-RU"/>
        </a:p>
      </dgm:t>
    </dgm:pt>
    <dgm:pt modelId="{DF7B0A6C-73B3-4D03-AB72-197B4B1DF74C}" type="pres">
      <dgm:prSet presAssocID="{7099A6F6-8D38-4FAF-9E53-D5A67BC69BDF}" presName="gear3dstNode" presStyleLbl="node1" presStyleIdx="2" presStyleCnt="3"/>
      <dgm:spPr/>
      <dgm:t>
        <a:bodyPr/>
        <a:lstStyle/>
        <a:p>
          <a:endParaRPr lang="ru-RU"/>
        </a:p>
      </dgm:t>
    </dgm:pt>
    <dgm:pt modelId="{65CAFA8A-A866-470A-BC13-121647FDEBC0}" type="pres">
      <dgm:prSet presAssocID="{0F5F5619-5F71-49B6-A875-9F395072241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7B8ABF9-84EB-4659-BF3F-AC279DB19D4D}" type="pres">
      <dgm:prSet presAssocID="{3EF2EFA2-32A0-433F-9000-65A5AADF515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60D0169B-0C7A-4D04-AFD6-6B5A19AFBDEC}" type="pres">
      <dgm:prSet presAssocID="{652413C0-AE4E-4BEF-B308-D67BC87EEA1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8393D49-F766-4C55-89CE-A9CA35E7D3D1}" type="presOf" srcId="{7099A6F6-8D38-4FAF-9E53-D5A67BC69BDF}" destId="{DF7B0A6C-73B3-4D03-AB72-197B4B1DF74C}" srcOrd="3" destOrd="0" presId="urn:microsoft.com/office/officeart/2005/8/layout/gear1"/>
    <dgm:cxn modelId="{618CF43C-A36A-4A88-9DE4-48E6E1DEBB55}" type="presOf" srcId="{D97B93BD-2BD5-4F32-9703-F77CCD6C6F30}" destId="{3111A8D0-B6D1-42CB-A941-F4A38AF8B9A6}" srcOrd="1" destOrd="0" presId="urn:microsoft.com/office/officeart/2005/8/layout/gear1"/>
    <dgm:cxn modelId="{89C89045-9B7A-4863-9402-8BBAB2E794B7}" type="presOf" srcId="{7B05FD9F-09CF-4F20-BD1B-692821424BFF}" destId="{7A2A2594-1C56-42E6-95F2-385117B70685}" srcOrd="0" destOrd="0" presId="urn:microsoft.com/office/officeart/2005/8/layout/gear1"/>
    <dgm:cxn modelId="{3A714516-EFF3-456E-B3CE-06E0AE67520E}" srcId="{A200CC26-1A00-4FEA-BE51-3D1CAA7EF50F}" destId="{7B05FD9F-09CF-4F20-BD1B-692821424BFF}" srcOrd="0" destOrd="0" parTransId="{62F63653-42A2-4F1D-AD0A-740FC6D8DF5C}" sibTransId="{0F5F5619-5F71-49B6-A875-9F395072241C}"/>
    <dgm:cxn modelId="{E92B4DAB-C16B-40D0-B943-9781663B7E23}" srcId="{A200CC26-1A00-4FEA-BE51-3D1CAA7EF50F}" destId="{7099A6F6-8D38-4FAF-9E53-D5A67BC69BDF}" srcOrd="2" destOrd="0" parTransId="{51E59D85-619D-40F4-9D8B-8430DEC285B8}" sibTransId="{652413C0-AE4E-4BEF-B308-D67BC87EEA15}"/>
    <dgm:cxn modelId="{0274EBC5-032F-40A0-81B4-00C7DAD08B14}" type="presOf" srcId="{7099A6F6-8D38-4FAF-9E53-D5A67BC69BDF}" destId="{F25519D1-B174-484E-ACAE-64CA61C195F9}" srcOrd="2" destOrd="0" presId="urn:microsoft.com/office/officeart/2005/8/layout/gear1"/>
    <dgm:cxn modelId="{153E0B76-B3B0-4B9C-99DD-14F451AC3B14}" type="presOf" srcId="{A200CC26-1A00-4FEA-BE51-3D1CAA7EF50F}" destId="{220E8070-044A-4D6C-9629-5903F082BE51}" srcOrd="0" destOrd="0" presId="urn:microsoft.com/office/officeart/2005/8/layout/gear1"/>
    <dgm:cxn modelId="{046AEF5B-4344-45A4-82B3-EB791682BC08}" type="presOf" srcId="{7B05FD9F-09CF-4F20-BD1B-692821424BFF}" destId="{EC37C50F-AF21-4A76-9CD4-DF8968BE3B8D}" srcOrd="1" destOrd="0" presId="urn:microsoft.com/office/officeart/2005/8/layout/gear1"/>
    <dgm:cxn modelId="{2A4A7D84-FDE0-459F-B771-570156ED3E08}" type="presOf" srcId="{D97B93BD-2BD5-4F32-9703-F77CCD6C6F30}" destId="{50992695-8B27-4D26-9A7D-39E16033B165}" srcOrd="0" destOrd="0" presId="urn:microsoft.com/office/officeart/2005/8/layout/gear1"/>
    <dgm:cxn modelId="{FEEED848-1F1B-46FF-B42E-9BFA71B37DFA}" type="presOf" srcId="{3EF2EFA2-32A0-433F-9000-65A5AADF515D}" destId="{D7B8ABF9-84EB-4659-BF3F-AC279DB19D4D}" srcOrd="0" destOrd="0" presId="urn:microsoft.com/office/officeart/2005/8/layout/gear1"/>
    <dgm:cxn modelId="{4DC183D8-39CF-41D5-AEE7-4FA1B402BF91}" type="presOf" srcId="{D97B93BD-2BD5-4F32-9703-F77CCD6C6F30}" destId="{4B5E749E-D047-4715-B452-18774547E01E}" srcOrd="2" destOrd="0" presId="urn:microsoft.com/office/officeart/2005/8/layout/gear1"/>
    <dgm:cxn modelId="{81B8861E-5323-49F0-B314-D2150D53D2EC}" srcId="{A200CC26-1A00-4FEA-BE51-3D1CAA7EF50F}" destId="{D97B93BD-2BD5-4F32-9703-F77CCD6C6F30}" srcOrd="1" destOrd="0" parTransId="{C07DF194-8A90-4F57-92EF-545646604F31}" sibTransId="{3EF2EFA2-32A0-433F-9000-65A5AADF515D}"/>
    <dgm:cxn modelId="{FD489888-13D2-4289-8287-7B14226A5AE5}" type="presOf" srcId="{7099A6F6-8D38-4FAF-9E53-D5A67BC69BDF}" destId="{7C726BA9-4958-40C0-9168-B7AF5DEB706D}" srcOrd="0" destOrd="0" presId="urn:microsoft.com/office/officeart/2005/8/layout/gear1"/>
    <dgm:cxn modelId="{632C1A67-1198-4873-95CE-AA5B9B33FE98}" type="presOf" srcId="{0F5F5619-5F71-49B6-A875-9F395072241C}" destId="{65CAFA8A-A866-470A-BC13-121647FDEBC0}" srcOrd="0" destOrd="0" presId="urn:microsoft.com/office/officeart/2005/8/layout/gear1"/>
    <dgm:cxn modelId="{2A0B9F5A-FF65-478F-84C1-0F3D70836EDB}" type="presOf" srcId="{7099A6F6-8D38-4FAF-9E53-D5A67BC69BDF}" destId="{F63834D2-69D7-424A-9799-C3608BBA7775}" srcOrd="1" destOrd="0" presId="urn:microsoft.com/office/officeart/2005/8/layout/gear1"/>
    <dgm:cxn modelId="{D7E804C2-DC1C-4A95-89CA-4F84864D1F43}" type="presOf" srcId="{7B05FD9F-09CF-4F20-BD1B-692821424BFF}" destId="{8265033A-C441-4182-90A3-DDE72BC15169}" srcOrd="2" destOrd="0" presId="urn:microsoft.com/office/officeart/2005/8/layout/gear1"/>
    <dgm:cxn modelId="{AB6EF7AD-3A2E-4AB3-9199-6C254B379F84}" type="presOf" srcId="{652413C0-AE4E-4BEF-B308-D67BC87EEA15}" destId="{60D0169B-0C7A-4D04-AFD6-6B5A19AFBDEC}" srcOrd="0" destOrd="0" presId="urn:microsoft.com/office/officeart/2005/8/layout/gear1"/>
    <dgm:cxn modelId="{928F11CE-BD8A-4973-B77D-831162B85C1C}" type="presParOf" srcId="{220E8070-044A-4D6C-9629-5903F082BE51}" destId="{7A2A2594-1C56-42E6-95F2-385117B70685}" srcOrd="0" destOrd="0" presId="urn:microsoft.com/office/officeart/2005/8/layout/gear1"/>
    <dgm:cxn modelId="{E3C760F2-AA3C-4BBD-80EA-678545FA90EF}" type="presParOf" srcId="{220E8070-044A-4D6C-9629-5903F082BE51}" destId="{EC37C50F-AF21-4A76-9CD4-DF8968BE3B8D}" srcOrd="1" destOrd="0" presId="urn:microsoft.com/office/officeart/2005/8/layout/gear1"/>
    <dgm:cxn modelId="{926CEB77-C851-4DC2-9448-4F002DEBD439}" type="presParOf" srcId="{220E8070-044A-4D6C-9629-5903F082BE51}" destId="{8265033A-C441-4182-90A3-DDE72BC15169}" srcOrd="2" destOrd="0" presId="urn:microsoft.com/office/officeart/2005/8/layout/gear1"/>
    <dgm:cxn modelId="{BC1C8DC0-A9D3-41F9-BF0A-9098519F1D39}" type="presParOf" srcId="{220E8070-044A-4D6C-9629-5903F082BE51}" destId="{50992695-8B27-4D26-9A7D-39E16033B165}" srcOrd="3" destOrd="0" presId="urn:microsoft.com/office/officeart/2005/8/layout/gear1"/>
    <dgm:cxn modelId="{01D5ACF2-2F2A-4914-B5FC-38CF34048FF5}" type="presParOf" srcId="{220E8070-044A-4D6C-9629-5903F082BE51}" destId="{3111A8D0-B6D1-42CB-A941-F4A38AF8B9A6}" srcOrd="4" destOrd="0" presId="urn:microsoft.com/office/officeart/2005/8/layout/gear1"/>
    <dgm:cxn modelId="{7DE99690-4C0B-4462-BD92-3F527CA59CBC}" type="presParOf" srcId="{220E8070-044A-4D6C-9629-5903F082BE51}" destId="{4B5E749E-D047-4715-B452-18774547E01E}" srcOrd="5" destOrd="0" presId="urn:microsoft.com/office/officeart/2005/8/layout/gear1"/>
    <dgm:cxn modelId="{A5368E71-0469-4437-A05C-FB892886B757}" type="presParOf" srcId="{220E8070-044A-4D6C-9629-5903F082BE51}" destId="{7C726BA9-4958-40C0-9168-B7AF5DEB706D}" srcOrd="6" destOrd="0" presId="urn:microsoft.com/office/officeart/2005/8/layout/gear1"/>
    <dgm:cxn modelId="{A64D4987-F2E6-4B6B-A341-62434F6593D0}" type="presParOf" srcId="{220E8070-044A-4D6C-9629-5903F082BE51}" destId="{F63834D2-69D7-424A-9799-C3608BBA7775}" srcOrd="7" destOrd="0" presId="urn:microsoft.com/office/officeart/2005/8/layout/gear1"/>
    <dgm:cxn modelId="{B9C04EB9-90C1-4EC8-BBCE-7D9C5967A539}" type="presParOf" srcId="{220E8070-044A-4D6C-9629-5903F082BE51}" destId="{F25519D1-B174-484E-ACAE-64CA61C195F9}" srcOrd="8" destOrd="0" presId="urn:microsoft.com/office/officeart/2005/8/layout/gear1"/>
    <dgm:cxn modelId="{74677DAC-0512-41FC-A197-8BDDE801E2B7}" type="presParOf" srcId="{220E8070-044A-4D6C-9629-5903F082BE51}" destId="{DF7B0A6C-73B3-4D03-AB72-197B4B1DF74C}" srcOrd="9" destOrd="0" presId="urn:microsoft.com/office/officeart/2005/8/layout/gear1"/>
    <dgm:cxn modelId="{64AF169C-0EFA-45E1-9B76-8BE299438239}" type="presParOf" srcId="{220E8070-044A-4D6C-9629-5903F082BE51}" destId="{65CAFA8A-A866-470A-BC13-121647FDEBC0}" srcOrd="10" destOrd="0" presId="urn:microsoft.com/office/officeart/2005/8/layout/gear1"/>
    <dgm:cxn modelId="{5D84DE30-B6A7-4B69-AEAB-88C7814112A3}" type="presParOf" srcId="{220E8070-044A-4D6C-9629-5903F082BE51}" destId="{D7B8ABF9-84EB-4659-BF3F-AC279DB19D4D}" srcOrd="11" destOrd="0" presId="urn:microsoft.com/office/officeart/2005/8/layout/gear1"/>
    <dgm:cxn modelId="{0AD34489-B26E-496E-A9BE-7EA75CF78CA2}" type="presParOf" srcId="{220E8070-044A-4D6C-9629-5903F082BE51}" destId="{60D0169B-0C7A-4D04-AFD6-6B5A19AFBDE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3C02C6-D391-4CDD-8118-E4C941653B6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1E5DA21-1498-49BA-B8C0-200895D9F5E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Метод. пособие </a:t>
          </a:r>
        </a:p>
        <a:p>
          <a:r>
            <a:rPr lang="ru-RU" sz="1200" b="1" dirty="0" smtClean="0">
              <a:solidFill>
                <a:srgbClr val="000000"/>
              </a:solidFill>
            </a:rPr>
            <a:t>«Модель консультационного центра с использованием социокультурного партнерства на базе дошкольной образовательной организации»</a:t>
          </a:r>
          <a:endParaRPr lang="ru-RU" sz="1200" b="1" dirty="0">
            <a:solidFill>
              <a:srgbClr val="000000"/>
            </a:solidFill>
          </a:endParaRPr>
        </a:p>
      </dgm:t>
    </dgm:pt>
    <dgm:pt modelId="{CCA55769-2C41-461D-8394-0CCCB4CBE39F}" type="parTrans" cxnId="{FCD3AA3B-4888-4B5E-8108-3021A3655B8F}">
      <dgm:prSet/>
      <dgm:spPr/>
      <dgm:t>
        <a:bodyPr/>
        <a:lstStyle/>
        <a:p>
          <a:endParaRPr lang="ru-RU"/>
        </a:p>
      </dgm:t>
    </dgm:pt>
    <dgm:pt modelId="{845443B2-4C7A-4DFF-8392-6264ED7CFF51}" type="sibTrans" cxnId="{FCD3AA3B-4888-4B5E-8108-3021A3655B8F}">
      <dgm:prSet/>
      <dgm:spPr/>
      <dgm:t>
        <a:bodyPr/>
        <a:lstStyle/>
        <a:p>
          <a:endParaRPr lang="ru-RU"/>
        </a:p>
      </dgm:t>
    </dgm:pt>
    <dgm:pt modelId="{70797BA2-2CDE-4609-8132-E4B02C692E91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Сборник метод. разработок «Эффективное взаимодействие с родителями в дошкольной образовательной организации»</a:t>
          </a:r>
          <a:endParaRPr lang="ru-RU" b="1" dirty="0">
            <a:solidFill>
              <a:srgbClr val="000000"/>
            </a:solidFill>
          </a:endParaRPr>
        </a:p>
      </dgm:t>
    </dgm:pt>
    <dgm:pt modelId="{7C533488-0D16-46F3-83DE-B35B829C5F51}" type="parTrans" cxnId="{1ACDDFA5-9AA3-4BDA-BC74-71C12780A828}">
      <dgm:prSet/>
      <dgm:spPr/>
      <dgm:t>
        <a:bodyPr/>
        <a:lstStyle/>
        <a:p>
          <a:endParaRPr lang="ru-RU"/>
        </a:p>
      </dgm:t>
    </dgm:pt>
    <dgm:pt modelId="{58A1D1B0-F005-4339-80F6-ACE3D54F9410}" type="sibTrans" cxnId="{1ACDDFA5-9AA3-4BDA-BC74-71C12780A828}">
      <dgm:prSet/>
      <dgm:spPr/>
      <dgm:t>
        <a:bodyPr/>
        <a:lstStyle/>
        <a:p>
          <a:endParaRPr lang="ru-RU"/>
        </a:p>
      </dgm:t>
    </dgm:pt>
    <dgm:pt modelId="{1D88BC57-A0CE-4FC5-BECF-A1B7F19EE252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Метод. пособие «Проведение семейных </a:t>
          </a:r>
          <a:r>
            <a:rPr lang="ru-RU" b="1" dirty="0" err="1" smtClean="0">
              <a:solidFill>
                <a:srgbClr val="000000"/>
              </a:solidFill>
            </a:rPr>
            <a:t>квестов</a:t>
          </a:r>
          <a:r>
            <a:rPr lang="ru-RU" b="1" dirty="0" smtClean="0">
              <a:solidFill>
                <a:srgbClr val="000000"/>
              </a:solidFill>
            </a:rPr>
            <a:t> в дошкольной образовательной организации»</a:t>
          </a:r>
          <a:endParaRPr lang="ru-RU" b="1" dirty="0">
            <a:solidFill>
              <a:srgbClr val="000000"/>
            </a:solidFill>
          </a:endParaRPr>
        </a:p>
      </dgm:t>
    </dgm:pt>
    <dgm:pt modelId="{28608919-14FC-47B4-B62D-DE5EB2A40C84}" type="parTrans" cxnId="{D82CD60B-AE7C-4EB2-AC70-8F7D71758026}">
      <dgm:prSet/>
      <dgm:spPr/>
      <dgm:t>
        <a:bodyPr/>
        <a:lstStyle/>
        <a:p>
          <a:endParaRPr lang="ru-RU"/>
        </a:p>
      </dgm:t>
    </dgm:pt>
    <dgm:pt modelId="{7C539069-DDFB-4B77-B342-55513428920A}" type="sibTrans" cxnId="{D82CD60B-AE7C-4EB2-AC70-8F7D71758026}">
      <dgm:prSet/>
      <dgm:spPr/>
      <dgm:t>
        <a:bodyPr/>
        <a:lstStyle/>
        <a:p>
          <a:endParaRPr lang="ru-RU"/>
        </a:p>
      </dgm:t>
    </dgm:pt>
    <dgm:pt modelId="{DDD91EAE-9933-4230-8C07-17D677DB8E57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Метод. пособие «Организация работы с родителями по освоению </a:t>
          </a:r>
          <a:r>
            <a:rPr lang="ru-RU" b="1" dirty="0" err="1" smtClean="0">
              <a:solidFill>
                <a:srgbClr val="000000"/>
              </a:solidFill>
            </a:rPr>
            <a:t>лего</a:t>
          </a:r>
          <a:r>
            <a:rPr lang="ru-RU" b="1" dirty="0" smtClean="0">
              <a:solidFill>
                <a:srgbClr val="000000"/>
              </a:solidFill>
            </a:rPr>
            <a:t>-технологии через создание мультипликационных фильмов»</a:t>
          </a:r>
          <a:endParaRPr lang="ru-RU" b="1" dirty="0">
            <a:solidFill>
              <a:srgbClr val="000000"/>
            </a:solidFill>
          </a:endParaRPr>
        </a:p>
      </dgm:t>
    </dgm:pt>
    <dgm:pt modelId="{DA8072AE-8267-4138-B284-BB10E506125D}" type="parTrans" cxnId="{CAB75576-7926-49D6-916A-3820FEDB2C79}">
      <dgm:prSet/>
      <dgm:spPr/>
      <dgm:t>
        <a:bodyPr/>
        <a:lstStyle/>
        <a:p>
          <a:endParaRPr lang="ru-RU"/>
        </a:p>
      </dgm:t>
    </dgm:pt>
    <dgm:pt modelId="{C00EB3A8-D8C7-4756-BAEF-A2DEEB92265F}" type="sibTrans" cxnId="{CAB75576-7926-49D6-916A-3820FEDB2C79}">
      <dgm:prSet/>
      <dgm:spPr/>
      <dgm:t>
        <a:bodyPr/>
        <a:lstStyle/>
        <a:p>
          <a:endParaRPr lang="ru-RU"/>
        </a:p>
      </dgm:t>
    </dgm:pt>
    <dgm:pt modelId="{4C8CFF9F-B3FB-40CD-AA14-2844B1FF47D8}">
      <dgm:prSet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Метод. пособие «Речевые конференции как инструмент организации совместной деятельности родителей и воспитанников дошкольной образовательной организации»</a:t>
          </a:r>
          <a:endParaRPr lang="ru-RU" b="1" dirty="0">
            <a:solidFill>
              <a:srgbClr val="000000"/>
            </a:solidFill>
          </a:endParaRPr>
        </a:p>
      </dgm:t>
    </dgm:pt>
    <dgm:pt modelId="{FED52D77-9F02-4A7E-9D37-05D85F4FD7BD}" type="parTrans" cxnId="{775CB23A-E7BC-4F86-AAE1-4E8D51E51F59}">
      <dgm:prSet/>
      <dgm:spPr/>
      <dgm:t>
        <a:bodyPr/>
        <a:lstStyle/>
        <a:p>
          <a:endParaRPr lang="ru-RU"/>
        </a:p>
      </dgm:t>
    </dgm:pt>
    <dgm:pt modelId="{16AF9EDB-B6F4-4E6E-8DE8-76C2150E8CAB}" type="sibTrans" cxnId="{775CB23A-E7BC-4F86-AAE1-4E8D51E51F59}">
      <dgm:prSet/>
      <dgm:spPr/>
      <dgm:t>
        <a:bodyPr/>
        <a:lstStyle/>
        <a:p>
          <a:endParaRPr lang="ru-RU"/>
        </a:p>
      </dgm:t>
    </dgm:pt>
    <dgm:pt modelId="{7B7B1FFF-E664-4D9B-AC9F-1C35A83B7772}" type="pres">
      <dgm:prSet presAssocID="{F03C02C6-D391-4CDD-8118-E4C941653B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22FB1-A4E2-4FBA-97C0-4C073A2AA7B9}" type="pres">
      <dgm:prSet presAssocID="{81E5DA21-1498-49BA-B8C0-200895D9F5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DFDCE-71BF-499C-9C22-82D803EC917E}" type="pres">
      <dgm:prSet presAssocID="{845443B2-4C7A-4DFF-8392-6264ED7CFF51}" presName="sibTrans" presStyleCnt="0"/>
      <dgm:spPr/>
    </dgm:pt>
    <dgm:pt modelId="{787D492D-7D29-4972-ACE9-4CF8B942C7F4}" type="pres">
      <dgm:prSet presAssocID="{70797BA2-2CDE-4609-8132-E4B02C692E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E1050-7674-4DD1-BC0F-78F40D9EC86B}" type="pres">
      <dgm:prSet presAssocID="{58A1D1B0-F005-4339-80F6-ACE3D54F9410}" presName="sibTrans" presStyleCnt="0"/>
      <dgm:spPr/>
    </dgm:pt>
    <dgm:pt modelId="{D85EC180-A4AA-401D-9A91-FA1D90274F28}" type="pres">
      <dgm:prSet presAssocID="{4C8CFF9F-B3FB-40CD-AA14-2844B1FF47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F72B6-F326-4B10-B2D4-F699A3B6D39B}" type="pres">
      <dgm:prSet presAssocID="{16AF9EDB-B6F4-4E6E-8DE8-76C2150E8CAB}" presName="sibTrans" presStyleCnt="0"/>
      <dgm:spPr/>
    </dgm:pt>
    <dgm:pt modelId="{90EF918B-1058-4B05-90B4-3BACF94D697F}" type="pres">
      <dgm:prSet presAssocID="{1D88BC57-A0CE-4FC5-BECF-A1B7F19EE2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E1E21-D03E-4469-BB4C-C4326BD0671D}" type="pres">
      <dgm:prSet presAssocID="{7C539069-DDFB-4B77-B342-55513428920A}" presName="sibTrans" presStyleCnt="0"/>
      <dgm:spPr/>
    </dgm:pt>
    <dgm:pt modelId="{5EDF738C-DEB3-4288-84F5-7A5D8A192261}" type="pres">
      <dgm:prSet presAssocID="{DDD91EAE-9933-4230-8C07-17D677DB8E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28283-D0CB-481F-9337-91124A210621}" type="presOf" srcId="{70797BA2-2CDE-4609-8132-E4B02C692E91}" destId="{787D492D-7D29-4972-ACE9-4CF8B942C7F4}" srcOrd="0" destOrd="0" presId="urn:microsoft.com/office/officeart/2005/8/layout/default"/>
    <dgm:cxn modelId="{D82CD60B-AE7C-4EB2-AC70-8F7D71758026}" srcId="{F03C02C6-D391-4CDD-8118-E4C941653B6A}" destId="{1D88BC57-A0CE-4FC5-BECF-A1B7F19EE252}" srcOrd="3" destOrd="0" parTransId="{28608919-14FC-47B4-B62D-DE5EB2A40C84}" sibTransId="{7C539069-DDFB-4B77-B342-55513428920A}"/>
    <dgm:cxn modelId="{FCD3AA3B-4888-4B5E-8108-3021A3655B8F}" srcId="{F03C02C6-D391-4CDD-8118-E4C941653B6A}" destId="{81E5DA21-1498-49BA-B8C0-200895D9F5ED}" srcOrd="0" destOrd="0" parTransId="{CCA55769-2C41-461D-8394-0CCCB4CBE39F}" sibTransId="{845443B2-4C7A-4DFF-8392-6264ED7CFF51}"/>
    <dgm:cxn modelId="{CAB75576-7926-49D6-916A-3820FEDB2C79}" srcId="{F03C02C6-D391-4CDD-8118-E4C941653B6A}" destId="{DDD91EAE-9933-4230-8C07-17D677DB8E57}" srcOrd="4" destOrd="0" parTransId="{DA8072AE-8267-4138-B284-BB10E506125D}" sibTransId="{C00EB3A8-D8C7-4756-BAEF-A2DEEB92265F}"/>
    <dgm:cxn modelId="{17A530C4-9F6B-4ABB-AFC9-0594BC0088FB}" type="presOf" srcId="{DDD91EAE-9933-4230-8C07-17D677DB8E57}" destId="{5EDF738C-DEB3-4288-84F5-7A5D8A192261}" srcOrd="0" destOrd="0" presId="urn:microsoft.com/office/officeart/2005/8/layout/default"/>
    <dgm:cxn modelId="{775CB23A-E7BC-4F86-AAE1-4E8D51E51F59}" srcId="{F03C02C6-D391-4CDD-8118-E4C941653B6A}" destId="{4C8CFF9F-B3FB-40CD-AA14-2844B1FF47D8}" srcOrd="2" destOrd="0" parTransId="{FED52D77-9F02-4A7E-9D37-05D85F4FD7BD}" sibTransId="{16AF9EDB-B6F4-4E6E-8DE8-76C2150E8CAB}"/>
    <dgm:cxn modelId="{64F0804D-43E9-48F1-BD0F-95C774D0F378}" type="presOf" srcId="{4C8CFF9F-B3FB-40CD-AA14-2844B1FF47D8}" destId="{D85EC180-A4AA-401D-9A91-FA1D90274F28}" srcOrd="0" destOrd="0" presId="urn:microsoft.com/office/officeart/2005/8/layout/default"/>
    <dgm:cxn modelId="{0BECECF3-F478-432E-A805-6128CD8D3C07}" type="presOf" srcId="{1D88BC57-A0CE-4FC5-BECF-A1B7F19EE252}" destId="{90EF918B-1058-4B05-90B4-3BACF94D697F}" srcOrd="0" destOrd="0" presId="urn:microsoft.com/office/officeart/2005/8/layout/default"/>
    <dgm:cxn modelId="{1ACDDFA5-9AA3-4BDA-BC74-71C12780A828}" srcId="{F03C02C6-D391-4CDD-8118-E4C941653B6A}" destId="{70797BA2-2CDE-4609-8132-E4B02C692E91}" srcOrd="1" destOrd="0" parTransId="{7C533488-0D16-46F3-83DE-B35B829C5F51}" sibTransId="{58A1D1B0-F005-4339-80F6-ACE3D54F9410}"/>
    <dgm:cxn modelId="{61143A49-0885-441A-9F03-C705DAE57817}" type="presOf" srcId="{81E5DA21-1498-49BA-B8C0-200895D9F5ED}" destId="{F1922FB1-A4E2-4FBA-97C0-4C073A2AA7B9}" srcOrd="0" destOrd="0" presId="urn:microsoft.com/office/officeart/2005/8/layout/default"/>
    <dgm:cxn modelId="{2C60DA09-C55F-4FFC-877A-186C1DDE35FB}" type="presOf" srcId="{F03C02C6-D391-4CDD-8118-E4C941653B6A}" destId="{7B7B1FFF-E664-4D9B-AC9F-1C35A83B7772}" srcOrd="0" destOrd="0" presId="urn:microsoft.com/office/officeart/2005/8/layout/default"/>
    <dgm:cxn modelId="{2B45EADD-5812-4285-A9A6-2A63B8D438CE}" type="presParOf" srcId="{7B7B1FFF-E664-4D9B-AC9F-1C35A83B7772}" destId="{F1922FB1-A4E2-4FBA-97C0-4C073A2AA7B9}" srcOrd="0" destOrd="0" presId="urn:microsoft.com/office/officeart/2005/8/layout/default"/>
    <dgm:cxn modelId="{562EB4B1-9145-46D6-95FC-377D516BF4FE}" type="presParOf" srcId="{7B7B1FFF-E664-4D9B-AC9F-1C35A83B7772}" destId="{74CDFDCE-71BF-499C-9C22-82D803EC917E}" srcOrd="1" destOrd="0" presId="urn:microsoft.com/office/officeart/2005/8/layout/default"/>
    <dgm:cxn modelId="{394F990D-4290-44A3-86B2-8E99A1481067}" type="presParOf" srcId="{7B7B1FFF-E664-4D9B-AC9F-1C35A83B7772}" destId="{787D492D-7D29-4972-ACE9-4CF8B942C7F4}" srcOrd="2" destOrd="0" presId="urn:microsoft.com/office/officeart/2005/8/layout/default"/>
    <dgm:cxn modelId="{C9A4B416-148C-401C-9F4D-AF5A3A205EA1}" type="presParOf" srcId="{7B7B1FFF-E664-4D9B-AC9F-1C35A83B7772}" destId="{204E1050-7674-4DD1-BC0F-78F40D9EC86B}" srcOrd="3" destOrd="0" presId="urn:microsoft.com/office/officeart/2005/8/layout/default"/>
    <dgm:cxn modelId="{1A938E7E-7D2D-4CD6-85B4-B86101F42DA2}" type="presParOf" srcId="{7B7B1FFF-E664-4D9B-AC9F-1C35A83B7772}" destId="{D85EC180-A4AA-401D-9A91-FA1D90274F28}" srcOrd="4" destOrd="0" presId="urn:microsoft.com/office/officeart/2005/8/layout/default"/>
    <dgm:cxn modelId="{7B6AB67B-8D8D-4AAF-8F85-795533C8D4D7}" type="presParOf" srcId="{7B7B1FFF-E664-4D9B-AC9F-1C35A83B7772}" destId="{92FF72B6-F326-4B10-B2D4-F699A3B6D39B}" srcOrd="5" destOrd="0" presId="urn:microsoft.com/office/officeart/2005/8/layout/default"/>
    <dgm:cxn modelId="{297198D3-E1B9-4AB7-9591-9E8900892509}" type="presParOf" srcId="{7B7B1FFF-E664-4D9B-AC9F-1C35A83B7772}" destId="{90EF918B-1058-4B05-90B4-3BACF94D697F}" srcOrd="6" destOrd="0" presId="urn:microsoft.com/office/officeart/2005/8/layout/default"/>
    <dgm:cxn modelId="{CE2467A8-594B-4620-BBC0-0063F0341A45}" type="presParOf" srcId="{7B7B1FFF-E664-4D9B-AC9F-1C35A83B7772}" destId="{9C3E1E21-D03E-4469-BB4C-C4326BD0671D}" srcOrd="7" destOrd="0" presId="urn:microsoft.com/office/officeart/2005/8/layout/default"/>
    <dgm:cxn modelId="{119B70F5-DDDA-4A03-8B55-386361CF5BA9}" type="presParOf" srcId="{7B7B1FFF-E664-4D9B-AC9F-1C35A83B7772}" destId="{5EDF738C-DEB3-4288-84F5-7A5D8A19226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D13AC-D22A-451D-9287-7EB615F24019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802A81F-2692-48C7-ACB7-327B23CC4324}">
      <dgm:prSet phldrT="[Текст]" custT="1"/>
      <dgm:spPr/>
      <dgm:t>
        <a:bodyPr/>
        <a:lstStyle/>
        <a:p>
          <a:r>
            <a:rPr lang="ru-RU" sz="3600" b="1" dirty="0" smtClean="0"/>
            <a:t> </a:t>
          </a:r>
          <a:r>
            <a:rPr lang="ru-RU" sz="3600" b="1" dirty="0" smtClean="0">
              <a:solidFill>
                <a:srgbClr val="000000"/>
              </a:solidFill>
            </a:rPr>
            <a:t>2020 г.</a:t>
          </a:r>
          <a:endParaRPr lang="ru-RU" sz="3600" b="1" dirty="0">
            <a:solidFill>
              <a:srgbClr val="000000"/>
            </a:solidFill>
          </a:endParaRPr>
        </a:p>
      </dgm:t>
    </dgm:pt>
    <dgm:pt modelId="{C9A7A83D-C8EE-4EE9-81A2-5134243A0979}" type="parTrans" cxnId="{C81FC8F2-891F-4C86-987F-BF3047C2A4DA}">
      <dgm:prSet/>
      <dgm:spPr/>
      <dgm:t>
        <a:bodyPr/>
        <a:lstStyle/>
        <a:p>
          <a:endParaRPr lang="ru-RU"/>
        </a:p>
      </dgm:t>
    </dgm:pt>
    <dgm:pt modelId="{5165246E-918B-41DF-9963-8F0C4529EE00}" type="sibTrans" cxnId="{C81FC8F2-891F-4C86-987F-BF3047C2A4DA}">
      <dgm:prSet/>
      <dgm:spPr/>
      <dgm:t>
        <a:bodyPr/>
        <a:lstStyle/>
        <a:p>
          <a:endParaRPr lang="ru-RU"/>
        </a:p>
      </dgm:t>
    </dgm:pt>
    <dgm:pt modelId="{4677C898-8FA4-43BB-B5DA-B35D83E6284E}">
      <dgm:prSet phldrT="[Текст]" custT="1"/>
      <dgm:spPr/>
      <dgm:t>
        <a:bodyPr/>
        <a:lstStyle/>
        <a:p>
          <a:endParaRPr lang="ru-RU" sz="1300" b="1" dirty="0" smtClean="0"/>
        </a:p>
        <a:p>
          <a:r>
            <a:rPr lang="ru-RU" sz="1600" b="1" dirty="0" smtClean="0">
              <a:solidFill>
                <a:srgbClr val="000000"/>
              </a:solidFill>
            </a:rPr>
            <a:t>Краевая конференция </a:t>
          </a:r>
        </a:p>
        <a:p>
          <a:r>
            <a:rPr lang="ru-RU" sz="1400" b="1" dirty="0" smtClean="0">
              <a:solidFill>
                <a:srgbClr val="000000"/>
              </a:solidFill>
            </a:rPr>
            <a:t>«Опыт, инновации и перспективы организации исследовательской и проектной деятельности дошкольников и учащихся», выступление по теме: «Организация семейных гостиных по проектно-исследовательской деятельности в детском саду»</a:t>
          </a:r>
          <a:endParaRPr lang="ru-RU" sz="1600" b="1" dirty="0">
            <a:solidFill>
              <a:srgbClr val="000000"/>
            </a:solidFill>
          </a:endParaRPr>
        </a:p>
      </dgm:t>
    </dgm:pt>
    <dgm:pt modelId="{9CC1C0A5-00AD-4261-8551-B0FC709EFFB7}" type="parTrans" cxnId="{87E37DE9-A991-45C5-B680-69CA679E51E0}">
      <dgm:prSet/>
      <dgm:spPr/>
      <dgm:t>
        <a:bodyPr/>
        <a:lstStyle/>
        <a:p>
          <a:endParaRPr lang="ru-RU"/>
        </a:p>
      </dgm:t>
    </dgm:pt>
    <dgm:pt modelId="{914F7841-6C56-4AF5-9FC9-B637DACD0E13}" type="sibTrans" cxnId="{87E37DE9-A991-45C5-B680-69CA679E51E0}">
      <dgm:prSet/>
      <dgm:spPr/>
      <dgm:t>
        <a:bodyPr/>
        <a:lstStyle/>
        <a:p>
          <a:endParaRPr lang="ru-RU"/>
        </a:p>
      </dgm:t>
    </dgm:pt>
    <dgm:pt modelId="{8B3EB6DD-7AC7-4CB3-A6AF-583461E6D1E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00"/>
              </a:solidFill>
              <a:effectLst/>
            </a:rPr>
            <a:t>Зональный </a:t>
          </a:r>
          <a:r>
            <a:rPr lang="ru-RU" sz="1600" b="1" dirty="0" err="1" smtClean="0">
              <a:solidFill>
                <a:srgbClr val="000000"/>
              </a:solidFill>
              <a:effectLst/>
            </a:rPr>
            <a:t>вебинар</a:t>
          </a:r>
          <a:r>
            <a:rPr lang="ru-RU" sz="1600" b="1" dirty="0" smtClean="0">
              <a:solidFill>
                <a:srgbClr val="000000"/>
              </a:solidFill>
              <a:effectLst/>
            </a:rPr>
            <a:t> </a:t>
          </a:r>
        </a:p>
        <a:p>
          <a:r>
            <a:rPr lang="ru-RU" sz="1600" b="1" dirty="0" smtClean="0">
              <a:solidFill>
                <a:srgbClr val="000000"/>
              </a:solidFill>
              <a:effectLst/>
            </a:rPr>
            <a:t>«Содержание и формы работы консультационных центров», выступление по теме: «Школа для родителей «Аист»: содержание и формы работы»</a:t>
          </a:r>
          <a:endParaRPr lang="ru-RU" sz="1600" b="1" dirty="0">
            <a:solidFill>
              <a:srgbClr val="000000"/>
            </a:solidFill>
            <a:effectLst/>
          </a:endParaRPr>
        </a:p>
      </dgm:t>
    </dgm:pt>
    <dgm:pt modelId="{8F20E82C-8578-4F59-B606-861B1F7433AA}" type="parTrans" cxnId="{9B1AE1A7-126F-4B67-8CAB-20F1DFA90EFD}">
      <dgm:prSet/>
      <dgm:spPr/>
      <dgm:t>
        <a:bodyPr/>
        <a:lstStyle/>
        <a:p>
          <a:endParaRPr lang="ru-RU"/>
        </a:p>
      </dgm:t>
    </dgm:pt>
    <dgm:pt modelId="{6225D976-2690-4CBC-A256-7764FC7A549A}" type="sibTrans" cxnId="{9B1AE1A7-126F-4B67-8CAB-20F1DFA90EFD}">
      <dgm:prSet/>
      <dgm:spPr/>
      <dgm:t>
        <a:bodyPr/>
        <a:lstStyle/>
        <a:p>
          <a:endParaRPr lang="ru-RU"/>
        </a:p>
      </dgm:t>
    </dgm:pt>
    <dgm:pt modelId="{C4CF317E-A3E1-40C9-B814-E4541BFC9CD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00"/>
              </a:solidFill>
            </a:rPr>
            <a:t>Прием делегации руководителей ОО города Ростова-на-Дону</a:t>
          </a:r>
        </a:p>
        <a:p>
          <a:endParaRPr lang="ru-RU" sz="1600" b="1" dirty="0" smtClean="0">
            <a:solidFill>
              <a:srgbClr val="000000"/>
            </a:solidFill>
          </a:endParaRPr>
        </a:p>
        <a:p>
          <a:endParaRPr lang="ru-RU" sz="1600" b="1" dirty="0" smtClean="0">
            <a:solidFill>
              <a:srgbClr val="000000"/>
            </a:solidFill>
          </a:endParaRPr>
        </a:p>
        <a:p>
          <a:r>
            <a:rPr lang="ru-RU" sz="1600" b="1" dirty="0" smtClean="0">
              <a:solidFill>
                <a:srgbClr val="000000"/>
              </a:solidFill>
            </a:rPr>
            <a:t>Тематика встречи: «Школа для родителей «Аист»</a:t>
          </a:r>
          <a:endParaRPr lang="ru-RU" sz="1600" b="1" dirty="0">
            <a:solidFill>
              <a:srgbClr val="000000"/>
            </a:solidFill>
          </a:endParaRPr>
        </a:p>
      </dgm:t>
    </dgm:pt>
    <dgm:pt modelId="{83AD635E-27B4-4037-A5C1-EB0FF05B284C}" type="parTrans" cxnId="{C59399A4-0B84-4974-918C-37CB2D60ECB8}">
      <dgm:prSet/>
      <dgm:spPr/>
      <dgm:t>
        <a:bodyPr/>
        <a:lstStyle/>
        <a:p>
          <a:endParaRPr lang="ru-RU"/>
        </a:p>
      </dgm:t>
    </dgm:pt>
    <dgm:pt modelId="{F87DBF9A-E5AE-4EED-B29E-BDE464BF927E}" type="sibTrans" cxnId="{C59399A4-0B84-4974-918C-37CB2D60ECB8}">
      <dgm:prSet/>
      <dgm:spPr/>
      <dgm:t>
        <a:bodyPr/>
        <a:lstStyle/>
        <a:p>
          <a:endParaRPr lang="ru-RU"/>
        </a:p>
      </dgm:t>
    </dgm:pt>
    <dgm:pt modelId="{22FB24FA-AC1E-4156-8A7D-4087E6914BB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00"/>
              </a:solidFill>
            </a:rPr>
            <a:t>Городской семинар </a:t>
          </a:r>
        </a:p>
        <a:p>
          <a:endParaRPr lang="ru-RU" sz="1600" b="1" dirty="0" smtClean="0">
            <a:solidFill>
              <a:srgbClr val="000000"/>
            </a:solidFill>
          </a:endParaRPr>
        </a:p>
        <a:p>
          <a:r>
            <a:rPr lang="ru-RU" sz="1600" b="1" dirty="0" smtClean="0">
              <a:solidFill>
                <a:srgbClr val="000000"/>
              </a:solidFill>
            </a:rPr>
            <a:t>«Современные подходы к организации физкультурно-оздоровительной работы в ДОУ», выступление по теме: «особенности организации детско-родительских гостиных физкультурной направленности в ДОУ»</a:t>
          </a:r>
          <a:endParaRPr lang="ru-RU" sz="1600" b="1" dirty="0">
            <a:solidFill>
              <a:srgbClr val="000000"/>
            </a:solidFill>
          </a:endParaRPr>
        </a:p>
      </dgm:t>
    </dgm:pt>
    <dgm:pt modelId="{5C3387CF-552C-4D6D-B5DA-0E5841D23B6D}" type="sibTrans" cxnId="{9999AE5A-5696-490D-B6B2-6DEEF8C7C2CD}">
      <dgm:prSet/>
      <dgm:spPr/>
      <dgm:t>
        <a:bodyPr/>
        <a:lstStyle/>
        <a:p>
          <a:endParaRPr lang="ru-RU"/>
        </a:p>
      </dgm:t>
    </dgm:pt>
    <dgm:pt modelId="{B4B95A25-B81C-446C-A303-274E8CB7B1F5}" type="parTrans" cxnId="{9999AE5A-5696-490D-B6B2-6DEEF8C7C2CD}">
      <dgm:prSet/>
      <dgm:spPr/>
      <dgm:t>
        <a:bodyPr/>
        <a:lstStyle/>
        <a:p>
          <a:endParaRPr lang="ru-RU"/>
        </a:p>
      </dgm:t>
    </dgm:pt>
    <dgm:pt modelId="{2103208A-4F64-4FA0-9FC8-ABABA36E461F}" type="pres">
      <dgm:prSet presAssocID="{A22D13AC-D22A-451D-9287-7EB615F2401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D1D65-A8BC-4C4E-BD3D-AAF7DEB276D0}" type="pres">
      <dgm:prSet presAssocID="{A22D13AC-D22A-451D-9287-7EB615F24019}" presName="matrix" presStyleCnt="0"/>
      <dgm:spPr/>
      <dgm:t>
        <a:bodyPr/>
        <a:lstStyle/>
        <a:p>
          <a:endParaRPr lang="ru-RU"/>
        </a:p>
      </dgm:t>
    </dgm:pt>
    <dgm:pt modelId="{8127B481-F9B6-4CA8-8391-120AD78E232C}" type="pres">
      <dgm:prSet presAssocID="{A22D13AC-D22A-451D-9287-7EB615F24019}" presName="tile1" presStyleLbl="node1" presStyleIdx="0" presStyleCnt="4" custLinFactNeighborX="-1802" custLinFactNeighborY="-7849"/>
      <dgm:spPr/>
      <dgm:t>
        <a:bodyPr/>
        <a:lstStyle/>
        <a:p>
          <a:endParaRPr lang="ru-RU"/>
        </a:p>
      </dgm:t>
    </dgm:pt>
    <dgm:pt modelId="{A226BB15-C6A4-4A60-876C-BAF64BB57C16}" type="pres">
      <dgm:prSet presAssocID="{A22D13AC-D22A-451D-9287-7EB615F240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6DBA6-22E7-485C-8F1D-8C3C0A29ABE2}" type="pres">
      <dgm:prSet presAssocID="{A22D13AC-D22A-451D-9287-7EB615F24019}" presName="tile2" presStyleLbl="node1" presStyleIdx="1" presStyleCnt="4"/>
      <dgm:spPr/>
      <dgm:t>
        <a:bodyPr/>
        <a:lstStyle/>
        <a:p>
          <a:endParaRPr lang="ru-RU"/>
        </a:p>
      </dgm:t>
    </dgm:pt>
    <dgm:pt modelId="{98188F6B-33AE-4EAA-8084-E6C30755A3B6}" type="pres">
      <dgm:prSet presAssocID="{A22D13AC-D22A-451D-9287-7EB615F240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B67C7-40C9-412F-89A3-5F9BDE4819CC}" type="pres">
      <dgm:prSet presAssocID="{A22D13AC-D22A-451D-9287-7EB615F24019}" presName="tile3" presStyleLbl="node1" presStyleIdx="2" presStyleCnt="4"/>
      <dgm:spPr/>
      <dgm:t>
        <a:bodyPr/>
        <a:lstStyle/>
        <a:p>
          <a:endParaRPr lang="ru-RU"/>
        </a:p>
      </dgm:t>
    </dgm:pt>
    <dgm:pt modelId="{A64CF058-921D-41EB-90DA-E4FD57A388FA}" type="pres">
      <dgm:prSet presAssocID="{A22D13AC-D22A-451D-9287-7EB615F240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F3BA7-1D45-4D8F-A8C4-9A82BA440126}" type="pres">
      <dgm:prSet presAssocID="{A22D13AC-D22A-451D-9287-7EB615F24019}" presName="tile4" presStyleLbl="node1" presStyleIdx="3" presStyleCnt="4"/>
      <dgm:spPr/>
      <dgm:t>
        <a:bodyPr/>
        <a:lstStyle/>
        <a:p>
          <a:endParaRPr lang="ru-RU"/>
        </a:p>
      </dgm:t>
    </dgm:pt>
    <dgm:pt modelId="{04F07ABA-4972-4B9E-B431-F9B73309545B}" type="pres">
      <dgm:prSet presAssocID="{A22D13AC-D22A-451D-9287-7EB615F240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109BE-07BF-483B-91DD-457F9B60DC30}" type="pres">
      <dgm:prSet presAssocID="{A22D13AC-D22A-451D-9287-7EB615F24019}" presName="centerTile" presStyleLbl="fgShp" presStyleIdx="0" presStyleCnt="1" custScaleX="83345" custScaleY="47675" custLinFactNeighborX="0" custLinFactNeighborY="174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81FC8F2-891F-4C86-987F-BF3047C2A4DA}" srcId="{A22D13AC-D22A-451D-9287-7EB615F24019}" destId="{4802A81F-2692-48C7-ACB7-327B23CC4324}" srcOrd="0" destOrd="0" parTransId="{C9A7A83D-C8EE-4EE9-81A2-5134243A0979}" sibTransId="{5165246E-918B-41DF-9963-8F0C4529EE00}"/>
    <dgm:cxn modelId="{68B237CC-30F7-4BE5-9667-9B259B19CFF8}" type="presOf" srcId="{8B3EB6DD-7AC7-4CB3-A6AF-583461E6D1ED}" destId="{2756DBA6-22E7-485C-8F1D-8C3C0A29ABE2}" srcOrd="0" destOrd="0" presId="urn:microsoft.com/office/officeart/2005/8/layout/matrix1"/>
    <dgm:cxn modelId="{C59399A4-0B84-4974-918C-37CB2D60ECB8}" srcId="{4802A81F-2692-48C7-ACB7-327B23CC4324}" destId="{C4CF317E-A3E1-40C9-B814-E4541BFC9CD7}" srcOrd="2" destOrd="0" parTransId="{83AD635E-27B4-4037-A5C1-EB0FF05B284C}" sibTransId="{F87DBF9A-E5AE-4EED-B29E-BDE464BF927E}"/>
    <dgm:cxn modelId="{00E7406B-E0FB-46C7-B11B-5B3E00D2E45A}" type="presOf" srcId="{4802A81F-2692-48C7-ACB7-327B23CC4324}" destId="{B72109BE-07BF-483B-91DD-457F9B60DC30}" srcOrd="0" destOrd="0" presId="urn:microsoft.com/office/officeart/2005/8/layout/matrix1"/>
    <dgm:cxn modelId="{87E37DE9-A991-45C5-B680-69CA679E51E0}" srcId="{4802A81F-2692-48C7-ACB7-327B23CC4324}" destId="{4677C898-8FA4-43BB-B5DA-B35D83E6284E}" srcOrd="0" destOrd="0" parTransId="{9CC1C0A5-00AD-4261-8551-B0FC709EFFB7}" sibTransId="{914F7841-6C56-4AF5-9FC9-B637DACD0E13}"/>
    <dgm:cxn modelId="{063B535A-5523-43C0-BD14-36BE1F27E56D}" type="presOf" srcId="{22FB24FA-AC1E-4156-8A7D-4087E6914BB2}" destId="{04F07ABA-4972-4B9E-B431-F9B73309545B}" srcOrd="1" destOrd="0" presId="urn:microsoft.com/office/officeart/2005/8/layout/matrix1"/>
    <dgm:cxn modelId="{3EC607F6-9575-41CD-9607-839709B34A18}" type="presOf" srcId="{C4CF317E-A3E1-40C9-B814-E4541BFC9CD7}" destId="{7C9B67C7-40C9-412F-89A3-5F9BDE4819CC}" srcOrd="0" destOrd="0" presId="urn:microsoft.com/office/officeart/2005/8/layout/matrix1"/>
    <dgm:cxn modelId="{8EC81C52-0AE6-404B-9CA9-D5F2FE4DAAE1}" type="presOf" srcId="{4677C898-8FA4-43BB-B5DA-B35D83E6284E}" destId="{8127B481-F9B6-4CA8-8391-120AD78E232C}" srcOrd="0" destOrd="0" presId="urn:microsoft.com/office/officeart/2005/8/layout/matrix1"/>
    <dgm:cxn modelId="{9999AE5A-5696-490D-B6B2-6DEEF8C7C2CD}" srcId="{4802A81F-2692-48C7-ACB7-327B23CC4324}" destId="{22FB24FA-AC1E-4156-8A7D-4087E6914BB2}" srcOrd="3" destOrd="0" parTransId="{B4B95A25-B81C-446C-A303-274E8CB7B1F5}" sibTransId="{5C3387CF-552C-4D6D-B5DA-0E5841D23B6D}"/>
    <dgm:cxn modelId="{FD909DD6-CA1A-464B-BC3F-8B7087BCFDEC}" type="presOf" srcId="{22FB24FA-AC1E-4156-8A7D-4087E6914BB2}" destId="{9C1F3BA7-1D45-4D8F-A8C4-9A82BA440126}" srcOrd="0" destOrd="0" presId="urn:microsoft.com/office/officeart/2005/8/layout/matrix1"/>
    <dgm:cxn modelId="{6CF68100-2805-4DD9-955A-CCEF0935D953}" type="presOf" srcId="{C4CF317E-A3E1-40C9-B814-E4541BFC9CD7}" destId="{A64CF058-921D-41EB-90DA-E4FD57A388FA}" srcOrd="1" destOrd="0" presId="urn:microsoft.com/office/officeart/2005/8/layout/matrix1"/>
    <dgm:cxn modelId="{9B1AE1A7-126F-4B67-8CAB-20F1DFA90EFD}" srcId="{4802A81F-2692-48C7-ACB7-327B23CC4324}" destId="{8B3EB6DD-7AC7-4CB3-A6AF-583461E6D1ED}" srcOrd="1" destOrd="0" parTransId="{8F20E82C-8578-4F59-B606-861B1F7433AA}" sibTransId="{6225D976-2690-4CBC-A256-7764FC7A549A}"/>
    <dgm:cxn modelId="{1C14C423-A8F4-4D0E-B182-B4AFE4305CCF}" type="presOf" srcId="{A22D13AC-D22A-451D-9287-7EB615F24019}" destId="{2103208A-4F64-4FA0-9FC8-ABABA36E461F}" srcOrd="0" destOrd="0" presId="urn:microsoft.com/office/officeart/2005/8/layout/matrix1"/>
    <dgm:cxn modelId="{20A4D9E1-2CD9-4E74-933C-08C519509D91}" type="presOf" srcId="{4677C898-8FA4-43BB-B5DA-B35D83E6284E}" destId="{A226BB15-C6A4-4A60-876C-BAF64BB57C16}" srcOrd="1" destOrd="0" presId="urn:microsoft.com/office/officeart/2005/8/layout/matrix1"/>
    <dgm:cxn modelId="{21863D82-70B9-4322-A46B-81B9B067798E}" type="presOf" srcId="{8B3EB6DD-7AC7-4CB3-A6AF-583461E6D1ED}" destId="{98188F6B-33AE-4EAA-8084-E6C30755A3B6}" srcOrd="1" destOrd="0" presId="urn:microsoft.com/office/officeart/2005/8/layout/matrix1"/>
    <dgm:cxn modelId="{883A83FC-47FC-48D4-AC47-5069FE76EB62}" type="presParOf" srcId="{2103208A-4F64-4FA0-9FC8-ABABA36E461F}" destId="{748D1D65-A8BC-4C4E-BD3D-AAF7DEB276D0}" srcOrd="0" destOrd="0" presId="urn:microsoft.com/office/officeart/2005/8/layout/matrix1"/>
    <dgm:cxn modelId="{4024ADB3-EBE0-441E-85E0-527142A7A713}" type="presParOf" srcId="{748D1D65-A8BC-4C4E-BD3D-AAF7DEB276D0}" destId="{8127B481-F9B6-4CA8-8391-120AD78E232C}" srcOrd="0" destOrd="0" presId="urn:microsoft.com/office/officeart/2005/8/layout/matrix1"/>
    <dgm:cxn modelId="{88FCEC33-61A9-4554-B162-F0D5711AC0F3}" type="presParOf" srcId="{748D1D65-A8BC-4C4E-BD3D-AAF7DEB276D0}" destId="{A226BB15-C6A4-4A60-876C-BAF64BB57C16}" srcOrd="1" destOrd="0" presId="urn:microsoft.com/office/officeart/2005/8/layout/matrix1"/>
    <dgm:cxn modelId="{2AE8383F-6D1C-4D8C-9FDC-667DE0E4201E}" type="presParOf" srcId="{748D1D65-A8BC-4C4E-BD3D-AAF7DEB276D0}" destId="{2756DBA6-22E7-485C-8F1D-8C3C0A29ABE2}" srcOrd="2" destOrd="0" presId="urn:microsoft.com/office/officeart/2005/8/layout/matrix1"/>
    <dgm:cxn modelId="{00F5DDEB-836A-4487-A6E0-87F529C3913A}" type="presParOf" srcId="{748D1D65-A8BC-4C4E-BD3D-AAF7DEB276D0}" destId="{98188F6B-33AE-4EAA-8084-E6C30755A3B6}" srcOrd="3" destOrd="0" presId="urn:microsoft.com/office/officeart/2005/8/layout/matrix1"/>
    <dgm:cxn modelId="{A3B2ED74-496F-4901-8B5A-AF1A03349E7F}" type="presParOf" srcId="{748D1D65-A8BC-4C4E-BD3D-AAF7DEB276D0}" destId="{7C9B67C7-40C9-412F-89A3-5F9BDE4819CC}" srcOrd="4" destOrd="0" presId="urn:microsoft.com/office/officeart/2005/8/layout/matrix1"/>
    <dgm:cxn modelId="{53FD9539-5A9F-4A62-A04B-D35F7B48CD99}" type="presParOf" srcId="{748D1D65-A8BC-4C4E-BD3D-AAF7DEB276D0}" destId="{A64CF058-921D-41EB-90DA-E4FD57A388FA}" srcOrd="5" destOrd="0" presId="urn:microsoft.com/office/officeart/2005/8/layout/matrix1"/>
    <dgm:cxn modelId="{C9010B5B-EFA4-4358-B924-C35FEAD7FD60}" type="presParOf" srcId="{748D1D65-A8BC-4C4E-BD3D-AAF7DEB276D0}" destId="{9C1F3BA7-1D45-4D8F-A8C4-9A82BA440126}" srcOrd="6" destOrd="0" presId="urn:microsoft.com/office/officeart/2005/8/layout/matrix1"/>
    <dgm:cxn modelId="{F2B277A4-9B9F-4AC0-AA42-FE44C9C1F987}" type="presParOf" srcId="{748D1D65-A8BC-4C4E-BD3D-AAF7DEB276D0}" destId="{04F07ABA-4972-4B9E-B431-F9B73309545B}" srcOrd="7" destOrd="0" presId="urn:microsoft.com/office/officeart/2005/8/layout/matrix1"/>
    <dgm:cxn modelId="{34A991C2-92F8-4CC8-9B98-BC9A99091156}" type="presParOf" srcId="{2103208A-4F64-4FA0-9FC8-ABABA36E461F}" destId="{B72109BE-07BF-483B-91DD-457F9B60DC3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7B481-F9B6-4CA8-8391-120AD78E232C}">
      <dsp:nvSpPr>
        <dsp:cNvPr id="0" name=""/>
        <dsp:cNvSpPr/>
      </dsp:nvSpPr>
      <dsp:spPr>
        <a:xfrm rot="16200000">
          <a:off x="622058" y="-622058"/>
          <a:ext cx="2752328" cy="399644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</a:rPr>
            <a:t>Краевая конференция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</a:rPr>
            <a:t>«Опыт, инновации и перспективы организации исследовательской и проектной деятельности дошкольников и учащихся», выступление по теме: «Организация семейных гостиных по проектно-исследовательской деятельности в детском саду»</a:t>
          </a:r>
          <a:endParaRPr lang="ru-RU" sz="1600" b="1" kern="1200" dirty="0">
            <a:solidFill>
              <a:srgbClr val="000000"/>
            </a:solidFill>
          </a:endParaRPr>
        </a:p>
      </dsp:txBody>
      <dsp:txXfrm rot="5400000">
        <a:off x="-1" y="1"/>
        <a:ext cx="3996444" cy="2064246"/>
      </dsp:txXfrm>
    </dsp:sp>
    <dsp:sp modelId="{2756DBA6-22E7-485C-8F1D-8C3C0A29ABE2}">
      <dsp:nvSpPr>
        <dsp:cNvPr id="0" name=""/>
        <dsp:cNvSpPr/>
      </dsp:nvSpPr>
      <dsp:spPr>
        <a:xfrm>
          <a:off x="3996444" y="0"/>
          <a:ext cx="3996444" cy="275232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effectLst/>
            </a:rPr>
            <a:t>Зональный </a:t>
          </a:r>
          <a:r>
            <a:rPr lang="ru-RU" sz="1600" b="1" kern="1200" dirty="0" err="1" smtClean="0">
              <a:solidFill>
                <a:srgbClr val="000000"/>
              </a:solidFill>
              <a:effectLst/>
            </a:rPr>
            <a:t>вебинар</a:t>
          </a:r>
          <a:r>
            <a:rPr lang="ru-RU" sz="1600" b="1" kern="1200" dirty="0" smtClean="0">
              <a:solidFill>
                <a:srgbClr val="000000"/>
              </a:solidFill>
              <a:effectLst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effectLst/>
            </a:rPr>
            <a:t>«Содержание и формы работы консультационных центров», выступление по теме: «Школа для родителей «Аист»: содержание и формы работы»</a:t>
          </a:r>
          <a:endParaRPr lang="ru-RU" sz="1600" b="1" kern="1200" dirty="0">
            <a:solidFill>
              <a:srgbClr val="000000"/>
            </a:solidFill>
            <a:effectLst/>
          </a:endParaRPr>
        </a:p>
      </dsp:txBody>
      <dsp:txXfrm>
        <a:off x="3996444" y="0"/>
        <a:ext cx="3996444" cy="2064246"/>
      </dsp:txXfrm>
    </dsp:sp>
    <dsp:sp modelId="{7C9B67C7-40C9-412F-89A3-5F9BDE4819CC}">
      <dsp:nvSpPr>
        <dsp:cNvPr id="0" name=""/>
        <dsp:cNvSpPr/>
      </dsp:nvSpPr>
      <dsp:spPr>
        <a:xfrm rot="10800000">
          <a:off x="0" y="2752328"/>
          <a:ext cx="3996444" cy="275232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</a:rPr>
            <a:t>Прием делегации руководителей ОО города Ростова-на-Дону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</a:rPr>
            <a:t>Тематика встречи: «Школа для родителей «Аист»</a:t>
          </a:r>
          <a:endParaRPr lang="ru-RU" sz="1600" b="1" kern="1200" dirty="0">
            <a:solidFill>
              <a:srgbClr val="000000"/>
            </a:solidFill>
          </a:endParaRPr>
        </a:p>
      </dsp:txBody>
      <dsp:txXfrm rot="10800000">
        <a:off x="0" y="3440409"/>
        <a:ext cx="3996444" cy="2064246"/>
      </dsp:txXfrm>
    </dsp:sp>
    <dsp:sp modelId="{9C1F3BA7-1D45-4D8F-A8C4-9A82BA440126}">
      <dsp:nvSpPr>
        <dsp:cNvPr id="0" name=""/>
        <dsp:cNvSpPr/>
      </dsp:nvSpPr>
      <dsp:spPr>
        <a:xfrm rot="5400000">
          <a:off x="4618502" y="2130270"/>
          <a:ext cx="2752328" cy="399644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</a:rPr>
            <a:t>Городской семинар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</a:rPr>
            <a:t>«Современные подходы к организации физкультурно-оздоровительной работы в ДОУ», выступление по теме: «особенности организации детско-родительских гостиных физкультурной направленности в ДОУ»</a:t>
          </a:r>
          <a:endParaRPr lang="ru-RU" sz="1600" b="1" kern="1200" dirty="0">
            <a:solidFill>
              <a:srgbClr val="000000"/>
            </a:solidFill>
          </a:endParaRPr>
        </a:p>
      </dsp:txBody>
      <dsp:txXfrm rot="-5400000">
        <a:off x="3996443" y="3440409"/>
        <a:ext cx="3996444" cy="2064246"/>
      </dsp:txXfrm>
    </dsp:sp>
    <dsp:sp modelId="{B72109BE-07BF-483B-91DD-457F9B60DC30}">
      <dsp:nvSpPr>
        <dsp:cNvPr id="0" name=""/>
        <dsp:cNvSpPr/>
      </dsp:nvSpPr>
      <dsp:spPr>
        <a:xfrm>
          <a:off x="2997193" y="2448271"/>
          <a:ext cx="1998501" cy="656086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 </a:t>
          </a:r>
          <a:r>
            <a:rPr lang="ru-RU" sz="3600" b="1" kern="1200" dirty="0" smtClean="0">
              <a:solidFill>
                <a:srgbClr val="000000"/>
              </a:solidFill>
            </a:rPr>
            <a:t>2020 г.</a:t>
          </a:r>
          <a:endParaRPr lang="ru-RU" sz="3600" b="1" kern="1200" dirty="0">
            <a:solidFill>
              <a:srgbClr val="000000"/>
            </a:solidFill>
          </a:endParaRPr>
        </a:p>
      </dsp:txBody>
      <dsp:txXfrm>
        <a:off x="3029220" y="2480298"/>
        <a:ext cx="1934447" cy="59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7C27A9-28E4-4950-BD78-EFAEB56E2D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912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E2F690-C95B-4269-BBEB-00DAA1A63D0B}" type="slidenum">
              <a:rPr lang="en-US" altLang="ru-RU" sz="1200"/>
              <a:pPr eaLnBrk="1" hangingPunct="1"/>
              <a:t>1</a:t>
            </a:fld>
            <a:endParaRPr lang="en-US" altLang="ru-RU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83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10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6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11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5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12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32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13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15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14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3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15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0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2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5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3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5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4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6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5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61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6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7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7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2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8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6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BD07F-F3A7-41E9-BA44-C2AD3DC14453}" type="slidenum">
              <a:rPr lang="en-US" altLang="ru-RU" sz="1200"/>
              <a:pPr eaLnBrk="1" hangingPunct="1"/>
              <a:t>9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5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6054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670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763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147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ou86@edu.sochi.r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ou86.sochi-schools.ru/innovatsionnaya-deyatelnost/kraevaya-innovatsionnaya-ploshhadka-2017/" TargetMode="External"/><Relationship Id="rId4" Type="http://schemas.openxmlformats.org/officeDocument/2006/relationships/hyperlink" Target="http://www.aist-schoo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908720"/>
            <a:ext cx="8696448" cy="76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ru-RU" altLang="ru-RU" sz="2400" dirty="0">
                <a:solidFill>
                  <a:srgbClr val="000000"/>
                </a:solidFill>
              </a:rPr>
              <a:t>Отчет о реализации программы краевой инновационной площадки (КИП-2017</a:t>
            </a:r>
            <a:r>
              <a:rPr lang="ru-RU" altLang="ru-RU" sz="2400" dirty="0" smtClean="0">
                <a:solidFill>
                  <a:srgbClr val="000000"/>
                </a:solidFill>
              </a:rPr>
              <a:t>)</a:t>
            </a:r>
            <a:r>
              <a:rPr lang="ru-RU" altLang="ru-RU" sz="2800" dirty="0">
                <a:solidFill>
                  <a:srgbClr val="000000"/>
                </a:solidFill>
              </a:rPr>
              <a:t/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«МОДЕЛЬ СОЦИОКУЛЬТУРНОГО ПАРТНЕРСТВА, ОБЕСПЕЧИВАЮЩАЯ ДОСТУПНОСТЬ 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ДОШКОЛЬНОГО 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43832" y="5661248"/>
            <a:ext cx="7900168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>
                <a:solidFill>
                  <a:srgbClr val="000000"/>
                </a:solidFill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7731" y="0"/>
            <a:ext cx="9161731" cy="620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rgbClr val="006600"/>
                </a:solidFill>
              </a:rPr>
              <a:t>РЕЗУЛЬТАТИВНОСТЬ. </a:t>
            </a:r>
            <a:r>
              <a:rPr lang="ru-RU" altLang="ru-RU" sz="2000" dirty="0" smtClean="0">
                <a:solidFill>
                  <a:srgbClr val="006600"/>
                </a:solidFill>
              </a:rPr>
              <a:t/>
            </a:r>
            <a:br>
              <a:rPr lang="ru-RU" altLang="ru-RU" sz="2000" dirty="0" smtClean="0">
                <a:solidFill>
                  <a:srgbClr val="006600"/>
                </a:solidFill>
              </a:rPr>
            </a:br>
            <a:r>
              <a:rPr lang="ru-RU" altLang="ru-RU" sz="2000" dirty="0" smtClean="0">
                <a:solidFill>
                  <a:srgbClr val="006600"/>
                </a:solidFill>
              </a:rPr>
              <a:t>РЕАЛИЗАЦИЯ НАПРАВЛЕНИЙ ДЕЯТЕЛЬНОСТИ КЦ</a:t>
            </a:r>
            <a:endParaRPr lang="ru-RU" altLang="ru-RU" sz="1600" dirty="0" smtClean="0">
              <a:solidFill>
                <a:srgbClr val="0066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29285" y="5488656"/>
            <a:ext cx="6393904" cy="11121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8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kern="1200" dirty="0" smtClean="0">
              <a:solidFill>
                <a:srgbClr val="FF0000"/>
              </a:solidFill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</a:rPr>
              <a:t>1. Сопровождение и консолидация деятельности КЦ</a:t>
            </a:r>
            <a:endParaRPr lang="ru-RU" sz="2000" b="1" kern="1200" dirty="0" smtClean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856252"/>
            <a:ext cx="1759815" cy="2364078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58687"/>
            <a:ext cx="1772715" cy="2363620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234" y="872940"/>
            <a:ext cx="1665910" cy="2350713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4076"/>
          <a:stretch/>
        </p:blipFill>
        <p:spPr>
          <a:xfrm>
            <a:off x="4626237" y="3475906"/>
            <a:ext cx="3600741" cy="2382514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27380" y="1117272"/>
            <a:ext cx="2350715" cy="1862047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207" y="3458462"/>
            <a:ext cx="3384376" cy="2382513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1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4437112"/>
            <a:ext cx="6609928" cy="12561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8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kern="1200" dirty="0" smtClean="0">
              <a:solidFill>
                <a:srgbClr val="FF0000"/>
              </a:solidFill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 Непосредственное консультирование январь-март 2020 г.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Выездные консультации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ru-RU" sz="2000" b="1" kern="12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-17731" y="0"/>
            <a:ext cx="9161731" cy="620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kern="0" dirty="0" smtClean="0">
                <a:solidFill>
                  <a:srgbClr val="006600"/>
                </a:solidFill>
              </a:rPr>
              <a:t>РЕЗУЛЬТАТИВНОСТЬ. </a:t>
            </a:r>
            <a:r>
              <a:rPr lang="ru-RU" altLang="ru-RU" sz="2000" kern="0" dirty="0" smtClean="0">
                <a:solidFill>
                  <a:srgbClr val="006600"/>
                </a:solidFill>
              </a:rPr>
              <a:t/>
            </a:r>
            <a:br>
              <a:rPr lang="ru-RU" altLang="ru-RU" sz="2000" kern="0" dirty="0" smtClean="0">
                <a:solidFill>
                  <a:srgbClr val="006600"/>
                </a:solidFill>
              </a:rPr>
            </a:br>
            <a:r>
              <a:rPr lang="ru-RU" altLang="ru-RU" sz="2000" kern="0" dirty="0" smtClean="0">
                <a:solidFill>
                  <a:srgbClr val="006600"/>
                </a:solidFill>
              </a:rPr>
              <a:t>РЕАЛИЗАЦИЯ НАПРАВЛЕНИЙ ДЕЯТЕЛЬНОСТИ КЦ</a:t>
            </a:r>
            <a:endParaRPr lang="ru-RU" altLang="ru-RU" sz="1600" kern="0" dirty="0" smtClean="0">
              <a:solidFill>
                <a:srgbClr val="0066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063423"/>
            <a:ext cx="3078190" cy="3044468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916832"/>
            <a:ext cx="3240360" cy="2756316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979155"/>
            <a:ext cx="2591421" cy="3071241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107" y="764704"/>
            <a:ext cx="3166346" cy="2374759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4437112"/>
            <a:ext cx="6609928" cy="12561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8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kern="1200" dirty="0" smtClean="0">
              <a:solidFill>
                <a:srgbClr val="FF0000"/>
              </a:solidFill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 </a:t>
            </a:r>
            <a:r>
              <a:rPr lang="ru-RU" sz="2400" b="1" dirty="0">
                <a:solidFill>
                  <a:srgbClr val="002060"/>
                </a:solidFill>
              </a:rPr>
              <a:t>Непосредственное </a:t>
            </a:r>
            <a:r>
              <a:rPr lang="ru-RU" sz="2400" b="1" dirty="0" smtClean="0">
                <a:solidFill>
                  <a:srgbClr val="002060"/>
                </a:solidFill>
              </a:rPr>
              <a:t>консультирование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консультации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(очные, заочные, с использованием дистанционных технологий)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ru-RU" sz="2000" b="1" kern="12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-17731" y="0"/>
            <a:ext cx="9161731" cy="620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kern="0" dirty="0" smtClean="0">
                <a:solidFill>
                  <a:srgbClr val="006600"/>
                </a:solidFill>
              </a:rPr>
              <a:t>РЕЗУЛЬТАТИВНОСТЬ. </a:t>
            </a:r>
            <a:r>
              <a:rPr lang="ru-RU" altLang="ru-RU" sz="2000" kern="0" dirty="0" smtClean="0">
                <a:solidFill>
                  <a:srgbClr val="006600"/>
                </a:solidFill>
              </a:rPr>
              <a:t/>
            </a:r>
            <a:br>
              <a:rPr lang="ru-RU" altLang="ru-RU" sz="2000" kern="0" dirty="0" smtClean="0">
                <a:solidFill>
                  <a:srgbClr val="006600"/>
                </a:solidFill>
              </a:rPr>
            </a:br>
            <a:r>
              <a:rPr lang="ru-RU" altLang="ru-RU" sz="2000" kern="0" dirty="0" smtClean="0">
                <a:solidFill>
                  <a:srgbClr val="006600"/>
                </a:solidFill>
              </a:rPr>
              <a:t>РЕАЛИЗАЦИЯ НАПРАВЛЕНИЙ ДЕЯТЕЛЬНОСТИ КЦ</a:t>
            </a:r>
            <a:endParaRPr lang="ru-RU" altLang="ru-RU" sz="1600" kern="0" dirty="0" smtClean="0">
              <a:solidFill>
                <a:srgbClr val="00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52" y="1481975"/>
            <a:ext cx="2522286" cy="3363048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2588772"/>
            <a:ext cx="3384376" cy="2256251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678" y="908720"/>
            <a:ext cx="2520280" cy="2387633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1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8658" y="4797152"/>
            <a:ext cx="8568952" cy="11841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8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kern="1200" dirty="0" smtClean="0">
              <a:solidFill>
                <a:srgbClr val="FF0000"/>
              </a:solidFill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3. </a:t>
            </a:r>
            <a:r>
              <a:rPr lang="ru-RU" sz="2400" b="1" dirty="0">
                <a:solidFill>
                  <a:srgbClr val="002060"/>
                </a:solidFill>
              </a:rPr>
              <a:t>Реализация организационно-методических мероприятий </a:t>
            </a:r>
            <a:r>
              <a:rPr lang="ru-RU" sz="2400" b="1" dirty="0" smtClean="0">
                <a:solidFill>
                  <a:srgbClr val="002060"/>
                </a:solidFill>
              </a:rPr>
              <a:t>январь-март 2020 г.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400" b="1" u="sng" kern="1200" dirty="0" smtClean="0">
                <a:solidFill>
                  <a:srgbClr val="C00000"/>
                </a:solidFill>
              </a:rPr>
              <a:t>Мастер-классы по настольным играм, речевые конференции, семейные </a:t>
            </a:r>
            <a:r>
              <a:rPr lang="ru-RU" sz="2400" b="1" u="sng" kern="1200" dirty="0" err="1" smtClean="0">
                <a:solidFill>
                  <a:srgbClr val="C00000"/>
                </a:solidFill>
              </a:rPr>
              <a:t>квесты</a:t>
            </a:r>
            <a:r>
              <a:rPr lang="ru-RU" sz="2400" b="1" u="sng" kern="1200" dirty="0" smtClean="0">
                <a:solidFill>
                  <a:srgbClr val="C00000"/>
                </a:solidFill>
              </a:rPr>
              <a:t> и гостиные</a:t>
            </a:r>
            <a:endParaRPr lang="ru-RU" sz="2000" b="1" u="sng" kern="1200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-17731" y="0"/>
            <a:ext cx="9161731" cy="620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kern="0" dirty="0" smtClean="0">
                <a:solidFill>
                  <a:srgbClr val="006600"/>
                </a:solidFill>
              </a:rPr>
              <a:t>РЕЗУЛЬТАТИВНОСТЬ. </a:t>
            </a:r>
            <a:r>
              <a:rPr lang="ru-RU" altLang="ru-RU" sz="2000" kern="0" dirty="0" smtClean="0">
                <a:solidFill>
                  <a:srgbClr val="006600"/>
                </a:solidFill>
              </a:rPr>
              <a:t/>
            </a:r>
            <a:br>
              <a:rPr lang="ru-RU" altLang="ru-RU" sz="2000" kern="0" dirty="0" smtClean="0">
                <a:solidFill>
                  <a:srgbClr val="006600"/>
                </a:solidFill>
              </a:rPr>
            </a:br>
            <a:r>
              <a:rPr lang="ru-RU" altLang="ru-RU" sz="2000" kern="0" dirty="0" smtClean="0">
                <a:solidFill>
                  <a:srgbClr val="006600"/>
                </a:solidFill>
              </a:rPr>
              <a:t>РЕАЛИЗАЦИЯ НАПРАВЛЕНИЙ ДЕЯТЕЛЬНОСТИ КЦ</a:t>
            </a:r>
            <a:endParaRPr lang="ru-RU" altLang="ru-RU" sz="1600" kern="0" dirty="0" smtClean="0"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556792"/>
            <a:ext cx="2664296" cy="3458416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087" y="1578423"/>
            <a:ext cx="2629173" cy="3477211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124744"/>
            <a:ext cx="3168353" cy="2636912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4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7731" y="0"/>
            <a:ext cx="9161731" cy="4320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2000" dirty="0" smtClean="0">
                <a:solidFill>
                  <a:srgbClr val="006600"/>
                </a:solidFill>
              </a:rPr>
              <a:t>МЕТОДИЧЕСКАЯ И ТЕОРЕТИЧЕСКАЯ РЕЗУЛЬТАТИВНОСТЬ </a:t>
            </a:r>
            <a:endParaRPr lang="ru-RU" altLang="ru-RU" sz="1600" dirty="0" smtClean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84784"/>
            <a:ext cx="2940327" cy="396044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90506634"/>
              </p:ext>
            </p:extLst>
          </p:nvPr>
        </p:nvGraphicFramePr>
        <p:xfrm>
          <a:off x="3635896" y="980728"/>
          <a:ext cx="50760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16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7731" y="0"/>
            <a:ext cx="9161731" cy="476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rgbClr val="006600"/>
                </a:solidFill>
              </a:rPr>
              <a:t>ДИССЕМИНАЦИЯ РЕЗУЛЬТАТОВ ДЕЯТЕЛЬНОСТИ</a:t>
            </a:r>
            <a:endParaRPr lang="ru-RU" altLang="ru-RU" sz="1800" dirty="0" smtClean="0">
              <a:solidFill>
                <a:srgbClr val="0066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78497"/>
              </p:ext>
            </p:extLst>
          </p:nvPr>
        </p:nvGraphicFramePr>
        <p:xfrm>
          <a:off x="566690" y="836712"/>
          <a:ext cx="7992888" cy="55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97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692696"/>
            <a:ext cx="8208912" cy="150730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212F6C"/>
                </a:solidFill>
              </a:rPr>
              <a:t>Мы открыты к сотрудничеству!</a:t>
            </a:r>
            <a:endParaRPr lang="ru-RU" sz="3600" b="1" dirty="0">
              <a:solidFill>
                <a:srgbClr val="212F6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556792"/>
            <a:ext cx="2194375" cy="2359543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9512" y="4365104"/>
            <a:ext cx="8234058" cy="14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endParaRPr lang="ru-RU" sz="21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</a:t>
            </a:r>
            <a:r>
              <a:rPr 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354003, г. </a:t>
            </a:r>
            <a:r>
              <a:rPr 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очи, ул. Абрикосовая, д. 2. </a:t>
            </a:r>
          </a:p>
          <a:p>
            <a:r>
              <a:rPr 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</a:t>
            </a: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факс: 8(862)268-01-36.</a:t>
            </a:r>
          </a:p>
          <a:p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dou86@edu.sochi.ru</a:t>
            </a:r>
            <a:endParaRPr lang="ru-RU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aist-schools.com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ССЫЛКА НА ПРОДУКТЫ ИННОВАЦИОННОЙ ДЕЯТЕЛЬНОСТИ </a:t>
            </a:r>
          </a:p>
          <a:p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://dou86.sochi-schools.ru/innovatsionnaya-deyatelnost/kraevaya-innovatsionnaya-ploshhadka-2017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/</a:t>
            </a:r>
            <a:endParaRPr lang="ru-RU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63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0530"/>
            <a:ext cx="9144000" cy="7032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4000" dirty="0" smtClean="0">
                <a:solidFill>
                  <a:srgbClr val="006600"/>
                </a:solidFill>
              </a:rPr>
              <a:t>ЦЕЛЬ. ОБЪЕКТ. ПРЕДМЕТ.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5516" y="1484784"/>
            <a:ext cx="8712968" cy="54726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Цель:</a:t>
            </a:r>
            <a:r>
              <a:rPr lang="ru-RU" altLang="ko-KR" sz="2800" dirty="0" smtClean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разработать и апробировать модель социокультурного партнерства, способствующую повышению доступности и качества дошкольного образования. </a:t>
            </a:r>
          </a:p>
          <a:p>
            <a:pPr>
              <a:lnSpc>
                <a:spcPct val="80000"/>
              </a:lnSpc>
            </a:pPr>
            <a:endParaRPr lang="en-US" altLang="ko-KR" sz="2800" dirty="0" smtClean="0">
              <a:solidFill>
                <a:srgbClr val="00000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Объект:</a:t>
            </a:r>
            <a:r>
              <a:rPr lang="ru-RU" altLang="ko-KR" sz="2800" dirty="0" smtClean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условия и факторы, влияющие на доступность и качество дошкольного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800" dirty="0" smtClean="0">
              <a:solidFill>
                <a:srgbClr val="00000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Предмет: </a:t>
            </a:r>
            <a:r>
              <a:rPr lang="ru-RU" altLang="ko-KR" sz="2800" dirty="0" smtClean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социокультурное партнерство в дошкольной образовательной организации. </a:t>
            </a:r>
            <a:endParaRPr lang="ru-RU" altLang="ru-RU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4000" dirty="0" smtClean="0">
                <a:solidFill>
                  <a:srgbClr val="006600"/>
                </a:solidFill>
              </a:rPr>
              <a:t>Задачи отчетного периода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58908"/>
              </p:ext>
            </p:extLst>
          </p:nvPr>
        </p:nvGraphicFramePr>
        <p:xfrm>
          <a:off x="251520" y="908720"/>
          <a:ext cx="8424936" cy="57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46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6096" y="0"/>
            <a:ext cx="9127903" cy="620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4000" dirty="0" smtClean="0">
                <a:solidFill>
                  <a:srgbClr val="006600"/>
                </a:solidFill>
              </a:rPr>
              <a:t>ИННОВАЦИОННОСТЬ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502" y="980728"/>
            <a:ext cx="8588352" cy="52711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800" dirty="0" smtClean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обоснована модель социокультурного партнерства ДОО как одного из факторов повышения доступности и качества дошкольного образования. В рамках модели предусматривается использование консолидированного ресурса всех социальных партнеров (внешних и внутренних), обеспечивающего условия для полноценного развития личности                  детей (посещающих и                             не посещающих ДОО).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652" y="4221088"/>
            <a:ext cx="3159150" cy="2437492"/>
          </a:xfrm>
          <a:prstGeom prst="rect">
            <a:avLst/>
          </a:prstGeom>
          <a:ln w="38100" cap="sq">
            <a:solidFill>
              <a:srgbClr val="BCFF7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3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7731" y="0"/>
            <a:ext cx="9161731" cy="476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1800" dirty="0" smtClean="0">
                <a:solidFill>
                  <a:srgbClr val="006600"/>
                </a:solidFill>
              </a:rPr>
              <a:t>МОДЕЛЬ КОНСУЛЬТАЦИОННОГО ЦЕНТРА С ИСПОЛЬЗОВАНИЕМ СОЦИОКУЛЬТУРНОГО ПАРТНЕРСТВА</a:t>
            </a:r>
            <a:endParaRPr lang="ru-RU" altLang="ru-RU" sz="1400" dirty="0" smtClean="0">
              <a:solidFill>
                <a:srgbClr val="00660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73036" y="505490"/>
            <a:ext cx="8587935" cy="1830915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bg1"/>
              </a:solidFill>
            </a:endParaRPr>
          </a:p>
        </p:txBody>
      </p:sp>
      <p:sp>
        <p:nvSpPr>
          <p:cNvPr id="5" name="Заголовок 10"/>
          <p:cNvSpPr txBox="1">
            <a:spLocks/>
          </p:cNvSpPr>
          <p:nvPr/>
        </p:nvSpPr>
        <p:spPr bwMode="auto">
          <a:xfrm>
            <a:off x="2915816" y="332656"/>
            <a:ext cx="3995602" cy="63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sz="1800" b="1" kern="0" dirty="0" smtClean="0">
                <a:solidFill>
                  <a:schemeClr val="accent2">
                    <a:lumMod val="75000"/>
                  </a:schemeClr>
                </a:solidFill>
              </a:rPr>
              <a:t>ЦЕЛЕВОЙ КОМПОНЕНТ</a:t>
            </a:r>
            <a:endParaRPr lang="ru-RU" sz="1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271991" y="633329"/>
            <a:ext cx="8577943" cy="63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u="sng" dirty="0" smtClean="0">
                <a:solidFill>
                  <a:srgbClr val="000000"/>
                </a:solidFill>
              </a:rPr>
              <a:t>Цель</a:t>
            </a:r>
            <a:r>
              <a:rPr lang="ru-RU" sz="1200" b="1" u="sng" dirty="0">
                <a:solidFill>
                  <a:srgbClr val="000000"/>
                </a:solidFill>
              </a:rPr>
              <a:t>:</a:t>
            </a:r>
            <a:r>
              <a:rPr lang="ru-RU" sz="1200" b="1" dirty="0">
                <a:solidFill>
                  <a:srgbClr val="000000"/>
                </a:solidFill>
              </a:rPr>
              <a:t> создание условий для полноценного развития личности детей, охваченных и не охваченных дошкольным образованием, посредством социокультурного партнерства</a:t>
            </a:r>
            <a:r>
              <a:rPr lang="ru-RU" sz="12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825" y="2474479"/>
            <a:ext cx="9000999" cy="287771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100" b="1" kern="1200" dirty="0">
              <a:solidFill>
                <a:schemeClr val="tx1"/>
              </a:solidFill>
            </a:endParaRPr>
          </a:p>
        </p:txBody>
      </p:sp>
      <p:sp>
        <p:nvSpPr>
          <p:cNvPr id="10" name="Заголовок 10"/>
          <p:cNvSpPr txBox="1">
            <a:spLocks/>
          </p:cNvSpPr>
          <p:nvPr/>
        </p:nvSpPr>
        <p:spPr>
          <a:xfrm>
            <a:off x="283029" y="2326579"/>
            <a:ext cx="8860971" cy="63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СОДЕРЖАТЕЛЬНО-ПРОЦЕССУАЛЬНЫЙ КОМПОНЕНТ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94735" y="2808780"/>
            <a:ext cx="1927782" cy="2393629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</a:endParaRPr>
          </a:p>
        </p:txBody>
      </p:sp>
      <p:sp>
        <p:nvSpPr>
          <p:cNvPr id="12" name="Заголовок 10"/>
          <p:cNvSpPr txBox="1">
            <a:spLocks/>
          </p:cNvSpPr>
          <p:nvPr/>
        </p:nvSpPr>
        <p:spPr>
          <a:xfrm>
            <a:off x="127061" y="2791372"/>
            <a:ext cx="1994263" cy="63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ЭТАПЫ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46" y="3645868"/>
            <a:ext cx="1737231" cy="4314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000000"/>
                </a:solidFill>
              </a:rPr>
              <a:t>Организационный </a:t>
            </a:r>
            <a:endParaRPr lang="ru-RU" sz="1200" b="1" kern="12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46" y="4181247"/>
            <a:ext cx="1737231" cy="4314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err="1" smtClean="0">
                <a:solidFill>
                  <a:srgbClr val="000000"/>
                </a:solidFill>
              </a:rPr>
              <a:t>Апробационный</a:t>
            </a:r>
            <a:r>
              <a:rPr lang="ru-RU" sz="1200" b="1" kern="1200" dirty="0" smtClean="0">
                <a:solidFill>
                  <a:srgbClr val="000000"/>
                </a:solidFill>
              </a:rPr>
              <a:t> </a:t>
            </a:r>
            <a:endParaRPr lang="ru-RU" sz="1200" b="1" kern="12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010" y="4706023"/>
            <a:ext cx="1737231" cy="4314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000000"/>
                </a:solidFill>
              </a:rPr>
              <a:t>Развивающий </a:t>
            </a:r>
            <a:endParaRPr lang="ru-RU" sz="1200" b="1" kern="1200" dirty="0">
              <a:solidFill>
                <a:srgbClr val="000000"/>
              </a:solidFill>
            </a:endParaRPr>
          </a:p>
        </p:txBody>
      </p:sp>
      <p:grpSp>
        <p:nvGrpSpPr>
          <p:cNvPr id="3087" name="Группа 3086"/>
          <p:cNvGrpSpPr/>
          <p:nvPr/>
        </p:nvGrpSpPr>
        <p:grpSpPr>
          <a:xfrm>
            <a:off x="2291450" y="2612164"/>
            <a:ext cx="2752440" cy="2590245"/>
            <a:chOff x="2224774" y="1432184"/>
            <a:chExt cx="2752440" cy="2590245"/>
          </a:xfrm>
        </p:grpSpPr>
        <p:sp>
          <p:nvSpPr>
            <p:cNvPr id="16" name="Полилиния 15"/>
            <p:cNvSpPr/>
            <p:nvPr/>
          </p:nvSpPr>
          <p:spPr>
            <a:xfrm>
              <a:off x="2224774" y="1628800"/>
              <a:ext cx="2752440" cy="2393629"/>
            </a:xfrm>
            <a:custGeom>
              <a:avLst/>
              <a:gdLst>
                <a:gd name="connsiteX0" fmla="*/ 0 w 1481484"/>
                <a:gd name="connsiteY0" fmla="*/ 74074 h 740742"/>
                <a:gd name="connsiteX1" fmla="*/ 74074 w 1481484"/>
                <a:gd name="connsiteY1" fmla="*/ 0 h 740742"/>
                <a:gd name="connsiteX2" fmla="*/ 1407410 w 1481484"/>
                <a:gd name="connsiteY2" fmla="*/ 0 h 740742"/>
                <a:gd name="connsiteX3" fmla="*/ 1481484 w 1481484"/>
                <a:gd name="connsiteY3" fmla="*/ 74074 h 740742"/>
                <a:gd name="connsiteX4" fmla="*/ 1481484 w 1481484"/>
                <a:gd name="connsiteY4" fmla="*/ 666668 h 740742"/>
                <a:gd name="connsiteX5" fmla="*/ 1407410 w 1481484"/>
                <a:gd name="connsiteY5" fmla="*/ 740742 h 740742"/>
                <a:gd name="connsiteX6" fmla="*/ 74074 w 1481484"/>
                <a:gd name="connsiteY6" fmla="*/ 740742 h 740742"/>
                <a:gd name="connsiteX7" fmla="*/ 0 w 1481484"/>
                <a:gd name="connsiteY7" fmla="*/ 666668 h 740742"/>
                <a:gd name="connsiteX8" fmla="*/ 0 w 1481484"/>
                <a:gd name="connsiteY8" fmla="*/ 74074 h 74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1484" h="740742">
                  <a:moveTo>
                    <a:pt x="0" y="74074"/>
                  </a:moveTo>
                  <a:cubicBezTo>
                    <a:pt x="0" y="33164"/>
                    <a:pt x="33164" y="0"/>
                    <a:pt x="74074" y="0"/>
                  </a:cubicBezTo>
                  <a:lnTo>
                    <a:pt x="1407410" y="0"/>
                  </a:lnTo>
                  <a:cubicBezTo>
                    <a:pt x="1448320" y="0"/>
                    <a:pt x="1481484" y="33164"/>
                    <a:pt x="1481484" y="74074"/>
                  </a:cubicBezTo>
                  <a:lnTo>
                    <a:pt x="1481484" y="666668"/>
                  </a:lnTo>
                  <a:cubicBezTo>
                    <a:pt x="1481484" y="707578"/>
                    <a:pt x="1448320" y="740742"/>
                    <a:pt x="1407410" y="740742"/>
                  </a:cubicBezTo>
                  <a:lnTo>
                    <a:pt x="74074" y="740742"/>
                  </a:lnTo>
                  <a:cubicBezTo>
                    <a:pt x="33164" y="740742"/>
                    <a:pt x="0" y="707578"/>
                    <a:pt x="0" y="666668"/>
                  </a:cubicBezTo>
                  <a:lnTo>
                    <a:pt x="0" y="7407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16" tIns="29316" rIns="29316" bIns="293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Заголовок 10"/>
            <p:cNvSpPr txBox="1">
              <a:spLocks/>
            </p:cNvSpPr>
            <p:nvPr/>
          </p:nvSpPr>
          <p:spPr>
            <a:xfrm>
              <a:off x="2595338" y="1432184"/>
              <a:ext cx="1994263" cy="6363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УСЛОВИЯ 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13665" y="2913685"/>
              <a:ext cx="2557556" cy="53272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0000"/>
                  </a:solidFill>
                </a:rPr>
                <a:t>Обучение специалистов по вопросам взаимодействия с родителями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313665" y="3525520"/>
              <a:ext cx="2546367" cy="4314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>
                  <a:solidFill>
                    <a:srgbClr val="000000"/>
                  </a:solidFill>
                </a:rPr>
                <a:t>Интерактивные элементы РППС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02476" y="1912694"/>
              <a:ext cx="2557556" cy="4314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>
                  <a:solidFill>
                    <a:srgbClr val="000000"/>
                  </a:solidFill>
                </a:rPr>
                <a:t>Современные формы и методы работы с семьей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02476" y="2410246"/>
              <a:ext cx="2557556" cy="4314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0000"/>
                  </a:solidFill>
                </a:rPr>
                <a:t>Вовлечение социокультурных партнеров в реализацию направлений КЦ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Полилиния 28"/>
          <p:cNvSpPr/>
          <p:nvPr/>
        </p:nvSpPr>
        <p:spPr>
          <a:xfrm>
            <a:off x="5614904" y="4142189"/>
            <a:ext cx="3280859" cy="1045640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marL="285750" lvl="0" indent="-285750" algn="l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kern="1200" dirty="0" smtClean="0">
                <a:solidFill>
                  <a:srgbClr val="000000"/>
                </a:solidFill>
              </a:rPr>
              <a:t>Сопровождение и консолидация деятельности КЦ</a:t>
            </a:r>
          </a:p>
          <a:p>
            <a:pPr marL="285750" lvl="0" indent="-285750" algn="l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</a:rPr>
              <a:t>Непосредственное консультирование на собственной базе </a:t>
            </a:r>
          </a:p>
          <a:p>
            <a:pPr marL="285750" lvl="0" indent="-285750" algn="l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</a:rPr>
              <a:t>Реализация организационно-методических мероприятий</a:t>
            </a:r>
            <a:endParaRPr lang="ru-RU" sz="1200" b="1" kern="1200" dirty="0">
              <a:solidFill>
                <a:srgbClr val="000000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614904" y="2815868"/>
            <a:ext cx="3280859" cy="990073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marL="171450" lvl="0" indent="-171450" algn="l" defTabSz="5334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kern="1200" dirty="0" smtClean="0">
                <a:solidFill>
                  <a:srgbClr val="000000"/>
                </a:solidFill>
              </a:rPr>
              <a:t>Мастер-классы по настольным играм</a:t>
            </a:r>
            <a:endParaRPr lang="ru-RU" sz="1200" b="1" dirty="0">
              <a:solidFill>
                <a:srgbClr val="000000"/>
              </a:solidFill>
            </a:endParaRPr>
          </a:p>
          <a:p>
            <a:pPr marL="171450" lvl="0" indent="-171450" algn="l" defTabSz="5334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kern="1200" dirty="0" err="1" smtClean="0">
                <a:solidFill>
                  <a:srgbClr val="000000"/>
                </a:solidFill>
              </a:rPr>
              <a:t>Ивент</a:t>
            </a:r>
            <a:r>
              <a:rPr lang="ru-RU" sz="1200" b="1" kern="1200" dirty="0" smtClean="0">
                <a:solidFill>
                  <a:srgbClr val="000000"/>
                </a:solidFill>
              </a:rPr>
              <a:t>-встречи</a:t>
            </a:r>
          </a:p>
          <a:p>
            <a:pPr marL="171450" lvl="0" indent="-171450" algn="l" defTabSz="5334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</a:rPr>
              <a:t>Речевые конференции</a:t>
            </a:r>
          </a:p>
          <a:p>
            <a:pPr marL="171450" lvl="0" indent="-171450" algn="l" defTabSz="5334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kern="1200" dirty="0" smtClean="0">
                <a:solidFill>
                  <a:srgbClr val="000000"/>
                </a:solidFill>
              </a:rPr>
              <a:t>Семейные гостиные и </a:t>
            </a:r>
            <a:r>
              <a:rPr lang="ru-RU" sz="1200" b="1" kern="1200" dirty="0" err="1" smtClean="0">
                <a:solidFill>
                  <a:srgbClr val="000000"/>
                </a:solidFill>
              </a:rPr>
              <a:t>квесты</a:t>
            </a:r>
            <a:endParaRPr lang="ru-RU" sz="1200" b="1" kern="1200" dirty="0" smtClean="0">
              <a:solidFill>
                <a:srgbClr val="000000"/>
              </a:solidFill>
            </a:endParaRPr>
          </a:p>
          <a:p>
            <a:pPr marL="171450" lvl="0" indent="-171450" algn="l" defTabSz="53340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</a:rPr>
              <a:t>Походы выходного дня</a:t>
            </a:r>
            <a:endParaRPr lang="ru-RU" sz="1200" b="1" kern="1200" dirty="0" smtClean="0">
              <a:solidFill>
                <a:srgbClr val="000000"/>
              </a:solidFill>
            </a:endParaRPr>
          </a:p>
        </p:txBody>
      </p:sp>
      <p:cxnSp>
        <p:nvCxnSpPr>
          <p:cNvPr id="3081" name="Соединительная линия уступом 3080"/>
          <p:cNvCxnSpPr/>
          <p:nvPr/>
        </p:nvCxnSpPr>
        <p:spPr bwMode="auto">
          <a:xfrm flipV="1">
            <a:off x="4901279" y="2981007"/>
            <a:ext cx="720080" cy="361829"/>
          </a:xfrm>
          <a:prstGeom prst="bentConnector3">
            <a:avLst/>
          </a:prstGeom>
          <a:ln w="12700">
            <a:solidFill>
              <a:srgbClr val="000000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 bwMode="auto">
          <a:xfrm>
            <a:off x="4911860" y="3797802"/>
            <a:ext cx="703044" cy="471771"/>
          </a:xfrm>
          <a:prstGeom prst="bentConnector3">
            <a:avLst/>
          </a:prstGeom>
          <a:ln w="12700">
            <a:solidFill>
              <a:srgbClr val="000000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273036" y="5661248"/>
            <a:ext cx="8577943" cy="1061989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bg1"/>
              </a:solidFill>
            </a:endParaRPr>
          </a:p>
        </p:txBody>
      </p:sp>
      <p:sp>
        <p:nvSpPr>
          <p:cNvPr id="51" name="Заголовок 10"/>
          <p:cNvSpPr txBox="1">
            <a:spLocks/>
          </p:cNvSpPr>
          <p:nvPr/>
        </p:nvSpPr>
        <p:spPr bwMode="auto">
          <a:xfrm>
            <a:off x="1989966" y="5526332"/>
            <a:ext cx="5507770" cy="63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sz="1800" b="1" kern="0" dirty="0" smtClean="0">
                <a:solidFill>
                  <a:schemeClr val="accent2">
                    <a:lumMod val="75000"/>
                  </a:schemeClr>
                </a:solidFill>
              </a:rPr>
              <a:t>КОНТРОЛЬНО-ОЦЕНОЧНЫЙ КОМПОНЕНТ</a:t>
            </a:r>
            <a:endParaRPr lang="ru-RU" sz="1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62601" y="6006053"/>
            <a:ext cx="3456384" cy="664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ct val="35000"/>
              </a:spcAft>
            </a:pPr>
            <a:r>
              <a:rPr lang="ru-RU" sz="1200" b="1" dirty="0" smtClean="0">
                <a:solidFill>
                  <a:srgbClr val="000000"/>
                </a:solidFill>
              </a:rPr>
              <a:t>Создание сети консультационных </a:t>
            </a:r>
            <a:r>
              <a:rPr lang="ru-RU" sz="1200" b="1" dirty="0">
                <a:solidFill>
                  <a:srgbClr val="000000"/>
                </a:solidFill>
              </a:rPr>
              <a:t>центров, включающей взаимодействие между собой участников муниципальной инновационной системы </a:t>
            </a:r>
            <a:endParaRPr lang="ru-RU" sz="1200" b="1" kern="1200" dirty="0">
              <a:solidFill>
                <a:srgbClr val="0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82185" y="6006053"/>
            <a:ext cx="2281548" cy="664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ct val="35000"/>
              </a:spcAft>
            </a:pPr>
            <a:r>
              <a:rPr lang="ru-RU" sz="1200" b="1" dirty="0" smtClean="0">
                <a:solidFill>
                  <a:srgbClr val="000000"/>
                </a:solidFill>
              </a:rPr>
              <a:t>Усовершенствована РППС, позволяющая реализовать направления деятельности КЦ</a:t>
            </a:r>
            <a:endParaRPr lang="ru-RU" sz="1200" b="1" kern="1200" dirty="0">
              <a:solidFill>
                <a:srgbClr val="0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5079" y="6007573"/>
            <a:ext cx="2281548" cy="664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Aft>
                <a:spcPct val="35000"/>
              </a:spcAft>
            </a:pPr>
            <a:r>
              <a:rPr lang="ru-RU" sz="1200" b="1" dirty="0" smtClean="0">
                <a:solidFill>
                  <a:srgbClr val="000000"/>
                </a:solidFill>
              </a:rPr>
              <a:t>Получена положительная динамика количества и качества оказания консультативных услуг </a:t>
            </a:r>
            <a:endParaRPr lang="ru-RU" sz="1200" b="1" kern="1200" dirty="0">
              <a:solidFill>
                <a:srgbClr val="000000"/>
              </a:solidFill>
            </a:endParaRPr>
          </a:p>
        </p:txBody>
      </p:sp>
      <p:sp>
        <p:nvSpPr>
          <p:cNvPr id="56" name="Двойная стрелка вверх/вниз 55"/>
          <p:cNvSpPr/>
          <p:nvPr/>
        </p:nvSpPr>
        <p:spPr>
          <a:xfrm>
            <a:off x="4640153" y="5314076"/>
            <a:ext cx="243840" cy="381415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0"/>
          <p:cNvSpPr txBox="1">
            <a:spLocks/>
          </p:cNvSpPr>
          <p:nvPr/>
        </p:nvSpPr>
        <p:spPr>
          <a:xfrm>
            <a:off x="271991" y="1109651"/>
            <a:ext cx="8687182" cy="138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u="sng" dirty="0" smtClean="0">
                <a:solidFill>
                  <a:srgbClr val="000000"/>
                </a:solidFill>
              </a:rPr>
              <a:t>Задачи:</a:t>
            </a:r>
          </a:p>
          <a:p>
            <a:r>
              <a:rPr lang="ru-RU" sz="1900" b="1" dirty="0">
                <a:solidFill>
                  <a:srgbClr val="000000"/>
                </a:solidFill>
              </a:rPr>
              <a:t> - разработать условия и сформировать механизм становления эффективного сотрудничества между участниками </a:t>
            </a:r>
            <a:r>
              <a:rPr lang="ru-RU" sz="1900" b="1" dirty="0" smtClean="0">
                <a:solidFill>
                  <a:srgbClr val="000000"/>
                </a:solidFill>
              </a:rPr>
              <a:t>ТККЦ;</a:t>
            </a:r>
          </a:p>
          <a:p>
            <a:r>
              <a:rPr lang="ru-RU" sz="1900" b="1" dirty="0" smtClean="0">
                <a:solidFill>
                  <a:srgbClr val="000000"/>
                </a:solidFill>
              </a:rPr>
              <a:t>- </a:t>
            </a:r>
            <a:r>
              <a:rPr lang="ru-RU" sz="1900" b="1" dirty="0">
                <a:solidFill>
                  <a:srgbClr val="000000"/>
                </a:solidFill>
              </a:rPr>
              <a:t>консолидировать ресурс всех участников образовательных отношений: родители, дети, специалисты КЦ;</a:t>
            </a:r>
          </a:p>
          <a:p>
            <a:r>
              <a:rPr lang="ru-RU" sz="1900" b="1" dirty="0">
                <a:solidFill>
                  <a:srgbClr val="000000"/>
                </a:solidFill>
              </a:rPr>
              <a:t>- повысить квалификацию педагогических  работников по вопросам развития родительской компетентности, ответственного </a:t>
            </a:r>
            <a:r>
              <a:rPr lang="ru-RU" sz="1900" b="1" dirty="0" err="1">
                <a:solidFill>
                  <a:srgbClr val="000000"/>
                </a:solidFill>
              </a:rPr>
              <a:t>родительства</a:t>
            </a:r>
            <a:r>
              <a:rPr lang="ru-RU" sz="1900" b="1" dirty="0">
                <a:solidFill>
                  <a:srgbClr val="000000"/>
                </a:solidFill>
              </a:rPr>
              <a:t>;</a:t>
            </a:r>
          </a:p>
          <a:p>
            <a:r>
              <a:rPr lang="ru-RU" sz="1900" b="1" dirty="0">
                <a:solidFill>
                  <a:srgbClr val="000000"/>
                </a:solidFill>
              </a:rPr>
              <a:t>- обогатить психолого-педагогические условия КЦ через использование практико-ориентированных форм и методов работы с детьми дошкольного возраста и родителями;</a:t>
            </a:r>
          </a:p>
          <a:p>
            <a:r>
              <a:rPr lang="ru-RU" sz="1900" b="1" dirty="0" smtClean="0">
                <a:solidFill>
                  <a:srgbClr val="000000"/>
                </a:solidFill>
              </a:rPr>
              <a:t>- </a:t>
            </a:r>
            <a:r>
              <a:rPr lang="ru-RU" sz="1900" b="1" dirty="0">
                <a:solidFill>
                  <a:srgbClr val="000000"/>
                </a:solidFill>
              </a:rPr>
              <a:t>пропаганда позитивного и ответственного отцовства и материнства, значимости родительского просвещения, укрепления института семьи и духовно-нравственных традиций семейных отношений;</a:t>
            </a:r>
          </a:p>
          <a:p>
            <a:r>
              <a:rPr lang="ru-RU" sz="1900" b="1" dirty="0">
                <a:solidFill>
                  <a:srgbClr val="000000"/>
                </a:solidFill>
              </a:rPr>
              <a:t>- усовершенствовать развивающую предметно-пространственную среду за счет введения элементов, обеспечивающих возможность общения и совместной деятельности детей и взрослых.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 </a:t>
            </a:r>
          </a:p>
          <a:p>
            <a:endParaRPr lang="ru-RU" sz="1400" b="1" dirty="0" smtClean="0">
              <a:solidFill>
                <a:srgbClr val="000000"/>
              </a:solidFill>
            </a:endParaRPr>
          </a:p>
        </p:txBody>
      </p:sp>
      <p:sp>
        <p:nvSpPr>
          <p:cNvPr id="59" name="Двойная стрелка вверх/вниз 58"/>
          <p:cNvSpPr/>
          <p:nvPr/>
        </p:nvSpPr>
        <p:spPr>
          <a:xfrm>
            <a:off x="4696166" y="2156693"/>
            <a:ext cx="243840" cy="32393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7731" y="0"/>
            <a:ext cx="9161731" cy="4320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1600" dirty="0" smtClean="0">
                <a:solidFill>
                  <a:srgbClr val="006600"/>
                </a:solidFill>
              </a:rPr>
              <a:t>МЕХАНИЗМ ДЕЯТЕЛЬНОСТИ КОНСУЛЬТАЦИОННОГО ЦЕНТРА С ИСПОЛЬЗОВАНИЕМ СОЦИОКУЛЬТУРНОГО ПАРТНЕРСТВА</a:t>
            </a:r>
            <a:endParaRPr lang="ru-RU" altLang="ru-RU" sz="1200" dirty="0" smtClean="0">
              <a:solidFill>
                <a:srgbClr val="0066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791059"/>
              </p:ext>
            </p:extLst>
          </p:nvPr>
        </p:nvGraphicFramePr>
        <p:xfrm>
          <a:off x="683568" y="2132856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 bwMode="auto">
          <a:xfrm>
            <a:off x="467544" y="3291058"/>
            <a:ext cx="2075871" cy="641998"/>
          </a:xfrm>
          <a:prstGeom prst="rect">
            <a:avLst/>
          </a:prstGeom>
          <a:ln>
            <a:solidFill>
              <a:srgbClr val="DA8F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Организация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практико-ориентированных</a:t>
            </a:r>
            <a:r>
              <a:rPr kumimoji="0" lang="ru-RU" sz="11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мероприятий</a:t>
            </a:r>
            <a:endParaRPr kumimoji="0" lang="ru-RU" sz="11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974904" y="4610766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DA8F00">
                  <a:tint val="66000"/>
                  <a:satMod val="160000"/>
                </a:srgbClr>
              </a:gs>
              <a:gs pos="50000">
                <a:srgbClr val="DA8F00">
                  <a:tint val="44500"/>
                  <a:satMod val="160000"/>
                </a:srgbClr>
              </a:gs>
              <a:gs pos="100000">
                <a:srgbClr val="DA8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Организации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культуры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2922672" y="5189275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DA8F00">
                  <a:tint val="66000"/>
                  <a:satMod val="160000"/>
                </a:srgbClr>
              </a:gs>
              <a:gs pos="50000">
                <a:srgbClr val="DA8F00">
                  <a:tint val="44500"/>
                  <a:satMod val="160000"/>
                </a:srgbClr>
              </a:gs>
              <a:gs pos="100000">
                <a:srgbClr val="DA8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Здравоохра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нение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884294" y="4077072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DA8F00">
                  <a:tint val="66000"/>
                  <a:satMod val="160000"/>
                </a:srgbClr>
              </a:gs>
              <a:gs pos="50000">
                <a:srgbClr val="DA8F00">
                  <a:tint val="44500"/>
                  <a:satMod val="160000"/>
                </a:srgbClr>
              </a:gs>
              <a:gs pos="100000">
                <a:srgbClr val="DA8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Доп.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образование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974904" y="5767783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DA8F00">
                  <a:tint val="66000"/>
                  <a:satMod val="160000"/>
                </a:srgbClr>
              </a:gs>
              <a:gs pos="50000">
                <a:srgbClr val="DA8F00">
                  <a:tint val="44500"/>
                  <a:satMod val="160000"/>
                </a:srgbClr>
              </a:gs>
              <a:gs pos="100000">
                <a:srgbClr val="DA8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Частные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aseline="0" dirty="0" smtClean="0">
                <a:solidFill>
                  <a:srgbClr val="000000"/>
                </a:solidFill>
                <a:latin typeface="Arial" charset="0"/>
              </a:rPr>
              <a:t>организации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894713" y="5150892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DA8F00">
                  <a:tint val="66000"/>
                  <a:satMod val="160000"/>
                </a:srgbClr>
              </a:gs>
              <a:gs pos="50000">
                <a:srgbClr val="DA8F00">
                  <a:tint val="44500"/>
                  <a:satMod val="160000"/>
                </a:srgbClr>
              </a:gs>
              <a:gs pos="100000">
                <a:srgbClr val="DA8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Спортивные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организации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4927425" y="1549405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79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2860783" y="590044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19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5671869" y="2405041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140</a:t>
            </a:r>
          </a:p>
        </p:txBody>
      </p:sp>
      <p:sp>
        <p:nvSpPr>
          <p:cNvPr id="28" name="Овал 27"/>
          <p:cNvSpPr/>
          <p:nvPr/>
        </p:nvSpPr>
        <p:spPr bwMode="auto">
          <a:xfrm>
            <a:off x="6463096" y="1704810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125</a:t>
            </a:r>
          </a:p>
        </p:txBody>
      </p:sp>
      <p:sp>
        <p:nvSpPr>
          <p:cNvPr id="29" name="Овал 28"/>
          <p:cNvSpPr/>
          <p:nvPr/>
        </p:nvSpPr>
        <p:spPr bwMode="auto">
          <a:xfrm>
            <a:off x="4452340" y="519508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67</a:t>
            </a:r>
          </a:p>
        </p:txBody>
      </p:sp>
      <p:sp>
        <p:nvSpPr>
          <p:cNvPr id="30" name="Овал 29"/>
          <p:cNvSpPr/>
          <p:nvPr/>
        </p:nvSpPr>
        <p:spPr bwMode="auto">
          <a:xfrm>
            <a:off x="7076120" y="721255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105</a:t>
            </a:r>
          </a:p>
        </p:txBody>
      </p:sp>
      <p:sp>
        <p:nvSpPr>
          <p:cNvPr id="31" name="Овал 30"/>
          <p:cNvSpPr/>
          <p:nvPr/>
        </p:nvSpPr>
        <p:spPr bwMode="auto">
          <a:xfrm>
            <a:off x="6840805" y="2843594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50</a:t>
            </a:r>
          </a:p>
        </p:txBody>
      </p:sp>
      <p:sp>
        <p:nvSpPr>
          <p:cNvPr id="32" name="Овал 31"/>
          <p:cNvSpPr/>
          <p:nvPr/>
        </p:nvSpPr>
        <p:spPr bwMode="auto">
          <a:xfrm>
            <a:off x="5816187" y="830057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45</a:t>
            </a:r>
          </a:p>
        </p:txBody>
      </p:sp>
      <p:sp>
        <p:nvSpPr>
          <p:cNvPr id="33" name="Овал 32"/>
          <p:cNvSpPr/>
          <p:nvPr/>
        </p:nvSpPr>
        <p:spPr bwMode="auto">
          <a:xfrm>
            <a:off x="7580442" y="1759564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136</a:t>
            </a:r>
          </a:p>
        </p:txBody>
      </p:sp>
      <p:sp>
        <p:nvSpPr>
          <p:cNvPr id="34" name="Овал 33"/>
          <p:cNvSpPr/>
          <p:nvPr/>
        </p:nvSpPr>
        <p:spPr bwMode="auto">
          <a:xfrm>
            <a:off x="3709689" y="1319538"/>
            <a:ext cx="947768" cy="894928"/>
          </a:xfrm>
          <a:prstGeom prst="ellipse">
            <a:avLst/>
          </a:prstGeom>
          <a:gradFill flip="none" rotWithShape="1">
            <a:gsLst>
              <a:gs pos="0">
                <a:srgbClr val="FF9348">
                  <a:tint val="66000"/>
                  <a:satMod val="160000"/>
                </a:srgbClr>
              </a:gs>
              <a:gs pos="50000">
                <a:srgbClr val="FF9348">
                  <a:tint val="44500"/>
                  <a:satMod val="160000"/>
                </a:srgbClr>
              </a:gs>
              <a:gs pos="100000">
                <a:srgbClr val="FF934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DA8F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ДОО 120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493240" y="1862918"/>
            <a:ext cx="2070250" cy="641998"/>
          </a:xfrm>
          <a:prstGeom prst="rect">
            <a:avLst/>
          </a:prstGeom>
          <a:ln>
            <a:solidFill>
              <a:srgbClr val="FF9348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Консультирование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3141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7731" y="0"/>
            <a:ext cx="9161731" cy="4320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400" dirty="0">
                <a:solidFill>
                  <a:srgbClr val="006600"/>
                </a:solidFill>
              </a:rPr>
              <a:t>ИЗМЕРЕНИЕ И ОЦЕНКА КАЧЕСТВА ИННОВАЦИИ</a:t>
            </a:r>
            <a:endParaRPr lang="ru-RU" altLang="ru-RU" sz="1800" dirty="0" smtClean="0">
              <a:solidFill>
                <a:srgbClr val="0066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892457"/>
              </p:ext>
            </p:extLst>
          </p:nvPr>
        </p:nvGraphicFramePr>
        <p:xfrm>
          <a:off x="170646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9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7731" y="0"/>
            <a:ext cx="9161731" cy="4320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400" dirty="0">
                <a:solidFill>
                  <a:srgbClr val="006600"/>
                </a:solidFill>
              </a:rPr>
              <a:t>ИЗМЕРЕНИЕ И ОЦЕНКА КАЧЕСТВА ИННОВАЦИИ</a:t>
            </a:r>
            <a:endParaRPr lang="ru-RU" altLang="ru-RU" sz="1800" dirty="0" smtClean="0">
              <a:solidFill>
                <a:srgbClr val="0066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40368"/>
              </p:ext>
            </p:extLst>
          </p:nvPr>
        </p:nvGraphicFramePr>
        <p:xfrm>
          <a:off x="170646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5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7731" y="0"/>
            <a:ext cx="9161731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rgbClr val="006600"/>
                </a:solidFill>
              </a:rPr>
              <a:t>ОЦЕНКА УДОВЛЕТВОРЕННОСТИ</a:t>
            </a:r>
            <a:r>
              <a:rPr lang="ru-RU" altLang="ru-RU" sz="2000" dirty="0" smtClean="0">
                <a:solidFill>
                  <a:srgbClr val="006600"/>
                </a:solidFill>
              </a:rPr>
              <a:t/>
            </a:r>
            <a:br>
              <a:rPr lang="ru-RU" altLang="ru-RU" sz="2000" dirty="0" smtClean="0">
                <a:solidFill>
                  <a:srgbClr val="006600"/>
                </a:solidFill>
              </a:rPr>
            </a:br>
            <a:r>
              <a:rPr lang="ru-RU" altLang="ru-RU" sz="2000" dirty="0" smtClean="0">
                <a:solidFill>
                  <a:srgbClr val="006600"/>
                </a:solidFill>
              </a:rPr>
              <a:t>КОЛИЧЕСТВО ПОЛОЖИТЕЛЬНЫХ ОТЗЫВОВ: </a:t>
            </a:r>
            <a:r>
              <a:rPr lang="ru-RU" altLang="ru-RU" sz="2000" dirty="0" smtClean="0">
                <a:solidFill>
                  <a:srgbClr val="C00000"/>
                </a:solidFill>
              </a:rPr>
              <a:t>4 ИЗ 5 ВОЗМОЖНЫХ</a:t>
            </a:r>
            <a:endParaRPr lang="ru-RU" alt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476"/>
          <a:stretch/>
        </p:blipFill>
        <p:spPr>
          <a:xfrm>
            <a:off x="16363" y="1415626"/>
            <a:ext cx="3601967" cy="3243209"/>
          </a:xfrm>
          <a:prstGeom prst="rect">
            <a:avLst/>
          </a:prstGeom>
          <a:ln>
            <a:solidFill>
              <a:srgbClr val="4D4D4D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1415626"/>
            <a:ext cx="2782750" cy="3267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28463" y="1911406"/>
            <a:ext cx="3243209" cy="225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331640" y="4149080"/>
            <a:ext cx="293712" cy="3792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17347" y="4727994"/>
            <a:ext cx="5491574" cy="1417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8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kern="1200" dirty="0" smtClean="0">
              <a:solidFill>
                <a:srgbClr val="FF00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Обратная </a:t>
            </a:r>
            <a:r>
              <a:rPr lang="ru-RU" sz="2400" b="1" dirty="0">
                <a:solidFill>
                  <a:srgbClr val="002060"/>
                </a:solidFill>
              </a:rPr>
              <a:t>связь от посетителей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онсультационного центра – </a:t>
            </a:r>
            <a:r>
              <a:rPr lang="ru-RU" sz="2000" b="1" i="1" dirty="0" smtClean="0">
                <a:solidFill>
                  <a:srgbClr val="000000"/>
                </a:solidFill>
              </a:rPr>
              <a:t>проведение опросов </a:t>
            </a:r>
            <a:r>
              <a:rPr lang="ru-RU" sz="2000" b="1" i="1" dirty="0">
                <a:solidFill>
                  <a:srgbClr val="000000"/>
                </a:solidFill>
              </a:rPr>
              <a:t>и </a:t>
            </a:r>
            <a:r>
              <a:rPr lang="ru-RU" sz="2000" b="1" i="1" dirty="0" smtClean="0">
                <a:solidFill>
                  <a:srgbClr val="000000"/>
                </a:solidFill>
              </a:rPr>
              <a:t>анкетирования</a:t>
            </a:r>
            <a:endParaRPr lang="ru-RU" sz="2000" b="1" kern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167EDC"/>
      </a:lt2>
      <a:accent1>
        <a:srgbClr val="2DC010"/>
      </a:accent1>
      <a:accent2>
        <a:srgbClr val="EE0077"/>
      </a:accent2>
      <a:accent3>
        <a:srgbClr val="FFFFFF"/>
      </a:accent3>
      <a:accent4>
        <a:srgbClr val="6C6C6C"/>
      </a:accent4>
      <a:accent5>
        <a:srgbClr val="ADDCAA"/>
      </a:accent5>
      <a:accent6>
        <a:srgbClr val="D8006B"/>
      </a:accent6>
      <a:hlink>
        <a:srgbClr val="FDA609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404</TotalTime>
  <Words>772</Words>
  <Application>Microsoft Office PowerPoint</Application>
  <PresentationFormat>Экран (4:3)</PresentationFormat>
  <Paragraphs>155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굴림</vt:lpstr>
      <vt:lpstr>Microsoft Sans Serif</vt:lpstr>
      <vt:lpstr>Verdana</vt:lpstr>
      <vt:lpstr>powerpoint-template-24</vt:lpstr>
      <vt:lpstr>Отчет о реализации программы краевой инновационной площадки (КИП-2017) «МОДЕЛЬ СОЦИОКУЛЬТУРНОГО ПАРТНЕРСТВА, ОБЕСПЕЧИВАЮЩАЯ ДОСТУПНОСТЬ  И КАЧЕСТВО ДОШКОЛЬНОГО  ОБРАЗОВАНИЯ»</vt:lpstr>
      <vt:lpstr>ЦЕЛЬ. ОБЪЕКТ. ПРЕДМЕТ.</vt:lpstr>
      <vt:lpstr>Задачи отчетного периода</vt:lpstr>
      <vt:lpstr>ИННОВАЦИОННОСТЬ</vt:lpstr>
      <vt:lpstr>МОДЕЛЬ КОНСУЛЬТАЦИОННОГО ЦЕНТРА С ИСПОЛЬЗОВАНИЕМ СОЦИОКУЛЬТУРНОГО ПАРТНЕРСТВА</vt:lpstr>
      <vt:lpstr>МЕХАНИЗМ ДЕЯТЕЛЬНОСТИ КОНСУЛЬТАЦИОННОГО ЦЕНТРА С ИСПОЛЬЗОВАНИЕМ СОЦИОКУЛЬТУРНОГО ПАРТНЕРСТВА</vt:lpstr>
      <vt:lpstr>ИЗМЕРЕНИЕ И ОЦЕНКА КАЧЕСТВА ИННОВАЦИИ</vt:lpstr>
      <vt:lpstr>ИЗМЕРЕНИЕ И ОЦЕНКА КАЧЕСТВА ИННОВАЦИИ</vt:lpstr>
      <vt:lpstr>ОЦЕНКА УДОВЛЕТВОРЕННОСТИ КОЛИЧЕСТВО ПОЛОЖИТЕЛЬНЫХ ОТЗЫВОВ: 4 ИЗ 5 ВОЗМОЖНЫХ</vt:lpstr>
      <vt:lpstr>РЕЗУЛЬТАТИВНОСТЬ.  РЕАЛИЗАЦИЯ НАПРАВЛЕНИЙ ДЕЯТЕЛЬНОСТИ КЦ</vt:lpstr>
      <vt:lpstr>Презентация PowerPoint</vt:lpstr>
      <vt:lpstr>Презентация PowerPoint</vt:lpstr>
      <vt:lpstr>Презентация PowerPoint</vt:lpstr>
      <vt:lpstr>МЕТОДИЧЕСКАЯ И ТЕОРЕТИЧЕСКАЯ РЕЗУЛЬТАТИВНОСТЬ </vt:lpstr>
      <vt:lpstr>ДИССЕМИНАЦИЯ РЕЗУЛЬТАТОВ ДЕЯТЕЛЬНОСТИ</vt:lpstr>
      <vt:lpstr>Мы открыты к сотрудничеству!</vt:lpstr>
    </vt:vector>
  </TitlesOfParts>
  <Company>Templates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программы краевой инновационной площадки (КИП-2017) «МОДЕЛЬ СОЦИОКУЛЬТУРНОГО ПАРТНЕРСТВА, ОБЕСПЕЧИВАЮЩАЯ ДОСТУПНОСТЬ  И КАЧЕСТВО ДОШКОЛЬНОГО  ОБРАЗОВАНИЯ»</dc:title>
  <dc:creator>DS_86_2</dc:creator>
  <cp:lastModifiedBy>Учетная запись Майкрософт</cp:lastModifiedBy>
  <cp:revision>48</cp:revision>
  <cp:lastPrinted>2020-02-11T10:19:16Z</cp:lastPrinted>
  <dcterms:created xsi:type="dcterms:W3CDTF">2020-02-10T14:07:08Z</dcterms:created>
  <dcterms:modified xsi:type="dcterms:W3CDTF">2021-01-12T08:17:59Z</dcterms:modified>
</cp:coreProperties>
</file>