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628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0D82077-BFF3-4979-84DA-7569F51CAE86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91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B8DED24-EA82-47FE-B962-E9ADC721652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79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6EFE9C-9B22-4F90-AAC1-59DA11C4D91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818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2860AF-0AB9-4B92-BA55-7FD3F749E5F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234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6499D-50E8-43F8-8FB1-1CCEA5DDD1B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70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4B634E-9AB5-4F96-A930-F937691B5ED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700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06AC05-848F-4034-A07F-6EF25FDFE51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332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68C5E-E9D3-4223-B4FD-4B4808D7AC0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106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A43B57-C9A1-468E-859B-D89A2871283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393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6DAA0D-6F50-42F1-9201-F388B5AA9E5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195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7368ED-C732-4E4C-931E-AA917BAC389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9972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B59B5D-98CF-452D-BF53-F6F07A893F5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140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EAEE81-A3A5-415C-9FB5-6FD6BCED678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162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739F64-3F1D-4353-979C-ADFF29B6E83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922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340719-5796-4EFC-A2E1-E52772A0496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648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29FB65-FACB-432F-9CD2-D70B7BDDE13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50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A4509-001E-439B-865F-DBECCF912687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157CCA-9CAA-4DBC-8CC2-1201064DF69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713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4D95B-5EC9-49C5-80C1-FF86D42B088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697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E5C1-9245-4C70-8C8E-9B10E9E2449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802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218CE0-6704-49D4-A934-6F8F161B7A3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031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04695E-BACD-4026-A188-AA7731F18FE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077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62754-53AB-44F1-86DF-D7EEC676836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455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622D06-4EA2-44E2-BCB3-B41072AC70A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15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E05704-B5A9-46B7-9F39-023FCFA7B05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4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88F45-EE81-4579-AEE4-FE6E7CA232B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154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800F0-7D80-473E-98FD-16982D31B4C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260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A6D5D0-8BE4-4D48-99E4-2A45BF92E0E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969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04D62B-5A47-4865-BA6D-AB2E621D25C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454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F53B351-D747-41C3-A2F5-EB76E23EDC5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AC1BD9-75B7-45D5-9C3D-31216FA0B6A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80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1F4AF7-2E5B-4306-BDA8-BF76C554BE2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3059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28A38A-A942-4DC0-BEFB-D458FBBB198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1779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20C91D-2C56-49A0-A5D7-71B62E46FBC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959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E9A191-AE9D-44CA-8697-9B7FDDDBE90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547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74C721-40E0-4C8A-892A-D19D6988381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452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E5CA96-BAE2-411A-A9D1-2110A3B075F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203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D7DEE-A467-42C8-A028-2638C3419DF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588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2D8F37-8765-47D9-B7BE-F14BA31735D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078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DA77BE-B8DB-4DA6-A3F4-565E523B0A6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240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0A11C-C38F-4D4C-8271-7699D7ED15D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021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559C58-90EC-4458-8348-C939113ABC2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937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F543C3-4B14-4F4B-BCF7-D3C256519C1C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87DB8A-C152-4FB3-9C16-5D401B37558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288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0659A-8C41-4DC4-A1E4-58566534271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483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CBF1FF-89B3-426C-8A2B-F30417D3EB4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323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404AA0-FBD1-4F16-9BE7-509A766FEE2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013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8B6B75-F6C8-46BE-A13A-385736225B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79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67016F-8A62-41D8-9A31-BC16DA0D7D62}" type="datetime1">
              <a:rPr lang="ru-RU" smtClean="0"/>
              <a:pPr lvl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88EDAB-451E-4F6C-A01A-45F9AEA0BD1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2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767016F-8A62-41D8-9A31-BC16DA0D7D62}" type="datetime1">
              <a:rPr lang="ru-RU"/>
              <a:pPr lvl="0"/>
              <a:t>20.01.2019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FAE5DDF-78C0-4110-B05E-FB092E310C9A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EDA4509-001E-439B-865F-DBECCF912687}" type="datetime1">
              <a:rPr lang="ru-RU"/>
              <a:pPr lvl="0"/>
              <a:t>20.01.2019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4DD307A-70FB-4795-BEF0-26151D637AD3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F53B351-D747-41C3-A2F5-EB76E23EDC5C}" type="datetime1">
              <a:rPr lang="ru-RU"/>
              <a:pPr lvl="0"/>
              <a:t>20.01.2019</a:t>
            </a:fld>
            <a:endParaRPr lang="ru-RU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E272D66-1D35-41C9-B778-63C1007CA158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1pPr>
    </p:titleStyle>
    <p:bodyStyle>
      <a:lvl1pPr marL="0" marR="0" indent="0"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FF543C3-4B14-4F4B-BCF7-D3C256519C1C}" type="datetime1">
              <a:rPr lang="ru-RU"/>
              <a:pPr lvl="0"/>
              <a:t>20.01.2019</a:t>
            </a:fld>
            <a:endParaRPr lang="ru-RU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3483080-8351-45BC-B931-EB332C7A2916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1pPr>
    </p:titleStyle>
    <p:bodyStyle>
      <a:lvl1pPr marL="0" marR="0" indent="0"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920" y="36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/>
          <p:nvPr/>
        </p:nvSpPr>
        <p:spPr>
          <a:xfrm>
            <a:off x="-576000" y="374760"/>
            <a:ext cx="8316000" cy="91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27000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Муниципальное бюджетное учреждение дополнительного образования «Эколого-биологический центр имени С.Ю. Соколова» г. Сочи</a:t>
            </a:r>
          </a:p>
        </p:txBody>
      </p:sp>
      <p:sp>
        <p:nvSpPr>
          <p:cNvPr id="4" name="Rectangle 2"/>
          <p:cNvSpPr/>
          <p:nvPr/>
        </p:nvSpPr>
        <p:spPr>
          <a:xfrm>
            <a:off x="1115640" y="1833119"/>
            <a:ext cx="6732000" cy="329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Отчет о реализации проекта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краевой инновационной площадки за 2018 год</a:t>
            </a:r>
          </a:p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Calibri" pitchFamily="1"/>
              <a:cs typeface="Times New Roman" pitchFamily="18"/>
            </a:endParaRPr>
          </a:p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«Формирование экологической культуры учащихся в системе  дополнительного образования детей г. Сочи</a:t>
            </a:r>
          </a:p>
          <a:p>
            <a:pPr marL="0" marR="0" lvl="0" indent="0" algn="ctr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на современном этапе обновления содержания естественнонаучной направленности»</a:t>
            </a:r>
          </a:p>
        </p:txBody>
      </p:sp>
      <p:sp>
        <p:nvSpPr>
          <p:cNvPr id="5" name="Rectangle 3"/>
          <p:cNvSpPr/>
          <p:nvPr/>
        </p:nvSpPr>
        <p:spPr>
          <a:xfrm>
            <a:off x="3636000" y="6166440"/>
            <a:ext cx="21600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27000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г. Сочи  2018</a:t>
            </a:r>
          </a:p>
        </p:txBody>
      </p:sp>
      <p:pic>
        <p:nvPicPr>
          <p:cNvPr id="1026" name="Picture 2" descr="D:\КАРТИНКИ\ЭМБЛЕМЫ, ЛОГОТИПЫ\ЭБЦ\Безымянный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327" y="260648"/>
            <a:ext cx="1895673" cy="12581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1115640" y="0"/>
            <a:ext cx="70311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Mangal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screen">
            <a:lum/>
            <a:alphaModFix/>
          </a:blip>
          <a:srcRect l="3244"/>
          <a:stretch>
            <a:fillRect/>
          </a:stretch>
        </p:blipFill>
        <p:spPr>
          <a:xfrm>
            <a:off x="179640" y="3386160"/>
            <a:ext cx="2147040" cy="306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 cstate="screen">
            <a:lum/>
            <a:alphaModFix/>
            <a:grayscl/>
          </a:blip>
          <a:srcRect/>
          <a:stretch>
            <a:fillRect/>
          </a:stretch>
        </p:blipFill>
        <p:spPr>
          <a:xfrm>
            <a:off x="6804360" y="358200"/>
            <a:ext cx="2232000" cy="307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 cstate="screen">
            <a:lum/>
            <a:alphaModFix/>
          </a:blip>
          <a:srcRect/>
          <a:stretch>
            <a:fillRect/>
          </a:stretch>
        </p:blipFill>
        <p:spPr>
          <a:xfrm>
            <a:off x="2367360" y="404640"/>
            <a:ext cx="2204279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7" cstate="screen">
            <a:lum/>
            <a:alphaModFix/>
          </a:blip>
          <a:srcRect/>
          <a:stretch>
            <a:fillRect/>
          </a:stretch>
        </p:blipFill>
        <p:spPr>
          <a:xfrm>
            <a:off x="4625280" y="3357000"/>
            <a:ext cx="2250360" cy="3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8" cstate="screen">
            <a:lum/>
            <a:alphaModFix/>
          </a:blip>
          <a:srcRect/>
          <a:stretch>
            <a:fillRect/>
          </a:stretch>
        </p:blipFill>
        <p:spPr>
          <a:xfrm>
            <a:off x="2339640" y="3645000"/>
            <a:ext cx="2256840" cy="3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9" cstate="screen">
            <a:lum/>
            <a:alphaModFix/>
          </a:blip>
          <a:srcRect/>
          <a:stretch>
            <a:fillRect/>
          </a:stretch>
        </p:blipFill>
        <p:spPr>
          <a:xfrm>
            <a:off x="143280" y="134280"/>
            <a:ext cx="2191320" cy="300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0" cstate="screen">
            <a:lum/>
            <a:alphaModFix/>
          </a:blip>
          <a:srcRect/>
          <a:stretch>
            <a:fillRect/>
          </a:stretch>
        </p:blipFill>
        <p:spPr>
          <a:xfrm>
            <a:off x="6948360" y="3645000"/>
            <a:ext cx="2088000" cy="3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:\ДИПЛОМЫ\Дипломы ЭБЦ 2017-18 уч.год\Первые шаги в науку\ГЛОБА НПК 3 место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44008" y="188640"/>
            <a:ext cx="2107234" cy="3096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18"/>
          <p:cNvSpPr/>
          <p:nvPr/>
        </p:nvSpPr>
        <p:spPr>
          <a:xfrm>
            <a:off x="3851999" y="1124640"/>
            <a:ext cx="359640" cy="35964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973F3F"/>
          </a:solidFill>
          <a:ln w="25560">
            <a:solidFill>
              <a:srgbClr val="632523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Стрелка вправо 19"/>
          <p:cNvSpPr/>
          <p:nvPr/>
        </p:nvSpPr>
        <p:spPr>
          <a:xfrm>
            <a:off x="3851999" y="3141000"/>
            <a:ext cx="359640" cy="35964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973F3F"/>
          </a:solidFill>
          <a:ln w="25560">
            <a:solidFill>
              <a:srgbClr val="632523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Стрелка вправо 20"/>
          <p:cNvSpPr/>
          <p:nvPr/>
        </p:nvSpPr>
        <p:spPr>
          <a:xfrm>
            <a:off x="3851999" y="5085360"/>
            <a:ext cx="359640" cy="35964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973F3F"/>
          </a:solidFill>
          <a:ln w="25560">
            <a:solidFill>
              <a:srgbClr val="632523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6" name="Скругленный прямоугольник 21"/>
          <p:cNvSpPr/>
          <p:nvPr/>
        </p:nvSpPr>
        <p:spPr>
          <a:xfrm>
            <a:off x="4284000" y="548640"/>
            <a:ext cx="4355640" cy="1439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3D69B"/>
          </a:solidFill>
          <a:ln w="25560">
            <a:solidFill>
              <a:srgbClr val="92AB63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Формирование экологической культуры учащихся в условиях обновления содержания </a:t>
            </a:r>
            <a:r>
              <a:rPr lang="ru-RU" sz="1600" b="1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естественно-научной</a:t>
            </a: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 направленности дополнительного образования г. Сочи.</a:t>
            </a:r>
          </a:p>
        </p:txBody>
      </p:sp>
      <p:sp>
        <p:nvSpPr>
          <p:cNvPr id="7" name="Скругленный прямоугольник 22"/>
          <p:cNvSpPr/>
          <p:nvPr/>
        </p:nvSpPr>
        <p:spPr>
          <a:xfrm>
            <a:off x="4284000" y="2564999"/>
            <a:ext cx="4355640" cy="1439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3D69B"/>
          </a:solidFill>
          <a:ln w="25560">
            <a:solidFill>
              <a:srgbClr val="92AB63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8" name="Скругленный прямоугольник 23"/>
          <p:cNvSpPr/>
          <p:nvPr/>
        </p:nvSpPr>
        <p:spPr>
          <a:xfrm>
            <a:off x="4284000" y="4509000"/>
            <a:ext cx="4355640" cy="1439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3D69B"/>
          </a:solidFill>
          <a:ln w="25560">
            <a:solidFill>
              <a:srgbClr val="92AB63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Формирование экологической культуры учащихся </a:t>
            </a:r>
            <a:r>
              <a:rPr lang="ru-RU" sz="1600" b="1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естественно-научной</a:t>
            </a: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 направленности в системе дополнительного образования детей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г. Сочи.</a:t>
            </a:r>
          </a:p>
        </p:txBody>
      </p:sp>
      <p:sp>
        <p:nvSpPr>
          <p:cNvPr id="9" name="Rectangle 2"/>
          <p:cNvSpPr/>
          <p:nvPr/>
        </p:nvSpPr>
        <p:spPr>
          <a:xfrm>
            <a:off x="4284000" y="2999880"/>
            <a:ext cx="4320000" cy="57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Экологическая культура учащихся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г. Сочи.</a:t>
            </a:r>
          </a:p>
        </p:txBody>
      </p:sp>
      <p:grpSp>
        <p:nvGrpSpPr>
          <p:cNvPr id="10" name="Group 19"/>
          <p:cNvGrpSpPr/>
          <p:nvPr/>
        </p:nvGrpSpPr>
        <p:grpSpPr>
          <a:xfrm>
            <a:off x="683640" y="476640"/>
            <a:ext cx="3239640" cy="1583640"/>
            <a:chOff x="683640" y="476640"/>
            <a:chExt cx="3239640" cy="1583640"/>
          </a:xfrm>
        </p:grpSpPr>
        <p:sp>
          <p:nvSpPr>
            <p:cNvPr id="11" name="Oval 20"/>
            <p:cNvSpPr/>
            <p:nvPr/>
          </p:nvSpPr>
          <p:spPr>
            <a:xfrm>
              <a:off x="683640" y="1676879"/>
              <a:ext cx="3234240" cy="372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2" name="AutoShape 21"/>
            <p:cNvSpPr/>
            <p:nvPr/>
          </p:nvSpPr>
          <p:spPr>
            <a:xfrm>
              <a:off x="689040" y="476640"/>
              <a:ext cx="3234240" cy="158364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X="" minX="0" maxX="0"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gradFill>
              <a:gsLst>
                <a:gs pos="0">
                  <a:srgbClr val="582523"/>
                </a:gs>
                <a:gs pos="50000">
                  <a:srgbClr val="C0504D"/>
                </a:gs>
                <a:gs pos="100000">
                  <a:srgbClr val="582523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683640" y="2493000"/>
            <a:ext cx="3239640" cy="1583640"/>
            <a:chOff x="683640" y="2493000"/>
            <a:chExt cx="3239640" cy="1583640"/>
          </a:xfrm>
        </p:grpSpPr>
        <p:sp>
          <p:nvSpPr>
            <p:cNvPr id="14" name="Oval 20"/>
            <p:cNvSpPr/>
            <p:nvPr/>
          </p:nvSpPr>
          <p:spPr>
            <a:xfrm>
              <a:off x="683640" y="3693240"/>
              <a:ext cx="3234240" cy="372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5" name="AutoShape 21"/>
            <p:cNvSpPr/>
            <p:nvPr/>
          </p:nvSpPr>
          <p:spPr>
            <a:xfrm>
              <a:off x="689040" y="2493000"/>
              <a:ext cx="3234240" cy="158364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X="" minX="0" maxX="0"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gradFill>
              <a:gsLst>
                <a:gs pos="0">
                  <a:srgbClr val="582523"/>
                </a:gs>
                <a:gs pos="50000">
                  <a:srgbClr val="C0504D"/>
                </a:gs>
                <a:gs pos="100000">
                  <a:srgbClr val="582523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683640" y="4509000"/>
            <a:ext cx="3239640" cy="1583640"/>
            <a:chOff x="683640" y="4509000"/>
            <a:chExt cx="3239640" cy="1583640"/>
          </a:xfrm>
        </p:grpSpPr>
        <p:sp>
          <p:nvSpPr>
            <p:cNvPr id="17" name="Oval 20"/>
            <p:cNvSpPr/>
            <p:nvPr/>
          </p:nvSpPr>
          <p:spPr>
            <a:xfrm>
              <a:off x="683640" y="5709240"/>
              <a:ext cx="3234240" cy="372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8" name="AutoShape 21"/>
            <p:cNvSpPr/>
            <p:nvPr/>
          </p:nvSpPr>
          <p:spPr>
            <a:xfrm>
              <a:off x="689040" y="4509000"/>
              <a:ext cx="3234240" cy="158364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X="" minX="0" maxX="0"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gradFill>
              <a:gsLst>
                <a:gs pos="0">
                  <a:srgbClr val="582523"/>
                </a:gs>
                <a:gs pos="50000">
                  <a:srgbClr val="C0504D"/>
                </a:gs>
                <a:gs pos="100000">
                  <a:srgbClr val="582523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19" name="Прямоугольник 25"/>
          <p:cNvSpPr/>
          <p:nvPr/>
        </p:nvSpPr>
        <p:spPr>
          <a:xfrm>
            <a:off x="683640" y="3142799"/>
            <a:ext cx="324000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rPr>
              <a:t>Объект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rPr>
              <a:t>исследования</a:t>
            </a:r>
          </a:p>
        </p:txBody>
      </p:sp>
      <p:sp>
        <p:nvSpPr>
          <p:cNvPr id="20" name="Прямоугольник 26"/>
          <p:cNvSpPr/>
          <p:nvPr/>
        </p:nvSpPr>
        <p:spPr>
          <a:xfrm>
            <a:off x="683640" y="5158800"/>
            <a:ext cx="324000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rPr>
              <a:t>Предмет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rPr>
              <a:t>исследования</a:t>
            </a:r>
          </a:p>
        </p:txBody>
      </p:sp>
      <p:sp>
        <p:nvSpPr>
          <p:cNvPr id="21" name="Прямоугольник 24"/>
          <p:cNvSpPr/>
          <p:nvPr/>
        </p:nvSpPr>
        <p:spPr>
          <a:xfrm>
            <a:off x="683640" y="1187640"/>
            <a:ext cx="324000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rPr>
              <a:t>Цель проекта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5"/>
          <p:cNvSpPr/>
          <p:nvPr/>
        </p:nvSpPr>
        <p:spPr>
          <a:xfrm>
            <a:off x="0" y="231120"/>
            <a:ext cx="91436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rPr>
              <a:t>Задачи</a:t>
            </a:r>
          </a:p>
        </p:txBody>
      </p:sp>
      <p:sp>
        <p:nvSpPr>
          <p:cNvPr id="4" name="Скругленный прямоугольник 12"/>
          <p:cNvSpPr/>
          <p:nvPr/>
        </p:nvSpPr>
        <p:spPr>
          <a:xfrm>
            <a:off x="432000" y="980640"/>
            <a:ext cx="3959640" cy="24476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80A33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Обновление 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программно-методического обеспечения образовательного процесса на основе программы «Школа опытнического растениеводства и природного земледелия»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4788000" y="980640"/>
            <a:ext cx="3959640" cy="24476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80A33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Совершенствование содержания и форм проектно-исследовательской деятельности учащихся, в т.ч. посредством участия в исследовательских проектах разного уровня, творческих конкурсах, конференциях и т.п</a:t>
            </a:r>
            <a:r>
              <a:rPr lang="ru-RU" sz="1600" b="0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.</a:t>
            </a:r>
          </a:p>
        </p:txBody>
      </p:sp>
      <p:sp>
        <p:nvSpPr>
          <p:cNvPr id="6" name="Скругленный прямоугольник 14"/>
          <p:cNvSpPr/>
          <p:nvPr/>
        </p:nvSpPr>
        <p:spPr>
          <a:xfrm>
            <a:off x="467640" y="3861359"/>
            <a:ext cx="3959640" cy="24476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80A33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Arial Unicode MS" pitchFamily="2"/>
                <a:cs typeface="Arial" pitchFamily="34"/>
              </a:rPr>
              <a:t>Активное включение учащихся в предметно-практическую деятельность в области экологии и охраны окружающей среды на основе сетевого взаимодействия образовательных и научных организаций</a:t>
            </a:r>
          </a:p>
        </p:txBody>
      </p:sp>
      <p:sp>
        <p:nvSpPr>
          <p:cNvPr id="7" name="Скругленный прямоугольник 15"/>
          <p:cNvSpPr/>
          <p:nvPr/>
        </p:nvSpPr>
        <p:spPr>
          <a:xfrm>
            <a:off x="4788000" y="3861359"/>
            <a:ext cx="3959640" cy="24476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7E4BD"/>
          </a:solidFill>
          <a:ln w="25560">
            <a:solidFill>
              <a:srgbClr val="80A33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Использование </a:t>
            </a:r>
            <a:r>
              <a:rPr lang="ru-RU" sz="1600" b="1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критериально-оценочного</a:t>
            </a: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 инструментария для выявления уровней </a:t>
            </a:r>
            <a:r>
              <a:rPr lang="ru-RU" sz="1600" b="1" i="0" u="none" strike="noStrike" kern="1200" spc="0" dirty="0" err="1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сформированности</a:t>
            </a:r>
            <a:r>
              <a:rPr lang="ru-RU" sz="1600" b="1" i="0" u="none" strike="noStrike" kern="1200" spc="0" dirty="0">
                <a:ln>
                  <a:noFill/>
                </a:ln>
                <a:solidFill>
                  <a:srgbClr val="002060"/>
                </a:solidFill>
                <a:latin typeface="Arial" pitchFamily="34"/>
                <a:ea typeface="Calibri" pitchFamily="1"/>
                <a:cs typeface="Arial" pitchFamily="34"/>
              </a:rPr>
              <a:t> экологической культуры учащихся в системе дополнительного образования детей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оциальные партнеры прое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-27360"/>
            <a:ext cx="8229240" cy="863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>
                <a:latin typeface="Times New Roman" pitchFamily="18"/>
                <a:cs typeface="Times New Roman" pitchFamily="18"/>
              </a:rPr>
              <a:t>Социальные партнеры проекта</a:t>
            </a:r>
          </a:p>
        </p:txBody>
      </p:sp>
      <p:pic>
        <p:nvPicPr>
          <p:cNvPr id="4" name="Рисунок 17"/>
          <p:cNvPicPr>
            <a:picLocks noChangeAspect="1"/>
          </p:cNvPicPr>
          <p:nvPr/>
        </p:nvPicPr>
        <p:blipFill>
          <a:blip r:embed="rId4" cstate="screen">
            <a:lum/>
            <a:alphaModFix/>
          </a:blip>
          <a:srcRect/>
          <a:stretch>
            <a:fillRect/>
          </a:stretch>
        </p:blipFill>
        <p:spPr>
          <a:xfrm>
            <a:off x="323640" y="836640"/>
            <a:ext cx="719640" cy="93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8"/>
          <p:cNvPicPr>
            <a:picLocks noChangeAspect="1"/>
          </p:cNvPicPr>
          <p:nvPr/>
        </p:nvPicPr>
        <p:blipFill>
          <a:blip r:embed="rId5" cstate="screen">
            <a:lum/>
            <a:alphaModFix/>
          </a:blip>
          <a:srcRect/>
          <a:stretch>
            <a:fillRect/>
          </a:stretch>
        </p:blipFill>
        <p:spPr>
          <a:xfrm>
            <a:off x="251640" y="2133000"/>
            <a:ext cx="1007640" cy="93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9"/>
          <p:cNvPicPr>
            <a:picLocks noChangeAspect="1"/>
          </p:cNvPicPr>
          <p:nvPr/>
        </p:nvPicPr>
        <p:blipFill>
          <a:blip r:embed="rId6" cstate="screen">
            <a:lum/>
            <a:alphaModFix/>
          </a:blip>
          <a:srcRect/>
          <a:stretch>
            <a:fillRect/>
          </a:stretch>
        </p:blipFill>
        <p:spPr>
          <a:xfrm>
            <a:off x="251640" y="3429000"/>
            <a:ext cx="1079639" cy="93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20"/>
          <p:cNvPicPr>
            <a:picLocks noChangeAspect="1"/>
          </p:cNvPicPr>
          <p:nvPr/>
        </p:nvPicPr>
        <p:blipFill>
          <a:blip r:embed="rId7" cstate="screen">
            <a:lum/>
            <a:alphaModFix/>
          </a:blip>
          <a:srcRect/>
          <a:stretch>
            <a:fillRect/>
          </a:stretch>
        </p:blipFill>
        <p:spPr>
          <a:xfrm>
            <a:off x="4572000" y="908640"/>
            <a:ext cx="791640" cy="7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21"/>
          <p:cNvPicPr>
            <a:picLocks noChangeAspect="1"/>
          </p:cNvPicPr>
          <p:nvPr/>
        </p:nvPicPr>
        <p:blipFill>
          <a:blip r:embed="rId8" cstate="screen">
            <a:lum/>
            <a:alphaModFix/>
          </a:blip>
          <a:srcRect/>
          <a:stretch>
            <a:fillRect/>
          </a:stretch>
        </p:blipFill>
        <p:spPr>
          <a:xfrm>
            <a:off x="4572000" y="2204999"/>
            <a:ext cx="863639" cy="7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22"/>
          <p:cNvPicPr>
            <a:picLocks noChangeAspect="1"/>
          </p:cNvPicPr>
          <p:nvPr/>
        </p:nvPicPr>
        <p:blipFill>
          <a:blip r:embed="rId9" cstate="screen">
            <a:lum/>
            <a:alphaModFix/>
          </a:blip>
          <a:srcRect/>
          <a:stretch>
            <a:fillRect/>
          </a:stretch>
        </p:blipFill>
        <p:spPr>
          <a:xfrm>
            <a:off x="4644000" y="3429000"/>
            <a:ext cx="1223639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3"/>
          <p:cNvSpPr/>
          <p:nvPr/>
        </p:nvSpPr>
        <p:spPr>
          <a:xfrm>
            <a:off x="1259639" y="1085759"/>
            <a:ext cx="3024000" cy="57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720" algn="l"/>
              </a:tabLst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ФГБУ «Сочинский национальный парк»</a:t>
            </a:r>
          </a:p>
        </p:txBody>
      </p:sp>
      <p:sp>
        <p:nvSpPr>
          <p:cNvPr id="11" name="Прямоугольник 24"/>
          <p:cNvSpPr/>
          <p:nvPr/>
        </p:nvSpPr>
        <p:spPr>
          <a:xfrm>
            <a:off x="1331640" y="2276999"/>
            <a:ext cx="2951999" cy="82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ГКУ КК «Природный орнитологический парк в Имеретинской низменности»</a:t>
            </a:r>
          </a:p>
        </p:txBody>
      </p:sp>
      <p:sp>
        <p:nvSpPr>
          <p:cNvPr id="12" name="Прямоугольник 25"/>
          <p:cNvSpPr/>
          <p:nvPr/>
        </p:nvSpPr>
        <p:spPr>
          <a:xfrm>
            <a:off x="1331640" y="3501000"/>
            <a:ext cx="3311999" cy="57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НИИ цветоводства и субтропических культур</a:t>
            </a:r>
          </a:p>
        </p:txBody>
      </p:sp>
      <p:sp>
        <p:nvSpPr>
          <p:cNvPr id="13" name="Прямоугольник 26"/>
          <p:cNvSpPr/>
          <p:nvPr/>
        </p:nvSpPr>
        <p:spPr>
          <a:xfrm>
            <a:off x="5533200" y="1124640"/>
            <a:ext cx="3222720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Сочинский институт филиал РУДН</a:t>
            </a:r>
          </a:p>
        </p:txBody>
      </p:sp>
      <p:sp>
        <p:nvSpPr>
          <p:cNvPr id="14" name="Прямоугольник 28"/>
          <p:cNvSpPr/>
          <p:nvPr/>
        </p:nvSpPr>
        <p:spPr>
          <a:xfrm>
            <a:off x="5508000" y="2133000"/>
            <a:ext cx="3311999" cy="57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0280" algn="l"/>
              </a:tabLst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2"/>
                <a:cs typeface="Times New Roman" pitchFamily="18"/>
              </a:rPr>
              <a:t>Сочинское региональное отделение Русского географического общества</a:t>
            </a:r>
          </a:p>
        </p:txBody>
      </p:sp>
      <p:sp>
        <p:nvSpPr>
          <p:cNvPr id="15" name="Прямоугольник 29"/>
          <p:cNvSpPr/>
          <p:nvPr/>
        </p:nvSpPr>
        <p:spPr>
          <a:xfrm>
            <a:off x="6012000" y="3213000"/>
            <a:ext cx="2880000" cy="106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ФГБУ «Кавказский государственный природный биосферный заповедник имени Х.Г. Шапошникова»</a:t>
            </a:r>
          </a:p>
        </p:txBody>
      </p:sp>
      <p:grpSp>
        <p:nvGrpSpPr>
          <p:cNvPr id="16" name="Группа 39"/>
          <p:cNvGrpSpPr/>
          <p:nvPr/>
        </p:nvGrpSpPr>
        <p:grpSpPr>
          <a:xfrm>
            <a:off x="-7525440" y="-3051720"/>
            <a:ext cx="8604360" cy="2159640"/>
            <a:chOff x="-7525440" y="-3051720"/>
            <a:chExt cx="8604360" cy="2159640"/>
          </a:xfrm>
        </p:grpSpPr>
        <p:pic>
          <p:nvPicPr>
            <p:cNvPr id="17" name="Рисунок 30"/>
            <p:cNvPicPr>
              <a:picLocks noChangeAspect="1"/>
            </p:cNvPicPr>
            <p:nvPr/>
          </p:nvPicPr>
          <p:blipFill>
            <a:blip r:embed="rId10" cstate="screen">
              <a:lum/>
              <a:alphaModFix/>
            </a:blip>
            <a:srcRect/>
            <a:stretch>
              <a:fillRect/>
            </a:stretch>
          </p:blipFill>
          <p:spPr>
            <a:xfrm>
              <a:off x="-7525440" y="-2763720"/>
              <a:ext cx="1728000" cy="719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4"/>
            <p:cNvSpPr/>
            <p:nvPr/>
          </p:nvSpPr>
          <p:spPr>
            <a:xfrm>
              <a:off x="-5797080" y="-2986200"/>
              <a:ext cx="2664000" cy="106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16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Calibri" pitchFamily="1"/>
                  <a:cs typeface="Times New Roman" pitchFamily="18"/>
                </a:rPr>
                <a:t>Международная программа по экологическому мониторингу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16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Calibri" pitchFamily="1"/>
                  <a:cs typeface="Times New Roman" pitchFamily="18"/>
                </a:rPr>
                <a:t>Черного моря.</a:t>
              </a:r>
            </a:p>
          </p:txBody>
        </p:sp>
        <p:pic>
          <p:nvPicPr>
            <p:cNvPr id="19" name="Рисунок 32"/>
            <p:cNvPicPr>
              <a:picLocks noChangeAspect="1"/>
            </p:cNvPicPr>
            <p:nvPr/>
          </p:nvPicPr>
          <p:blipFill>
            <a:blip r:embed="rId11" cstate="screen">
              <a:lum/>
              <a:alphaModFix/>
            </a:blip>
            <a:srcRect/>
            <a:stretch>
              <a:fillRect/>
            </a:stretch>
          </p:blipFill>
          <p:spPr>
            <a:xfrm>
              <a:off x="-7309440" y="-1755720"/>
              <a:ext cx="863639" cy="863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Прямоугольник 34"/>
            <p:cNvSpPr/>
            <p:nvPr/>
          </p:nvSpPr>
          <p:spPr>
            <a:xfrm>
              <a:off x="-6644520" y="-1467720"/>
              <a:ext cx="2404080" cy="37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457200" marR="0" lvl="0" indent="0" algn="just" rtl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907559" algn="l"/>
                </a:tabLst>
              </a:pPr>
              <a:r>
                <a:rPr lang="ru-RU" sz="16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Calibri" pitchFamily="2"/>
                  <a:cs typeface="Times New Roman" pitchFamily="18"/>
                </a:rPr>
                <a:t>Компания Кока-кола</a:t>
              </a:r>
            </a:p>
          </p:txBody>
        </p:sp>
        <p:pic>
          <p:nvPicPr>
            <p:cNvPr id="21" name="Рисунок 35"/>
            <p:cNvPicPr>
              <a:picLocks noChangeAspect="1"/>
            </p:cNvPicPr>
            <p:nvPr/>
          </p:nvPicPr>
          <p:blipFill>
            <a:blip r:embed="rId12" cstate="screen">
              <a:lum/>
              <a:alphaModFix/>
            </a:blip>
            <a:srcRect/>
            <a:stretch>
              <a:fillRect/>
            </a:stretch>
          </p:blipFill>
          <p:spPr>
            <a:xfrm>
              <a:off x="-3204720" y="-3051720"/>
              <a:ext cx="1151640" cy="1079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15"/>
            <p:cNvSpPr/>
            <p:nvPr/>
          </p:nvSpPr>
          <p:spPr>
            <a:xfrm>
              <a:off x="-2052720" y="-2973959"/>
              <a:ext cx="3096000" cy="10652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450720" algn="l"/>
                </a:tabLst>
              </a:pPr>
              <a:r>
                <a:rPr lang="ru-RU" sz="16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Calibri" pitchFamily="1"/>
                  <a:cs typeface="Times New Roman" pitchFamily="18"/>
                </a:rPr>
                <a:t>Общероссийское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450720" algn="l"/>
                </a:tabLst>
              </a:pPr>
              <a:r>
                <a:rPr lang="ru-RU" sz="16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Calibri" pitchFamily="1"/>
                  <a:cs typeface="Times New Roman" pitchFamily="18"/>
                </a:rPr>
                <a:t>общественное детское экологическое движение «Зеленая планета»</a:t>
              </a:r>
            </a:p>
          </p:txBody>
        </p:sp>
        <p:pic>
          <p:nvPicPr>
            <p:cNvPr id="23" name="Рисунок 37"/>
            <p:cNvPicPr>
              <a:picLocks noChangeAspect="1"/>
            </p:cNvPicPr>
            <p:nvPr/>
          </p:nvPicPr>
          <p:blipFill>
            <a:blip r:embed="rId13" cstate="screen">
              <a:lum/>
              <a:alphaModFix/>
            </a:blip>
            <a:srcRect/>
            <a:stretch>
              <a:fillRect/>
            </a:stretch>
          </p:blipFill>
          <p:spPr>
            <a:xfrm>
              <a:off x="-3204720" y="-1899720"/>
              <a:ext cx="1295640" cy="1007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tangle 16"/>
            <p:cNvSpPr/>
            <p:nvPr/>
          </p:nvSpPr>
          <p:spPr>
            <a:xfrm>
              <a:off x="-2052720" y="-1790280"/>
              <a:ext cx="3131640" cy="821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450720" algn="l"/>
                </a:tabLst>
              </a:pPr>
              <a:r>
                <a:rPr lang="ru-RU" sz="16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Calibri" pitchFamily="1"/>
                  <a:cs typeface="Times New Roman" pitchFamily="18"/>
                </a:rPr>
                <a:t>Конструктивно-</a:t>
              </a:r>
            </a:p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450720" algn="l"/>
                </a:tabLst>
              </a:pPr>
              <a:r>
                <a:rPr lang="ru-RU" sz="16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Calibri" pitchFamily="1"/>
                  <a:cs typeface="Times New Roman" pitchFamily="18"/>
                </a:rPr>
                <a:t>экологическое Движение России КЕДР</a:t>
              </a:r>
            </a:p>
          </p:txBody>
        </p:sp>
      </p:grpSp>
      <p:sp>
        <p:nvSpPr>
          <p:cNvPr id="25" name="Rectangle 17"/>
          <p:cNvSpPr/>
          <p:nvPr/>
        </p:nvSpPr>
        <p:spPr>
          <a:xfrm>
            <a:off x="179512" y="4797152"/>
            <a:ext cx="5688520" cy="16850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26496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720" algn="l"/>
              </a:tabLst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В результате реализации проекта расширены возможности для проведения учащимися полевых, опытнических работ по тематикам проекта.</a:t>
            </a:r>
          </a:p>
          <a:p>
            <a:pPr marL="0" marR="0" lvl="0" indent="26496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720" algn="l"/>
              </a:tabLst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Calibri" pitchFamily="1"/>
                <a:cs typeface="Times New Roman" pitchFamily="18"/>
              </a:rPr>
              <a:t>Также, были организованны и проведены природоохранные акции, экологические праздники, конкурсы.</a:t>
            </a:r>
          </a:p>
        </p:txBody>
      </p:sp>
      <p:pic>
        <p:nvPicPr>
          <p:cNvPr id="2050" name="Picture 2" descr="D:\ФОТОГРАФИИ\ЛЕТО\Лето 2018\Трудовая бригада\IMG-20180706-WA0000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012160" y="4509120"/>
            <a:ext cx="2903645" cy="21777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1"/>
          <p:cNvSpPr/>
          <p:nvPr/>
        </p:nvSpPr>
        <p:spPr>
          <a:xfrm>
            <a:off x="5652000" y="476640"/>
            <a:ext cx="3024000" cy="106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1 СТУПЕНЬ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«АЗБУКА ЮНОГО АГРОНОМА»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1-4 КЛАСС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 cstate="screen">
            <a:lum/>
            <a:alphaModFix/>
          </a:blip>
          <a:srcRect/>
          <a:stretch>
            <a:fillRect/>
          </a:stretch>
        </p:blipFill>
        <p:spPr>
          <a:xfrm>
            <a:off x="3125159" y="404640"/>
            <a:ext cx="2636999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43640" y="5157360"/>
            <a:ext cx="2592000" cy="1307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2 СТУПЕНЬ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«ОСНОВЫ ПРИРОДНОГО ЗЕМЛЕДЕЛИЯ»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5-7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640" y="1124640"/>
            <a:ext cx="2700360" cy="82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3 СТУПЕНЬ «ЭКОКЛАСС»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Arial" pitchFamily="34"/>
              </a:rPr>
              <a:t> 8-11 КЛАСС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 cstate="screen">
            <a:lum/>
            <a:alphaModFix/>
          </a:blip>
          <a:srcRect/>
          <a:stretch>
            <a:fillRect/>
          </a:stretch>
        </p:blipFill>
        <p:spPr>
          <a:xfrm>
            <a:off x="5940000" y="1772639"/>
            <a:ext cx="2926799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 cstate="screen">
            <a:lum/>
            <a:alphaModFix/>
          </a:blip>
          <a:srcRect/>
          <a:stretch>
            <a:fillRect/>
          </a:stretch>
        </p:blipFill>
        <p:spPr>
          <a:xfrm>
            <a:off x="2988000" y="2997000"/>
            <a:ext cx="2862000" cy="21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7" cstate="screen">
            <a:lum/>
            <a:alphaModFix/>
          </a:blip>
          <a:srcRect/>
          <a:stretch>
            <a:fillRect/>
          </a:stretch>
        </p:blipFill>
        <p:spPr>
          <a:xfrm>
            <a:off x="5580000" y="4509000"/>
            <a:ext cx="3179160" cy="21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8" cstate="screen">
            <a:lum/>
            <a:alphaModFix/>
          </a:blip>
          <a:srcRect/>
          <a:stretch>
            <a:fillRect/>
          </a:stretch>
        </p:blipFill>
        <p:spPr>
          <a:xfrm>
            <a:off x="179640" y="1884240"/>
            <a:ext cx="2736000" cy="36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640" y="404640"/>
            <a:ext cx="8280720" cy="146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rPr>
              <a:t>        </a:t>
            </a: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Mangal" pitchFamily="2"/>
              </a:rPr>
              <a:t>Используя в проекте диагностические методики С.Д. Дерябо, В.А. Ясвина «Альтернатива», «Натурофил» на основе опыта моделирования процесса формирования экологической культуры учащихся в системе дополнительного образования Н.Н.Валуевой через: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000" y="1728000"/>
            <a:ext cx="7776360" cy="352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Диагностику уровня экологической культуры учащихся.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Анкетирование участников сетевого партнерства.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Устные опросы.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Включенное наблюдение за ходом реализации совместных мероприятий и программ.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Анализ результативности представления результатов исследовательской деятельности учащихся по уровням.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Анализ методических мероприятий по проблеме проекта.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Рейтинговую оценку.  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00"/>
              </a:buClr>
              <a:buSzPct val="100000"/>
              <a:buFont typeface="StarSymbol"/>
              <a:buChar char="•"/>
              <a:tabLst/>
            </a:pPr>
            <a:r>
              <a:rPr lang="ru-RU" sz="16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Статистические методы.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94120" y="1368000"/>
            <a:ext cx="3786120" cy="129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rPr>
              <a:t>влияние ли все наше старания на процесс формирования экологической культуры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00" y="5337000"/>
            <a:ext cx="8063999" cy="1334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spc="0">
                <a:ln>
                  <a:noFill/>
                </a:ln>
                <a:solidFill>
                  <a:srgbClr val="1C1C1C"/>
                </a:solidFill>
                <a:latin typeface="Times New Roman" pitchFamily="18"/>
                <a:ea typeface="Arial Unicode MS" pitchFamily="2"/>
                <a:cs typeface="Arial" pitchFamily="34"/>
              </a:rPr>
              <a:t>По итогам мониторинга в 2018 году у</a:t>
            </a:r>
            <a:r>
              <a:rPr lang="ru-RU" sz="2200" b="0" i="0" u="none" strike="noStrike" kern="1200" spc="0">
                <a:ln>
                  <a:noFill/>
                </a:ln>
                <a:solidFill>
                  <a:srgbClr val="1C1C1C"/>
                </a:solidFill>
                <a:latin typeface="Times New Roman" pitchFamily="18"/>
                <a:ea typeface="Times New Roman" pitchFamily="18"/>
                <a:cs typeface="Arial" pitchFamily="34"/>
              </a:rPr>
              <a:t> учащихся формируется ответственное отношение к окружающей среде, своему здоровью и здоровью окружающих людей, то есть формируется экологическое воспитание.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>
                <a:latin typeface="Times New Roman" pitchFamily="18"/>
                <a:cs typeface="Times New Roman" pitchFamily="18"/>
              </a:rPr>
              <a:t>Модель формирования экологической культуры учащихся в системе</a:t>
            </a:r>
            <a:r>
              <a:rPr lang="ru-RU" sz="2000">
                <a:latin typeface="Times New Roman" pitchFamily="18"/>
                <a:cs typeface="Times New Roman" pitchFamily="18"/>
              </a:rPr>
              <a:t/>
            </a:r>
            <a:br>
              <a:rPr lang="ru-RU" sz="2000">
                <a:latin typeface="Times New Roman" pitchFamily="18"/>
                <a:cs typeface="Times New Roman" pitchFamily="18"/>
              </a:rPr>
            </a:br>
            <a:r>
              <a:rPr lang="ru-RU" sz="2000" b="1">
                <a:latin typeface="Times New Roman" pitchFamily="18"/>
                <a:cs typeface="Times New Roman" pitchFamily="18"/>
              </a:rPr>
              <a:t>дополнительного образования</a:t>
            </a:r>
            <a:r>
              <a:rPr lang="ru-RU" sz="2000">
                <a:latin typeface="Times New Roman" pitchFamily="18"/>
                <a:cs typeface="Times New Roman" pitchFamily="18"/>
              </a:rPr>
              <a:t/>
            </a:r>
            <a:br>
              <a:rPr lang="ru-RU" sz="2000">
                <a:latin typeface="Times New Roman" pitchFamily="18"/>
                <a:cs typeface="Times New Roman" pitchFamily="18"/>
              </a:rPr>
            </a:br>
            <a:endParaRPr lang="ru-RU" sz="200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Содержимое 3"/>
          <p:cNvPicPr>
            <a:picLocks noChangeAspect="1"/>
          </p:cNvPicPr>
          <p:nvPr/>
        </p:nvPicPr>
        <p:blipFill>
          <a:blip r:embed="rId4" cstate="screen">
            <a:lum/>
            <a:alphaModFix/>
          </a:blip>
          <a:srcRect/>
          <a:stretch>
            <a:fillRect/>
          </a:stretch>
        </p:blipFill>
        <p:spPr>
          <a:xfrm>
            <a:off x="2232000" y="972000"/>
            <a:ext cx="4896360" cy="56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5" cstate="screen">
            <a:lum/>
            <a:alphaModFix/>
          </a:blip>
          <a:srcRect/>
          <a:stretch>
            <a:fillRect/>
          </a:stretch>
        </p:blipFill>
        <p:spPr>
          <a:xfrm>
            <a:off x="0" y="1916832"/>
            <a:ext cx="2441651" cy="183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 cstate="screen">
            <a:lum/>
            <a:alphaModFix/>
          </a:blip>
          <a:srcRect/>
          <a:stretch>
            <a:fillRect/>
          </a:stretch>
        </p:blipFill>
        <p:spPr>
          <a:xfrm>
            <a:off x="0" y="4293096"/>
            <a:ext cx="2540520" cy="178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ФОТОГРАФИИ\ЛЕТО\Лето 2018\Трудовая бригада\IMG-20180706-WA00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92416" y="1484784"/>
            <a:ext cx="2351584" cy="1763688"/>
          </a:xfrm>
          <a:prstGeom prst="rect">
            <a:avLst/>
          </a:prstGeom>
          <a:noFill/>
        </p:spPr>
      </p:pic>
      <p:pic>
        <p:nvPicPr>
          <p:cNvPr id="3075" name="Picture 3" descr="D:\ФОТОГРАФИИ\ЛЕТО\Лето 2018\Трудовая бригада\IMG-20180706-WA002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236295" y="3501008"/>
            <a:ext cx="1782199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17"/>
          <p:cNvGrpSpPr/>
          <p:nvPr/>
        </p:nvGrpSpPr>
        <p:grpSpPr>
          <a:xfrm>
            <a:off x="1105355" y="1351038"/>
            <a:ext cx="5115444" cy="545081"/>
            <a:chOff x="1105355" y="1351038"/>
            <a:chExt cx="5115444" cy="545081"/>
          </a:xfrm>
        </p:grpSpPr>
        <p:sp>
          <p:nvSpPr>
            <p:cNvPr id="4" name="Line 18"/>
            <p:cNvSpPr/>
            <p:nvPr/>
          </p:nvSpPr>
          <p:spPr>
            <a:xfrm>
              <a:off x="1402199" y="1894680"/>
              <a:ext cx="4818600" cy="1439"/>
            </a:xfrm>
            <a:prstGeom prst="line">
              <a:avLst/>
            </a:prstGeom>
            <a:noFill/>
            <a:ln w="25560">
              <a:solidFill>
                <a:srgbClr val="969696"/>
              </a:solidFill>
              <a:custDash>
                <a:ds d="0" sp="0"/>
              </a:custDash>
              <a:round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5" name="Rectangle 19"/>
            <p:cNvSpPr/>
            <p:nvPr/>
          </p:nvSpPr>
          <p:spPr>
            <a:xfrm rot="3419400">
              <a:off x="1115795" y="1340598"/>
              <a:ext cx="480960" cy="501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6" name="Text Box 20"/>
            <p:cNvSpPr/>
            <p:nvPr/>
          </p:nvSpPr>
          <p:spPr>
            <a:xfrm>
              <a:off x="2192400" y="1360800"/>
              <a:ext cx="20811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000" b="1" i="0" u="none" strike="noStrike" kern="1200" spc="0">
                  <a:ln>
                    <a:noFill/>
                  </a:ln>
                  <a:solidFill>
                    <a:srgbClr val="A50021"/>
                  </a:solidFill>
                  <a:latin typeface="Arial" pitchFamily="18"/>
                  <a:ea typeface="Arial Unicode MS" pitchFamily="2"/>
                  <a:cs typeface="Mangal" pitchFamily="2"/>
                </a:rPr>
                <a:t>для педагогов</a:t>
              </a:r>
              <a:r>
                <a:rPr lang="ru-RU" sz="2000" b="1" i="0" u="none" strike="noStrike" kern="1200" spc="0">
                  <a:ln>
                    <a:noFill/>
                  </a:ln>
                  <a:solidFill>
                    <a:srgbClr val="E46C0A"/>
                  </a:solidFill>
                  <a:latin typeface="Arial" pitchFamily="18"/>
                  <a:ea typeface="Arial Unicode MS" pitchFamily="2"/>
                  <a:cs typeface="Mangal" pitchFamily="2"/>
                </a:rPr>
                <a:t>:</a:t>
              </a:r>
            </a:p>
          </p:txBody>
        </p:sp>
        <p:sp>
          <p:nvSpPr>
            <p:cNvPr id="7" name="Text Box 21"/>
            <p:cNvSpPr/>
            <p:nvPr/>
          </p:nvSpPr>
          <p:spPr>
            <a:xfrm>
              <a:off x="1171440" y="1382039"/>
              <a:ext cx="184680" cy="444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8" name="Rectangle 1"/>
          <p:cNvSpPr/>
          <p:nvPr/>
        </p:nvSpPr>
        <p:spPr>
          <a:xfrm>
            <a:off x="0" y="264240"/>
            <a:ext cx="9143640" cy="82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45072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В ходе реализации проекта были получены</a:t>
            </a:r>
          </a:p>
          <a:p>
            <a:pPr marL="0" marR="0" lvl="0" indent="45072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программно-методические материалы:</a:t>
            </a:r>
          </a:p>
        </p:txBody>
      </p:sp>
      <p:sp>
        <p:nvSpPr>
          <p:cNvPr id="9" name="Rectangle 1"/>
          <p:cNvSpPr/>
          <p:nvPr/>
        </p:nvSpPr>
        <p:spPr>
          <a:xfrm>
            <a:off x="467640" y="1928160"/>
            <a:ext cx="8208720" cy="249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45000"/>
              <a:buFont typeface="StarSymbol"/>
              <a:buChar char="•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 Разноуровневые дополнительные общеобразовательные программы естественно-научной направленности;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45000"/>
              <a:buFont typeface="StarSymbol"/>
              <a:buChar char="•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Методические рекомендации  по использованию диагностического инструментария  оценки уровня экологической культуры учащихся в системе дополнительного образования.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45000"/>
              <a:buFont typeface="StarSymbol"/>
              <a:buChar char="•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Методические рекомендации по организации исследовательской деятельности учащихся по вопросам природного земледелия.</a:t>
            </a:r>
          </a:p>
        </p:txBody>
      </p:sp>
      <p:grpSp>
        <p:nvGrpSpPr>
          <p:cNvPr id="10" name="Group 17"/>
          <p:cNvGrpSpPr/>
          <p:nvPr/>
        </p:nvGrpSpPr>
        <p:grpSpPr>
          <a:xfrm>
            <a:off x="1033355" y="4447398"/>
            <a:ext cx="5635285" cy="545082"/>
            <a:chOff x="1033355" y="4447398"/>
            <a:chExt cx="5635285" cy="545082"/>
          </a:xfrm>
        </p:grpSpPr>
        <p:sp>
          <p:nvSpPr>
            <p:cNvPr id="11" name="Line 18"/>
            <p:cNvSpPr/>
            <p:nvPr/>
          </p:nvSpPr>
          <p:spPr>
            <a:xfrm>
              <a:off x="1330200" y="4991040"/>
              <a:ext cx="4816440" cy="1440"/>
            </a:xfrm>
            <a:prstGeom prst="line">
              <a:avLst/>
            </a:prstGeom>
            <a:noFill/>
            <a:ln w="25560">
              <a:solidFill>
                <a:srgbClr val="969696"/>
              </a:solidFill>
              <a:custDash>
                <a:ds d="0" sp="0"/>
              </a:custDash>
              <a:round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2" name="Rectangle 19"/>
            <p:cNvSpPr/>
            <p:nvPr/>
          </p:nvSpPr>
          <p:spPr>
            <a:xfrm rot="3419400">
              <a:off x="1043795" y="4436958"/>
              <a:ext cx="480960" cy="501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  <p:sp>
          <p:nvSpPr>
            <p:cNvPr id="13" name="Text Box 20"/>
            <p:cNvSpPr/>
            <p:nvPr/>
          </p:nvSpPr>
          <p:spPr>
            <a:xfrm>
              <a:off x="1992240" y="4596120"/>
              <a:ext cx="467640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ru-RU" sz="2000" b="1" i="0" u="none" strike="noStrike" kern="1200" spc="0">
                  <a:ln>
                    <a:noFill/>
                  </a:ln>
                  <a:solidFill>
                    <a:srgbClr val="A50021"/>
                  </a:solidFill>
                  <a:latin typeface="Arial" pitchFamily="18"/>
                  <a:ea typeface="Arial Unicode MS" pitchFamily="2"/>
                  <a:cs typeface="Mangal" pitchFamily="2"/>
                </a:rPr>
                <a:t>для образовательных организаций</a:t>
              </a:r>
            </a:p>
          </p:txBody>
        </p:sp>
        <p:sp>
          <p:nvSpPr>
            <p:cNvPr id="14" name="Text Box 21"/>
            <p:cNvSpPr/>
            <p:nvPr/>
          </p:nvSpPr>
          <p:spPr>
            <a:xfrm>
              <a:off x="1099440" y="4478400"/>
              <a:ext cx="184320" cy="444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endParaRPr>
            </a:p>
          </p:txBody>
        </p:sp>
      </p:grpSp>
      <p:sp>
        <p:nvSpPr>
          <p:cNvPr id="15" name="Rectangle 1"/>
          <p:cNvSpPr/>
          <p:nvPr/>
        </p:nvSpPr>
        <p:spPr>
          <a:xfrm>
            <a:off x="467640" y="4886640"/>
            <a:ext cx="8208720" cy="1807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45000"/>
              <a:buFont typeface="StarSymbol"/>
              <a:buChar char="•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Описание модели формирования экологической культуры учащихся на основе приобретённого опыта при реализации проекта.  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45000"/>
              <a:buFont typeface="StarSymbol"/>
              <a:buChar char="•"/>
              <a:tabLst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Методические разработки мероприятий по формированию экологической культуры учащихся в условиях дополнительного образования.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lum/>
            <a:alphaModFix/>
          </a:blip>
          <a:srcRect/>
          <a:stretch>
            <a:fillRect/>
          </a:stretch>
        </p:blipFill>
        <p:spPr>
          <a:xfrm>
            <a:off x="-52560" y="720"/>
            <a:ext cx="91969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/>
          <p:nvPr/>
        </p:nvSpPr>
        <p:spPr>
          <a:xfrm>
            <a:off x="467640" y="58680"/>
            <a:ext cx="8229240" cy="56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Результативность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159" y="3409920"/>
            <a:ext cx="914364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alphaModFix/>
          </a:blip>
          <a:srcRect/>
          <a:stretch>
            <a:fillRect/>
          </a:stretch>
        </p:blipFill>
        <p:spPr>
          <a:xfrm>
            <a:off x="1424880" y="1426320"/>
            <a:ext cx="6338520" cy="5256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9"/>
          <p:cNvSpPr/>
          <p:nvPr/>
        </p:nvSpPr>
        <p:spPr>
          <a:xfrm>
            <a:off x="323640" y="692640"/>
            <a:ext cx="8496720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Мониторинг участия учащихся естественнонаучной направленности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 Unicode MS" pitchFamily="2"/>
                <a:cs typeface="Times New Roman" pitchFamily="18"/>
              </a:rPr>
              <a:t>в мероприятиях различного уровня.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517</Words>
  <Application>Microsoft Office PowerPoint</Application>
  <PresentationFormat>Экран (4:3)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Обычный</vt:lpstr>
      <vt:lpstr>Обычный 1</vt:lpstr>
      <vt:lpstr>Обычный 2</vt:lpstr>
      <vt:lpstr>Обычный 5</vt:lpstr>
      <vt:lpstr>Слайд 1</vt:lpstr>
      <vt:lpstr>Слайд 2</vt:lpstr>
      <vt:lpstr>Слайд 3</vt:lpstr>
      <vt:lpstr>Социальные партнеры проекта</vt:lpstr>
      <vt:lpstr>Слайд 5</vt:lpstr>
      <vt:lpstr>Слайд 6</vt:lpstr>
      <vt:lpstr>Модель формирования экологической культуры учащихся в системе дополнительного образования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</cp:revision>
  <dcterms:modified xsi:type="dcterms:W3CDTF">2019-01-20T09:09:19Z</dcterms:modified>
</cp:coreProperties>
</file>