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8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7" r:id="rId10"/>
    <p:sldId id="270" r:id="rId11"/>
    <p:sldId id="268" r:id="rId12"/>
    <p:sldId id="269" r:id="rId13"/>
    <p:sldId id="302" r:id="rId14"/>
    <p:sldId id="271" r:id="rId15"/>
    <p:sldId id="272" r:id="rId16"/>
    <p:sldId id="273" r:id="rId17"/>
    <p:sldId id="274" r:id="rId18"/>
    <p:sldId id="275" r:id="rId19"/>
    <p:sldId id="300" r:id="rId20"/>
    <p:sldId id="301" r:id="rId21"/>
    <p:sldId id="303" r:id="rId22"/>
    <p:sldId id="279" r:id="rId23"/>
    <p:sldId id="282" r:id="rId24"/>
    <p:sldId id="283" r:id="rId25"/>
    <p:sldId id="284" r:id="rId26"/>
    <p:sldId id="285" r:id="rId27"/>
    <p:sldId id="288" r:id="rId28"/>
    <p:sldId id="290" r:id="rId29"/>
    <p:sldId id="291" r:id="rId30"/>
    <p:sldId id="292" r:id="rId31"/>
    <p:sldId id="294" r:id="rId32"/>
    <p:sldId id="295" r:id="rId33"/>
    <p:sldId id="296" r:id="rId34"/>
    <p:sldId id="297" r:id="rId35"/>
    <p:sldId id="298" r:id="rId36"/>
    <p:sldId id="299" r:id="rId3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132" autoAdjust="0"/>
    <p:restoredTop sz="94682" autoAdjust="0"/>
  </p:normalViewPr>
  <p:slideViewPr>
    <p:cSldViewPr>
      <p:cViewPr varScale="1">
        <p:scale>
          <a:sx n="75" d="100"/>
          <a:sy n="75" d="100"/>
        </p:scale>
        <p:origin x="-34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302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1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68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8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fld id="{A4A5694C-8DE5-4A00-98E7-D9DBD78A2A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DF2792-8AB4-4E78-828A-7C246C631636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0"/>
            <a:ext cx="6362700" cy="6858000"/>
            <a:chOff x="0" y="0"/>
            <a:chExt cx="4008" cy="4320"/>
          </a:xfrm>
        </p:grpSpPr>
        <p:pic>
          <p:nvPicPr>
            <p:cNvPr id="5" name="Picture 8" descr="Expbann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invGray">
            <a:xfrm>
              <a:off x="0" y="0"/>
              <a:ext cx="432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9" descr="EXPHORSA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08" y="3600"/>
              <a:ext cx="1800" cy="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7" name="Picture 10" descr="EXPHORS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3657600"/>
            <a:ext cx="5715000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5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990600"/>
            <a:ext cx="6400800" cy="2514600"/>
          </a:xfrm>
          <a:ln w="76200" cmpd="tri"/>
        </p:spPr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  <a:ln w="6350"/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400800"/>
            <a:ext cx="1905000" cy="45720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400800"/>
            <a:ext cx="2895600" cy="45720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983E1AF8-1794-4727-8791-D4E23DE9DB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A5429-5CA8-4C49-BCF7-62A352B150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96100" y="381000"/>
            <a:ext cx="1943100" cy="54991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2038" y="381000"/>
            <a:ext cx="5681662" cy="54991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98A87-0A4C-4AD6-8252-33066274E2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062038" y="1766888"/>
            <a:ext cx="3808412" cy="4113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2850" y="1766888"/>
            <a:ext cx="3808413" cy="4113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A16AB-405B-466A-8A26-C2E614A1DD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62038" y="1766888"/>
            <a:ext cx="7769225" cy="4113212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2D49A-3CD0-40BF-91F7-3CE0D92B0B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C0558-AE1C-4507-95D5-8C4235C25D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8C4D7A-B7FF-419B-A8AB-40F1A9D873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2038" y="1766888"/>
            <a:ext cx="3808412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2850" y="1766888"/>
            <a:ext cx="3808413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070E1-99C1-4982-9D8D-9C729857AE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DBFC8-1AC6-44C2-B043-87D41FFDFC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2F225-ED1F-4C2E-9CC6-753D559BD9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97978-EDC3-4CD4-8B98-E4CAB6ADB4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EB6B5-D0D6-45F9-96FA-9F3950ABA9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80F3F-744B-46B1-BF43-7FE922973E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xpbanna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invGray">
          <a:xfrm>
            <a:off x="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41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tx2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41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41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fld id="{7F7ADA85-C267-4927-89DC-7B7E30F3E9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031" name="Picture 7" descr="EXPHORSA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066800" y="1574800"/>
            <a:ext cx="7772400" cy="13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2038" y="1766888"/>
            <a:ext cx="7769225" cy="411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51" r:id="rId2"/>
    <p:sldLayoutId id="2147483952" r:id="rId3"/>
    <p:sldLayoutId id="2147483953" r:id="rId4"/>
    <p:sldLayoutId id="2147483954" r:id="rId5"/>
    <p:sldLayoutId id="2147483955" r:id="rId6"/>
    <p:sldLayoutId id="2147483956" r:id="rId7"/>
    <p:sldLayoutId id="2147483957" r:id="rId8"/>
    <p:sldLayoutId id="2147483958" r:id="rId9"/>
    <p:sldLayoutId id="2147483959" r:id="rId10"/>
    <p:sldLayoutId id="2147483960" r:id="rId11"/>
    <p:sldLayoutId id="2147483961" r:id="rId12"/>
    <p:sldLayoutId id="2147483962" r:id="rId13"/>
  </p:sldLayoutIdLst>
  <p:transition spd="slow">
    <p:diamond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Blip>
          <a:blip r:embed="rId19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 descr="Белый мрамор"/>
          <p:cNvSpPr>
            <a:spLocks noChangeArrowheads="1" noChangeShapeType="1" noTextEdit="1"/>
          </p:cNvSpPr>
          <p:nvPr/>
        </p:nvSpPr>
        <p:spPr bwMode="auto">
          <a:xfrm>
            <a:off x="1692275" y="1196975"/>
            <a:ext cx="6692900" cy="3429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7102"/>
              </a:avLst>
            </a:prstTxWarp>
            <a:scene3d>
              <a:camera prst="legacyObliqueRight">
                <a:rot lat="300000" lon="0" rev="0"/>
              </a:camera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40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ТЕХНОЛОГИЯ РАЗВИТИЯ</a:t>
            </a:r>
          </a:p>
          <a:p>
            <a:pPr algn="ctr"/>
            <a:r>
              <a:rPr lang="ru-RU" sz="40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КРИТИЧЕСКОГО</a:t>
            </a:r>
          </a:p>
          <a:p>
            <a:pPr algn="ctr"/>
            <a:r>
              <a:rPr lang="ru-RU" sz="40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МЫШЛЕНИЯ</a:t>
            </a:r>
          </a:p>
          <a:p>
            <a:pPr algn="ctr"/>
            <a:r>
              <a:rPr lang="ru-RU" sz="40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НА УРОКАХ </a:t>
            </a:r>
          </a:p>
          <a:p>
            <a:pPr algn="ctr"/>
            <a:r>
              <a:rPr lang="ru-RU" sz="40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ИНФОРМАТИКИ</a:t>
            </a:r>
          </a:p>
        </p:txBody>
      </p:sp>
      <p:pic>
        <p:nvPicPr>
          <p:cNvPr id="3075" name="Picture 6" descr="und4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500" y="5072063"/>
            <a:ext cx="4033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smtClean="0">
                <a:solidFill>
                  <a:schemeClr val="tx1"/>
                </a:solidFill>
              </a:rPr>
              <a:t>Основа ТРКМ</a:t>
            </a:r>
            <a:r>
              <a:rPr lang="ru-RU" smtClean="0">
                <a:solidFill>
                  <a:schemeClr val="tx1"/>
                </a:solidFill>
              </a:rPr>
              <a:t> –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1538" y="1785926"/>
            <a:ext cx="7769225" cy="411321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dirty="0" smtClean="0"/>
              <a:t>трехфазная структура урока:</a:t>
            </a:r>
          </a:p>
          <a:p>
            <a:pPr eaLnBrk="1" hangingPunct="1"/>
            <a:endParaRPr lang="ru-RU" b="1" dirty="0" smtClean="0"/>
          </a:p>
        </p:txBody>
      </p:sp>
      <p:sp>
        <p:nvSpPr>
          <p:cNvPr id="317445" name="AutoShape 5"/>
          <p:cNvSpPr>
            <a:spLocks noChangeArrowheads="1"/>
          </p:cNvSpPr>
          <p:nvPr/>
        </p:nvSpPr>
        <p:spPr bwMode="auto">
          <a:xfrm>
            <a:off x="1258888" y="2492375"/>
            <a:ext cx="2592387" cy="7207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>
                <a:effectLst/>
              </a:rPr>
              <a:t>вызов</a:t>
            </a:r>
          </a:p>
        </p:txBody>
      </p:sp>
      <p:sp>
        <p:nvSpPr>
          <p:cNvPr id="317447" name="AutoShape 7"/>
          <p:cNvSpPr>
            <a:spLocks noChangeArrowheads="1"/>
          </p:cNvSpPr>
          <p:nvPr/>
        </p:nvSpPr>
        <p:spPr bwMode="auto">
          <a:xfrm>
            <a:off x="3203575" y="3573463"/>
            <a:ext cx="2592388" cy="7207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 dirty="0">
                <a:effectLst/>
              </a:rPr>
              <a:t>осмысление</a:t>
            </a:r>
          </a:p>
        </p:txBody>
      </p:sp>
      <p:sp>
        <p:nvSpPr>
          <p:cNvPr id="317448" name="AutoShape 8"/>
          <p:cNvSpPr>
            <a:spLocks noChangeArrowheads="1"/>
          </p:cNvSpPr>
          <p:nvPr/>
        </p:nvSpPr>
        <p:spPr bwMode="auto">
          <a:xfrm>
            <a:off x="5724525" y="4437063"/>
            <a:ext cx="2592388" cy="7921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>
                <a:effectLst/>
              </a:rPr>
              <a:t>рефлексия</a:t>
            </a:r>
          </a:p>
        </p:txBody>
      </p:sp>
      <p:sp>
        <p:nvSpPr>
          <p:cNvPr id="15" name="Стрелка углом 14"/>
          <p:cNvSpPr/>
          <p:nvPr/>
        </p:nvSpPr>
        <p:spPr bwMode="auto">
          <a:xfrm rot="5400000">
            <a:off x="3769268" y="2874410"/>
            <a:ext cx="738519" cy="561816"/>
          </a:xfrm>
          <a:prstGeom prst="ben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6" name="Стрелка углом 15"/>
          <p:cNvSpPr/>
          <p:nvPr/>
        </p:nvSpPr>
        <p:spPr bwMode="auto">
          <a:xfrm rot="5400000">
            <a:off x="5718886" y="3932944"/>
            <a:ext cx="562718" cy="429657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8485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4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smtClean="0"/>
              <a:t>Задачи фазы вызова</a:t>
            </a:r>
            <a:br>
              <a:rPr lang="ru-RU" sz="4000" smtClean="0"/>
            </a:br>
            <a:r>
              <a:rPr lang="ru-RU" sz="4000" smtClean="0"/>
              <a:t> </a:t>
            </a:r>
            <a:r>
              <a:rPr lang="ru-RU" sz="2800" smtClean="0"/>
              <a:t>( пробуждение интереса к предмету)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Актуализировать</a:t>
            </a:r>
            <a:r>
              <a:rPr lang="ru-RU" smtClean="0"/>
              <a:t> имеющиеся у учащихся знания и смыслы в связи с изучаемым материалом</a:t>
            </a:r>
          </a:p>
          <a:p>
            <a:pPr eaLnBrk="1" hangingPunct="1"/>
            <a:r>
              <a:rPr lang="ru-RU" b="1" smtClean="0"/>
              <a:t>Пробудить</a:t>
            </a:r>
            <a:r>
              <a:rPr lang="ru-RU" smtClean="0"/>
              <a:t> познавательный интерес к изучаемому материалу</a:t>
            </a:r>
          </a:p>
          <a:p>
            <a:pPr eaLnBrk="1" hangingPunct="1"/>
            <a:r>
              <a:rPr lang="ru-RU" b="1" smtClean="0"/>
              <a:t>Помочь</a:t>
            </a:r>
            <a:r>
              <a:rPr lang="ru-RU" smtClean="0"/>
              <a:t> учащимся самим определить направление в изучении темы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5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5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5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smtClean="0"/>
              <a:t>Задачи фазы реализации смысла –</a:t>
            </a:r>
            <a:br>
              <a:rPr lang="ru-RU" sz="4000" smtClean="0"/>
            </a:br>
            <a:r>
              <a:rPr lang="ru-RU" sz="2400" smtClean="0"/>
              <a:t>(осмысление материала во времени работы над ним)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Помочь </a:t>
            </a:r>
            <a:r>
              <a:rPr lang="ru-RU" smtClean="0"/>
              <a:t>активно воспринимать изучаемый материал</a:t>
            </a:r>
          </a:p>
          <a:p>
            <a:pPr eaLnBrk="1" hangingPunct="1"/>
            <a:r>
              <a:rPr lang="ru-RU" b="1" smtClean="0"/>
              <a:t>Помочь</a:t>
            </a:r>
            <a:r>
              <a:rPr lang="ru-RU" smtClean="0"/>
              <a:t> соотнести старые знания с новыми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6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6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6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1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smtClean="0"/>
              <a:t>Задачи фазы рефлексии –</a:t>
            </a:r>
            <a:br>
              <a:rPr lang="ru-RU" sz="4000" smtClean="0"/>
            </a:br>
            <a:r>
              <a:rPr lang="ru-RU" sz="2400" smtClean="0"/>
              <a:t>(обобщение материала, подведение итогов)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Помочь </a:t>
            </a:r>
            <a:r>
              <a:rPr lang="ru-RU" smtClean="0"/>
              <a:t>учащимся самостоятельно обобщить изучаемый материал</a:t>
            </a:r>
          </a:p>
          <a:p>
            <a:pPr eaLnBrk="1" hangingPunct="1"/>
            <a:r>
              <a:rPr lang="ru-RU" b="1" smtClean="0"/>
              <a:t>Помочь</a:t>
            </a:r>
            <a:r>
              <a:rPr lang="ru-RU" smtClean="0"/>
              <a:t> самостоятельно определить направления в дальнейшем изучении материала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1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1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71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1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600075"/>
          </a:xfrm>
        </p:spPr>
        <p:txBody>
          <a:bodyPr/>
          <a:lstStyle/>
          <a:p>
            <a:pPr eaLnBrk="1" hangingPunct="1"/>
            <a:r>
              <a:rPr lang="ru-RU" sz="4000" smtClean="0"/>
              <a:t>Формы и средства развития КМ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400" smtClean="0"/>
              <a:t>сбор данных</a:t>
            </a:r>
          </a:p>
          <a:p>
            <a:pPr eaLnBrk="1" hangingPunct="1"/>
            <a:r>
              <a:rPr lang="ru-RU" sz="2400" smtClean="0"/>
              <a:t>анализ текстов</a:t>
            </a:r>
          </a:p>
          <a:p>
            <a:pPr eaLnBrk="1" hangingPunct="1"/>
            <a:r>
              <a:rPr lang="ru-RU" sz="2400" smtClean="0"/>
              <a:t>сопоставление альтернативных точек зрения</a:t>
            </a:r>
          </a:p>
          <a:p>
            <a:pPr eaLnBrk="1" hangingPunct="1"/>
            <a:r>
              <a:rPr lang="ru-RU" sz="2400" smtClean="0"/>
              <a:t>коллективное обсуждение</a:t>
            </a:r>
          </a:p>
          <a:p>
            <a:pPr eaLnBrk="1" hangingPunct="1"/>
            <a:r>
              <a:rPr lang="ru-RU" sz="2400" smtClean="0"/>
              <a:t>разные виды парной и групповой работы</a:t>
            </a:r>
          </a:p>
          <a:p>
            <a:pPr eaLnBrk="1" hangingPunct="1"/>
            <a:r>
              <a:rPr lang="ru-RU" sz="2400" smtClean="0"/>
              <a:t>дебаты</a:t>
            </a:r>
          </a:p>
          <a:p>
            <a:pPr eaLnBrk="1" hangingPunct="1"/>
            <a:r>
              <a:rPr lang="ru-RU" sz="2400" smtClean="0"/>
              <a:t>дискуссии</a:t>
            </a:r>
          </a:p>
          <a:p>
            <a:pPr eaLnBrk="1" hangingPunct="1"/>
            <a:r>
              <a:rPr lang="ru-RU" sz="2400" smtClean="0"/>
              <a:t>публикации письменных работ учащихся</a:t>
            </a:r>
          </a:p>
          <a:p>
            <a:pPr algn="ctr" eaLnBrk="1" hangingPunct="1">
              <a:buFontTx/>
              <a:buNone/>
            </a:pPr>
            <a:r>
              <a:rPr lang="ru-RU" sz="2400" i="1" smtClean="0"/>
              <a:t>КМ – письменная работа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8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8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18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8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8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18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8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8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18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18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18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18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18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18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18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18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18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18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887413"/>
          </a:xfrm>
        </p:spPr>
        <p:txBody>
          <a:bodyPr/>
          <a:lstStyle/>
          <a:p>
            <a:pPr algn="ctr" eaLnBrk="1" hangingPunct="1"/>
            <a:r>
              <a:rPr lang="ru-RU" sz="4800" smtClean="0"/>
              <a:t>Роль учителя в ТРКМ: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smtClean="0"/>
              <a:t>направляет усилия учеников в определенное русло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сталкивает различные суждения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создает условия, побуждающие к принятию самостоятельных решений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дает учащимся возможность самостоятельно делать выводы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подготавливает новые познавательные ситуации внутри уже существующих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9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9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9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9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9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19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1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49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887413"/>
          </a:xfrm>
        </p:spPr>
        <p:txBody>
          <a:bodyPr/>
          <a:lstStyle/>
          <a:p>
            <a:pPr eaLnBrk="1" hangingPunct="1"/>
            <a:r>
              <a:rPr lang="ru-RU" sz="4000" smtClean="0"/>
              <a:t>Современный выпускник умеет: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smtClean="0"/>
              <a:t>формировать собственное мнение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совершать обдуманный выбор между различными мнениями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решать проблемы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аргументировано спорить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ценить совместную работу, в которой возникает общее решение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уметь оценить чужую точку зрения и сознавать, что восприятие человека и его отношение к любому вопросу формируется под влиянием многих факторов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0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0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20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0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0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0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0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0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20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0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0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20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0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0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20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600" smtClean="0"/>
              <a:t>Основные приемы ТРКМ</a:t>
            </a:r>
            <a:br>
              <a:rPr lang="ru-RU" sz="3600" smtClean="0"/>
            </a:br>
            <a:r>
              <a:rPr lang="ru-RU" sz="2400" smtClean="0"/>
              <a:t>Приемы по развитию навыков составления вопросов</a:t>
            </a:r>
            <a:endParaRPr lang="ru-RU" sz="4000" smtClean="0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1773238"/>
            <a:ext cx="7345362" cy="6477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800" smtClean="0"/>
              <a:t>Таблица «толстых» и «тонких» вопросов</a:t>
            </a:r>
          </a:p>
          <a:p>
            <a:pPr algn="ctr" eaLnBrk="1" hangingPunct="1">
              <a:buFontTx/>
              <a:buNone/>
            </a:pPr>
            <a:endParaRPr lang="ru-RU" sz="2800" smtClean="0"/>
          </a:p>
          <a:p>
            <a:pPr algn="ctr" eaLnBrk="1" hangingPunct="1">
              <a:buFontTx/>
              <a:buNone/>
            </a:pPr>
            <a:endParaRPr lang="ru-RU" sz="2800" smtClean="0"/>
          </a:p>
        </p:txBody>
      </p:sp>
      <p:graphicFrame>
        <p:nvGraphicFramePr>
          <p:cNvPr id="321585" name="Group 49"/>
          <p:cNvGraphicFramePr>
            <a:graphicFrameLocks noGrp="1"/>
          </p:cNvGraphicFramePr>
          <p:nvPr/>
        </p:nvGraphicFramePr>
        <p:xfrm>
          <a:off x="1258888" y="2565400"/>
          <a:ext cx="7058025" cy="3575495"/>
        </p:xfrm>
        <a:graphic>
          <a:graphicData uri="http://schemas.openxmlformats.org/drawingml/2006/table">
            <a:tbl>
              <a:tblPr/>
              <a:tblGrid>
                <a:gridCol w="3600450"/>
                <a:gridCol w="3457575"/>
              </a:tblGrid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Дайте три объяснения, почему…?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Объясните, почему…?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Почему вы думает6е…?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Почему Вы считаете…?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 чем различие…?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Предположите, что будет, если…?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Что, если…?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Кто…?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Что…?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Когда…?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Может…?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Будет…?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Мог ли…?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Как звать…? Было ли…?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Согласны ли Вы…?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Верно ли…?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475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744538"/>
          </a:xfrm>
        </p:spPr>
        <p:txBody>
          <a:bodyPr/>
          <a:lstStyle/>
          <a:p>
            <a:pPr algn="ctr" eaLnBrk="1" hangingPunct="1"/>
            <a:r>
              <a:rPr lang="ru-RU" sz="4000" smtClean="0"/>
              <a:t>Ромашка Блума</a:t>
            </a:r>
          </a:p>
        </p:txBody>
      </p:sp>
      <p:sp>
        <p:nvSpPr>
          <p:cNvPr id="323606" name="Oval 22"/>
          <p:cNvSpPr>
            <a:spLocks noChangeArrowheads="1"/>
          </p:cNvSpPr>
          <p:nvPr/>
        </p:nvSpPr>
        <p:spPr bwMode="auto">
          <a:xfrm rot="-3665019">
            <a:off x="4080669" y="2664619"/>
            <a:ext cx="2466975" cy="8810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ru-RU" sz="2000">
                <a:effectLst/>
                <a:latin typeface="Arial" charset="0"/>
              </a:rPr>
              <a:t>Простой</a:t>
            </a:r>
            <a:br>
              <a:rPr lang="ru-RU" sz="2000">
                <a:effectLst/>
                <a:latin typeface="Arial" charset="0"/>
              </a:rPr>
            </a:br>
            <a:r>
              <a:rPr lang="ru-RU" sz="2000">
                <a:effectLst/>
                <a:latin typeface="Arial" charset="0"/>
              </a:rPr>
              <a:t>вопрос</a:t>
            </a:r>
          </a:p>
        </p:txBody>
      </p:sp>
      <p:sp>
        <p:nvSpPr>
          <p:cNvPr id="323607" name="Oval 23"/>
          <p:cNvSpPr>
            <a:spLocks noChangeArrowheads="1"/>
          </p:cNvSpPr>
          <p:nvPr/>
        </p:nvSpPr>
        <p:spPr bwMode="auto">
          <a:xfrm rot="-52608">
            <a:off x="4729163" y="3751263"/>
            <a:ext cx="2530475" cy="8588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ru-RU" sz="2000">
                <a:effectLst/>
                <a:latin typeface="Arial" charset="0"/>
              </a:rPr>
              <a:t>Уточняющий</a:t>
            </a:r>
            <a:br>
              <a:rPr lang="ru-RU" sz="2000">
                <a:effectLst/>
                <a:latin typeface="Arial" charset="0"/>
              </a:rPr>
            </a:br>
            <a:r>
              <a:rPr lang="ru-RU" sz="2000">
                <a:effectLst/>
                <a:latin typeface="Arial" charset="0"/>
              </a:rPr>
              <a:t>вопрос</a:t>
            </a:r>
          </a:p>
        </p:txBody>
      </p:sp>
      <p:sp>
        <p:nvSpPr>
          <p:cNvPr id="323608" name="Oval 24"/>
          <p:cNvSpPr>
            <a:spLocks noChangeArrowheads="1"/>
          </p:cNvSpPr>
          <p:nvPr/>
        </p:nvSpPr>
        <p:spPr bwMode="auto">
          <a:xfrm rot="3547392">
            <a:off x="4114800" y="4852988"/>
            <a:ext cx="2530475" cy="8604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ru-RU" sz="2000">
                <a:effectLst/>
                <a:latin typeface="Arial" charset="0"/>
              </a:rPr>
              <a:t>Оценочный</a:t>
            </a:r>
            <a:br>
              <a:rPr lang="ru-RU" sz="2000">
                <a:effectLst/>
                <a:latin typeface="Arial" charset="0"/>
              </a:rPr>
            </a:br>
            <a:r>
              <a:rPr lang="ru-RU" sz="2000">
                <a:effectLst/>
                <a:latin typeface="Arial" charset="0"/>
              </a:rPr>
              <a:t>вопрос</a:t>
            </a:r>
          </a:p>
        </p:txBody>
      </p:sp>
      <p:sp>
        <p:nvSpPr>
          <p:cNvPr id="323609" name="Oval 25"/>
          <p:cNvSpPr>
            <a:spLocks noChangeArrowheads="1"/>
          </p:cNvSpPr>
          <p:nvPr/>
        </p:nvSpPr>
        <p:spPr bwMode="auto">
          <a:xfrm rot="-3652608">
            <a:off x="2863056" y="4850607"/>
            <a:ext cx="2466975" cy="8810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ru-RU" sz="2000">
                <a:effectLst/>
                <a:latin typeface="Arial" charset="0"/>
              </a:rPr>
              <a:t>Творческий</a:t>
            </a:r>
            <a:br>
              <a:rPr lang="ru-RU" sz="2000">
                <a:effectLst/>
                <a:latin typeface="Arial" charset="0"/>
              </a:rPr>
            </a:br>
            <a:r>
              <a:rPr lang="ru-RU" sz="2000">
                <a:effectLst/>
                <a:latin typeface="Arial" charset="0"/>
              </a:rPr>
              <a:t>вопрос</a:t>
            </a:r>
          </a:p>
        </p:txBody>
      </p:sp>
      <p:sp>
        <p:nvSpPr>
          <p:cNvPr id="323610" name="Oval 26"/>
          <p:cNvSpPr>
            <a:spLocks noChangeArrowheads="1"/>
          </p:cNvSpPr>
          <p:nvPr/>
        </p:nvSpPr>
        <p:spPr bwMode="auto">
          <a:xfrm rot="-52608">
            <a:off x="2084388" y="3786188"/>
            <a:ext cx="2530475" cy="8604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ru-RU" sz="2000">
                <a:effectLst/>
                <a:latin typeface="Arial" charset="0"/>
              </a:rPr>
              <a:t>Вопрос</a:t>
            </a:r>
            <a:br>
              <a:rPr lang="ru-RU" sz="2000">
                <a:effectLst/>
                <a:latin typeface="Arial" charset="0"/>
              </a:rPr>
            </a:br>
            <a:r>
              <a:rPr lang="ru-RU" sz="2000">
                <a:effectLst/>
                <a:latin typeface="Arial" charset="0"/>
              </a:rPr>
              <a:t>интерпретация</a:t>
            </a:r>
          </a:p>
        </p:txBody>
      </p:sp>
      <p:sp>
        <p:nvSpPr>
          <p:cNvPr id="323611" name="Oval 27"/>
          <p:cNvSpPr>
            <a:spLocks noChangeArrowheads="1"/>
          </p:cNvSpPr>
          <p:nvPr/>
        </p:nvSpPr>
        <p:spPr bwMode="auto">
          <a:xfrm rot="3547392">
            <a:off x="2775744" y="2664619"/>
            <a:ext cx="2530475" cy="8588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ru-RU" sz="2000">
                <a:effectLst/>
                <a:latin typeface="Arial" charset="0"/>
              </a:rPr>
              <a:t>Практический</a:t>
            </a:r>
            <a:br>
              <a:rPr lang="ru-RU" sz="2000">
                <a:effectLst/>
                <a:latin typeface="Arial" charset="0"/>
              </a:rPr>
            </a:br>
            <a:r>
              <a:rPr lang="ru-RU" sz="2000">
                <a:effectLst/>
                <a:latin typeface="Arial" charset="0"/>
              </a:rPr>
              <a:t>вопрос</a:t>
            </a:r>
          </a:p>
        </p:txBody>
      </p:sp>
      <p:sp>
        <p:nvSpPr>
          <p:cNvPr id="323612" name="Oval 28"/>
          <p:cNvSpPr>
            <a:spLocks noChangeArrowheads="1"/>
          </p:cNvSpPr>
          <p:nvPr/>
        </p:nvSpPr>
        <p:spPr bwMode="auto">
          <a:xfrm rot="-184430">
            <a:off x="4329113" y="3814763"/>
            <a:ext cx="765175" cy="746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ru-RU" sz="7200">
                <a:effectLst/>
                <a:latin typeface="Arial" charset="0"/>
              </a:rPr>
              <a:t>?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3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3236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3236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3236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8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236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236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236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68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3236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3236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3236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400"/>
                            </p:stCondLst>
                            <p:childTnLst>
                              <p:par>
                                <p:cTn id="2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3236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3236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3236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240"/>
                            </p:stCondLst>
                            <p:childTnLst>
                              <p:par>
                                <p:cTn id="3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236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236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236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920"/>
                            </p:stCondLst>
                            <p:childTnLst>
                              <p:par>
                                <p:cTn id="3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3236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3236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3236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640"/>
                            </p:stCondLst>
                            <p:childTnLst>
                              <p:par>
                                <p:cTn id="4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3236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3236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3236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6" grpId="0"/>
      <p:bldP spid="323606" grpId="0" animBg="1"/>
      <p:bldP spid="323607" grpId="0" animBg="1"/>
      <p:bldP spid="323608" grpId="0" animBg="1"/>
      <p:bldP spid="323609" grpId="0" animBg="1"/>
      <p:bldP spid="323610" grpId="0" animBg="1"/>
      <p:bldP spid="323611" grpId="0" animBg="1"/>
      <p:bldP spid="3236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887413"/>
          </a:xfrm>
        </p:spPr>
        <p:txBody>
          <a:bodyPr/>
          <a:lstStyle/>
          <a:p>
            <a:pPr algn="ctr" eaLnBrk="1" hangingPunct="1"/>
            <a:r>
              <a:rPr lang="ru-RU" smtClean="0"/>
              <a:t>Ромашка Блума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2038" y="1766888"/>
            <a:ext cx="7769225" cy="48307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b="1" dirty="0" smtClean="0"/>
              <a:t>Простые вопросы</a:t>
            </a:r>
            <a:r>
              <a:rPr lang="ru-RU" sz="2800" dirty="0" smtClean="0"/>
              <a:t> </a:t>
            </a:r>
            <a:r>
              <a:rPr lang="ru-RU" sz="2000" dirty="0" smtClean="0"/>
              <a:t>(фактические вопросы) </a:t>
            </a:r>
            <a:r>
              <a:rPr lang="ru-RU" sz="2000" b="1" dirty="0" smtClean="0"/>
              <a:t>–</a:t>
            </a:r>
            <a:r>
              <a:rPr lang="ru-RU" sz="2000" dirty="0" smtClean="0"/>
              <a:t> требуют знания фактического материала </a:t>
            </a:r>
            <a:r>
              <a:rPr lang="ru-RU" sz="2000" dirty="0" smtClean="0"/>
              <a:t>ориентированы </a:t>
            </a:r>
            <a:r>
              <a:rPr lang="ru-RU" sz="2000" dirty="0" smtClean="0"/>
              <a:t>на работу памяти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dirty="0" smtClean="0"/>
              <a:t>Уточняющие вопросы</a:t>
            </a:r>
            <a:r>
              <a:rPr lang="ru-RU" sz="2000" dirty="0" smtClean="0"/>
              <a:t> </a:t>
            </a:r>
            <a:r>
              <a:rPr lang="ru-RU" sz="2000" b="1" dirty="0" smtClean="0"/>
              <a:t>–</a:t>
            </a:r>
            <a:r>
              <a:rPr lang="ru-RU" sz="2000" dirty="0" smtClean="0"/>
              <a:t> «насколько я понял….», «правильно ли я Вас поняла, что…»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dirty="0" smtClean="0"/>
              <a:t>Интерпретирующие</a:t>
            </a:r>
            <a:r>
              <a:rPr lang="ru-RU" sz="2000" dirty="0" smtClean="0"/>
              <a:t> </a:t>
            </a:r>
            <a:r>
              <a:rPr lang="ru-RU" sz="2400" b="1" dirty="0" smtClean="0"/>
              <a:t>вопросы </a:t>
            </a:r>
            <a:r>
              <a:rPr lang="ru-RU" sz="2000" dirty="0" smtClean="0"/>
              <a:t>(объясняющие) </a:t>
            </a:r>
            <a:r>
              <a:rPr lang="ru-RU" sz="2000" b="1" dirty="0" smtClean="0"/>
              <a:t>–</a:t>
            </a:r>
            <a:r>
              <a:rPr lang="ru-RU" sz="2400" b="1" dirty="0" smtClean="0"/>
              <a:t> </a:t>
            </a:r>
            <a:r>
              <a:rPr lang="ru-RU" sz="2000" dirty="0" smtClean="0"/>
              <a:t>побуждая учеников к интерпретации, мы учим их навыкам осознания причин тех или иных поступков или мнений (почему?)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dirty="0" smtClean="0"/>
              <a:t>Оценочные вопросы</a:t>
            </a:r>
            <a:r>
              <a:rPr lang="ru-RU" sz="2000" b="1" dirty="0" smtClean="0"/>
              <a:t> </a:t>
            </a:r>
            <a:r>
              <a:rPr lang="ru-RU" sz="2000" dirty="0" smtClean="0"/>
              <a:t>(сравнение) </a:t>
            </a:r>
            <a:r>
              <a:rPr lang="ru-RU" sz="2000" b="1" dirty="0" smtClean="0"/>
              <a:t>–</a:t>
            </a:r>
            <a:r>
              <a:rPr lang="ru-RU" sz="2000" dirty="0" smtClean="0"/>
              <a:t> необходимо использовать, когда вы слышите, что кто-либо из учеников выражает соседу по парте свое недовольство или удовольствие от произошедшего на уроке</a:t>
            </a:r>
            <a:endParaRPr lang="ru-RU" sz="2000" b="1" dirty="0" smtClean="0"/>
          </a:p>
          <a:p>
            <a:pPr eaLnBrk="1" hangingPunct="1">
              <a:lnSpc>
                <a:spcPct val="80000"/>
              </a:lnSpc>
            </a:pPr>
            <a:r>
              <a:rPr lang="ru-RU" sz="2400" b="1" dirty="0" smtClean="0"/>
              <a:t>Творческие вопросы</a:t>
            </a:r>
            <a:r>
              <a:rPr lang="ru-RU" sz="2000" b="1" dirty="0" smtClean="0"/>
              <a:t> </a:t>
            </a:r>
            <a:r>
              <a:rPr lang="ru-RU" sz="2000" dirty="0" smtClean="0"/>
              <a:t>(прогноз) </a:t>
            </a:r>
            <a:r>
              <a:rPr lang="ru-RU" sz="2000" b="1" dirty="0" smtClean="0"/>
              <a:t>–</a:t>
            </a:r>
            <a:r>
              <a:rPr lang="ru-RU" sz="2000" dirty="0" smtClean="0"/>
              <a:t> «Как вы думаете</a:t>
            </a:r>
            <a:r>
              <a:rPr lang="ru-RU" sz="2000" b="1" dirty="0" smtClean="0"/>
              <a:t>, </a:t>
            </a:r>
            <a:r>
              <a:rPr lang="ru-RU" sz="2000" dirty="0" smtClean="0"/>
              <a:t>что произойдет дальше…?»</a:t>
            </a:r>
            <a:endParaRPr lang="ru-RU" sz="2000" b="1" dirty="0" smtClean="0"/>
          </a:p>
          <a:p>
            <a:pPr eaLnBrk="1" hangingPunct="1">
              <a:lnSpc>
                <a:spcPct val="80000"/>
              </a:lnSpc>
            </a:pPr>
            <a:r>
              <a:rPr lang="ru-RU" sz="2400" b="1" dirty="0" smtClean="0"/>
              <a:t>Практические вопросы </a:t>
            </a:r>
            <a:r>
              <a:rPr lang="ru-RU" sz="2000" b="1" dirty="0" smtClean="0"/>
              <a:t>–</a:t>
            </a:r>
            <a:r>
              <a:rPr lang="ru-RU" sz="2000" dirty="0" smtClean="0"/>
              <a:t> «Как мы можем…?» «Как поступили бы вы…?»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</a:pPr>
            <a:endParaRPr lang="ru-RU" sz="2000" b="1" dirty="0" smtClean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6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6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62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2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62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62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62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62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4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981075"/>
            <a:ext cx="7769225" cy="41132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КРИТИЧЕСКОЕ МЫШЛЕНИЕ –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/>
              <a:t>это естественный способ взаимодействия с идеями и информацией.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i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i="1" smtClean="0"/>
              <a:t>Необходимо умение не только овладеть информацией, но и критически ее оценить, осмыслить, применить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38" y="357166"/>
            <a:ext cx="7772400" cy="1143000"/>
          </a:xfrm>
        </p:spPr>
        <p:txBody>
          <a:bodyPr/>
          <a:lstStyle/>
          <a:p>
            <a:pPr algn="ctr" eaLnBrk="1" hangingPunct="1"/>
            <a:r>
              <a:rPr lang="ru-RU" sz="3200" b="1" i="1" dirty="0" smtClean="0"/>
              <a:t>Кластеры (гроздья</a:t>
            </a:r>
            <a:r>
              <a:rPr lang="ru-RU" sz="3200" b="1" i="1" dirty="0" smtClean="0"/>
              <a:t>) </a:t>
            </a:r>
            <a:r>
              <a:rPr lang="ru-RU" sz="3200" dirty="0" smtClean="0"/>
              <a:t>– графическая организация данных </a:t>
            </a:r>
            <a:endParaRPr lang="ru-RU" sz="3200" dirty="0" smtClean="0"/>
          </a:p>
        </p:txBody>
      </p:sp>
      <p:sp>
        <p:nvSpPr>
          <p:cNvPr id="363547" name="Oval 27"/>
          <p:cNvSpPr>
            <a:spLocks noChangeArrowheads="1"/>
          </p:cNvSpPr>
          <p:nvPr/>
        </p:nvSpPr>
        <p:spPr bwMode="auto">
          <a:xfrm>
            <a:off x="3100388" y="3624263"/>
            <a:ext cx="3525837" cy="1120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Тема: Устройство компьютера</a:t>
            </a:r>
            <a:endParaRPr lang="ru-RU" sz="20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1901825" y="4684713"/>
            <a:ext cx="2195513" cy="1766887"/>
            <a:chOff x="884" y="2341"/>
            <a:chExt cx="1497" cy="1360"/>
          </a:xfrm>
        </p:grpSpPr>
        <p:grpSp>
          <p:nvGrpSpPr>
            <p:cNvPr id="22551" name="Group 29"/>
            <p:cNvGrpSpPr>
              <a:grpSpLocks/>
            </p:cNvGrpSpPr>
            <p:nvPr/>
          </p:nvGrpSpPr>
          <p:grpSpPr bwMode="auto">
            <a:xfrm flipV="1">
              <a:off x="884" y="2976"/>
              <a:ext cx="1179" cy="725"/>
              <a:chOff x="612" y="346"/>
              <a:chExt cx="1179" cy="725"/>
            </a:xfrm>
          </p:grpSpPr>
          <p:sp>
            <p:nvSpPr>
              <p:cNvPr id="363550" name="Oval 30"/>
              <p:cNvSpPr>
                <a:spLocks noChangeArrowheads="1"/>
              </p:cNvSpPr>
              <p:nvPr/>
            </p:nvSpPr>
            <p:spPr bwMode="auto">
              <a:xfrm>
                <a:off x="612" y="661"/>
                <a:ext cx="1179" cy="407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>
                  <a:defRPr/>
                </a:pPr>
                <a:r>
                  <a:rPr lang="ru-RU" dirty="0" smtClean="0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клавиатура</a:t>
                </a:r>
                <a:endParaRPr lang="ru-RU" dirty="0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363551" name="Line 31"/>
              <p:cNvSpPr>
                <a:spLocks noChangeShapeType="1"/>
              </p:cNvSpPr>
              <p:nvPr/>
            </p:nvSpPr>
            <p:spPr bwMode="auto">
              <a:xfrm>
                <a:off x="748" y="346"/>
                <a:ext cx="454" cy="31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3552" name="Line 32"/>
              <p:cNvSpPr>
                <a:spLocks noChangeShapeType="1"/>
              </p:cNvSpPr>
              <p:nvPr/>
            </p:nvSpPr>
            <p:spPr bwMode="auto">
              <a:xfrm flipV="1">
                <a:off x="1202" y="436"/>
                <a:ext cx="227" cy="2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363553" name="Line 33"/>
            <p:cNvSpPr>
              <a:spLocks noChangeShapeType="1"/>
            </p:cNvSpPr>
            <p:nvPr/>
          </p:nvSpPr>
          <p:spPr bwMode="auto">
            <a:xfrm flipV="1">
              <a:off x="1474" y="2341"/>
              <a:ext cx="907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 flipH="1">
            <a:off x="5761038" y="4686300"/>
            <a:ext cx="2195512" cy="1766888"/>
            <a:chOff x="884" y="2341"/>
            <a:chExt cx="1497" cy="1360"/>
          </a:xfrm>
        </p:grpSpPr>
        <p:grpSp>
          <p:nvGrpSpPr>
            <p:cNvPr id="22546" name="Group 35"/>
            <p:cNvGrpSpPr>
              <a:grpSpLocks/>
            </p:cNvGrpSpPr>
            <p:nvPr/>
          </p:nvGrpSpPr>
          <p:grpSpPr bwMode="auto">
            <a:xfrm flipV="1">
              <a:off x="884" y="2976"/>
              <a:ext cx="1179" cy="725"/>
              <a:chOff x="612" y="346"/>
              <a:chExt cx="1179" cy="725"/>
            </a:xfrm>
          </p:grpSpPr>
          <p:sp>
            <p:nvSpPr>
              <p:cNvPr id="363556" name="Oval 36"/>
              <p:cNvSpPr>
                <a:spLocks noChangeArrowheads="1"/>
              </p:cNvSpPr>
              <p:nvPr/>
            </p:nvSpPr>
            <p:spPr bwMode="auto">
              <a:xfrm>
                <a:off x="612" y="661"/>
                <a:ext cx="1179" cy="407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>
                  <a:defRPr/>
                </a:pPr>
                <a:r>
                  <a:rPr lang="ru-RU" dirty="0" smtClean="0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мышь</a:t>
                </a:r>
                <a:endParaRPr lang="ru-RU" dirty="0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363557" name="Line 37"/>
              <p:cNvSpPr>
                <a:spLocks noChangeShapeType="1"/>
              </p:cNvSpPr>
              <p:nvPr/>
            </p:nvSpPr>
            <p:spPr bwMode="auto">
              <a:xfrm>
                <a:off x="748" y="346"/>
                <a:ext cx="454" cy="31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3558" name="Line 38"/>
              <p:cNvSpPr>
                <a:spLocks noChangeShapeType="1"/>
              </p:cNvSpPr>
              <p:nvPr/>
            </p:nvSpPr>
            <p:spPr bwMode="auto">
              <a:xfrm flipV="1">
                <a:off x="1202" y="436"/>
                <a:ext cx="227" cy="2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363559" name="Line 39"/>
            <p:cNvSpPr>
              <a:spLocks noChangeShapeType="1"/>
            </p:cNvSpPr>
            <p:nvPr/>
          </p:nvSpPr>
          <p:spPr bwMode="auto">
            <a:xfrm flipV="1">
              <a:off x="1474" y="2341"/>
              <a:ext cx="907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6" name="Group 40"/>
          <p:cNvGrpSpPr>
            <a:grpSpLocks/>
          </p:cNvGrpSpPr>
          <p:nvPr/>
        </p:nvGrpSpPr>
        <p:grpSpPr bwMode="auto">
          <a:xfrm flipV="1">
            <a:off x="1857375" y="1928813"/>
            <a:ext cx="2195513" cy="1766887"/>
            <a:chOff x="884" y="2341"/>
            <a:chExt cx="1497" cy="1360"/>
          </a:xfrm>
        </p:grpSpPr>
        <p:grpSp>
          <p:nvGrpSpPr>
            <p:cNvPr id="22541" name="Group 41"/>
            <p:cNvGrpSpPr>
              <a:grpSpLocks/>
            </p:cNvGrpSpPr>
            <p:nvPr/>
          </p:nvGrpSpPr>
          <p:grpSpPr bwMode="auto">
            <a:xfrm flipV="1">
              <a:off x="884" y="2976"/>
              <a:ext cx="1179" cy="725"/>
              <a:chOff x="612" y="346"/>
              <a:chExt cx="1179" cy="725"/>
            </a:xfrm>
          </p:grpSpPr>
          <p:sp>
            <p:nvSpPr>
              <p:cNvPr id="363562" name="Oval 42"/>
              <p:cNvSpPr>
                <a:spLocks noChangeArrowheads="1"/>
              </p:cNvSpPr>
              <p:nvPr/>
            </p:nvSpPr>
            <p:spPr bwMode="auto">
              <a:xfrm>
                <a:off x="612" y="661"/>
                <a:ext cx="1179" cy="407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ru-RU" sz="1800" dirty="0" smtClean="0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Системный блок</a:t>
                </a:r>
                <a:endParaRPr lang="ru-RU" sz="1800" dirty="0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363563" name="Line 43"/>
              <p:cNvSpPr>
                <a:spLocks noChangeShapeType="1"/>
              </p:cNvSpPr>
              <p:nvPr/>
            </p:nvSpPr>
            <p:spPr bwMode="auto">
              <a:xfrm>
                <a:off x="748" y="346"/>
                <a:ext cx="454" cy="31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3564" name="Line 44"/>
              <p:cNvSpPr>
                <a:spLocks noChangeShapeType="1"/>
              </p:cNvSpPr>
              <p:nvPr/>
            </p:nvSpPr>
            <p:spPr bwMode="auto">
              <a:xfrm flipV="1">
                <a:off x="1202" y="436"/>
                <a:ext cx="227" cy="2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363565" name="Line 45"/>
            <p:cNvSpPr>
              <a:spLocks noChangeShapeType="1"/>
            </p:cNvSpPr>
            <p:nvPr/>
          </p:nvSpPr>
          <p:spPr bwMode="auto">
            <a:xfrm flipV="1">
              <a:off x="1474" y="2341"/>
              <a:ext cx="907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8" name="Group 46"/>
          <p:cNvGrpSpPr>
            <a:grpSpLocks/>
          </p:cNvGrpSpPr>
          <p:nvPr/>
        </p:nvGrpSpPr>
        <p:grpSpPr bwMode="auto">
          <a:xfrm flipH="1" flipV="1">
            <a:off x="5694363" y="1917700"/>
            <a:ext cx="2195512" cy="1766888"/>
            <a:chOff x="884" y="2341"/>
            <a:chExt cx="1497" cy="1360"/>
          </a:xfrm>
        </p:grpSpPr>
        <p:grpSp>
          <p:nvGrpSpPr>
            <p:cNvPr id="22536" name="Group 47"/>
            <p:cNvGrpSpPr>
              <a:grpSpLocks/>
            </p:cNvGrpSpPr>
            <p:nvPr/>
          </p:nvGrpSpPr>
          <p:grpSpPr bwMode="auto">
            <a:xfrm flipV="1">
              <a:off x="884" y="2976"/>
              <a:ext cx="1179" cy="725"/>
              <a:chOff x="612" y="346"/>
              <a:chExt cx="1179" cy="725"/>
            </a:xfrm>
          </p:grpSpPr>
          <p:sp>
            <p:nvSpPr>
              <p:cNvPr id="363568" name="Oval 48"/>
              <p:cNvSpPr>
                <a:spLocks noChangeArrowheads="1"/>
              </p:cNvSpPr>
              <p:nvPr/>
            </p:nvSpPr>
            <p:spPr bwMode="auto">
              <a:xfrm>
                <a:off x="612" y="661"/>
                <a:ext cx="1179" cy="407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ru-RU" dirty="0" smtClean="0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монитор</a:t>
                </a:r>
                <a:endParaRPr lang="ru-RU" dirty="0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363569" name="Line 49"/>
              <p:cNvSpPr>
                <a:spLocks noChangeShapeType="1"/>
              </p:cNvSpPr>
              <p:nvPr/>
            </p:nvSpPr>
            <p:spPr bwMode="auto">
              <a:xfrm>
                <a:off x="748" y="346"/>
                <a:ext cx="454" cy="31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3570" name="Line 50"/>
              <p:cNvSpPr>
                <a:spLocks noChangeShapeType="1"/>
              </p:cNvSpPr>
              <p:nvPr/>
            </p:nvSpPr>
            <p:spPr bwMode="auto">
              <a:xfrm flipV="1">
                <a:off x="1202" y="436"/>
                <a:ext cx="227" cy="2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363571" name="Line 51"/>
            <p:cNvSpPr>
              <a:spLocks noChangeShapeType="1"/>
            </p:cNvSpPr>
            <p:nvPr/>
          </p:nvSpPr>
          <p:spPr bwMode="auto">
            <a:xfrm flipV="1">
              <a:off x="1474" y="2341"/>
              <a:ext cx="907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3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4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Прием «ФИШБОУН»</a:t>
            </a:r>
          </a:p>
        </p:txBody>
      </p:sp>
      <p:sp>
        <p:nvSpPr>
          <p:cNvPr id="374788" name="AutoShape 4"/>
          <p:cNvSpPr>
            <a:spLocks noChangeArrowheads="1"/>
          </p:cNvSpPr>
          <p:nvPr/>
        </p:nvSpPr>
        <p:spPr bwMode="auto">
          <a:xfrm rot="10800000">
            <a:off x="1403350" y="2781300"/>
            <a:ext cx="1944688" cy="2016125"/>
          </a:xfrm>
          <a:prstGeom prst="chevro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74789" name="AutoShape 5"/>
          <p:cNvSpPr>
            <a:spLocks noChangeArrowheads="1"/>
          </p:cNvSpPr>
          <p:nvPr/>
        </p:nvSpPr>
        <p:spPr bwMode="auto">
          <a:xfrm>
            <a:off x="2843213" y="3716338"/>
            <a:ext cx="3889375" cy="144462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74790" name="AutoShape 6"/>
          <p:cNvSpPr>
            <a:spLocks noChangeArrowheads="1"/>
          </p:cNvSpPr>
          <p:nvPr/>
        </p:nvSpPr>
        <p:spPr bwMode="auto">
          <a:xfrm rot="10800000">
            <a:off x="6659563" y="3357563"/>
            <a:ext cx="1295400" cy="863600"/>
          </a:xfrm>
          <a:prstGeom prst="chevron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74792" name="AutoShape 8"/>
          <p:cNvSpPr>
            <a:spLocks noChangeArrowheads="1"/>
          </p:cNvSpPr>
          <p:nvPr/>
        </p:nvSpPr>
        <p:spPr bwMode="auto">
          <a:xfrm>
            <a:off x="3851275" y="1989138"/>
            <a:ext cx="576263" cy="3600450"/>
          </a:xfrm>
          <a:prstGeom prst="moon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74793" name="AutoShape 9"/>
          <p:cNvSpPr>
            <a:spLocks noChangeArrowheads="1"/>
          </p:cNvSpPr>
          <p:nvPr/>
        </p:nvSpPr>
        <p:spPr bwMode="auto">
          <a:xfrm>
            <a:off x="5219700" y="1989138"/>
            <a:ext cx="576263" cy="3600450"/>
          </a:xfrm>
          <a:prstGeom prst="moon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74794" name="Text Box 10"/>
          <p:cNvSpPr txBox="1">
            <a:spLocks noChangeArrowheads="1"/>
          </p:cNvSpPr>
          <p:nvPr/>
        </p:nvSpPr>
        <p:spPr bwMode="auto">
          <a:xfrm>
            <a:off x="1547813" y="3573463"/>
            <a:ext cx="2160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>
                <a:effectLst>
                  <a:outerShdw blurRad="38100" dist="38100" dir="2700000" algn="tl">
                    <a:srgbClr val="FFFFFF"/>
                  </a:outerShdw>
                </a:effectLst>
              </a:rPr>
              <a:t>Проблема</a:t>
            </a:r>
          </a:p>
        </p:txBody>
      </p:sp>
      <p:sp>
        <p:nvSpPr>
          <p:cNvPr id="374795" name="Text Box 11"/>
          <p:cNvSpPr txBox="1">
            <a:spLocks noChangeArrowheads="1"/>
          </p:cNvSpPr>
          <p:nvPr/>
        </p:nvSpPr>
        <p:spPr bwMode="auto">
          <a:xfrm>
            <a:off x="3563938" y="20605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>
                <a:effectLst>
                  <a:outerShdw blurRad="38100" dist="38100" dir="2700000" algn="tl">
                    <a:srgbClr val="FFFFFF"/>
                  </a:outerShdw>
                </a:effectLst>
              </a:rPr>
              <a:t>Причина</a:t>
            </a:r>
          </a:p>
        </p:txBody>
      </p:sp>
      <p:sp>
        <p:nvSpPr>
          <p:cNvPr id="374796" name="Rectangle 12"/>
          <p:cNvSpPr>
            <a:spLocks noChangeArrowheads="1"/>
          </p:cNvSpPr>
          <p:nvPr/>
        </p:nvSpPr>
        <p:spPr bwMode="auto">
          <a:xfrm>
            <a:off x="5076825" y="2565400"/>
            <a:ext cx="1144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>
                <a:effectLst>
                  <a:outerShdw blurRad="38100" dist="38100" dir="2700000" algn="tl">
                    <a:srgbClr val="FFFFFF"/>
                  </a:outerShdw>
                </a:effectLst>
              </a:rPr>
              <a:t>Причина</a:t>
            </a:r>
          </a:p>
        </p:txBody>
      </p:sp>
      <p:sp>
        <p:nvSpPr>
          <p:cNvPr id="374797" name="Text Box 13"/>
          <p:cNvSpPr txBox="1">
            <a:spLocks noChangeArrowheads="1"/>
          </p:cNvSpPr>
          <p:nvPr/>
        </p:nvSpPr>
        <p:spPr bwMode="auto">
          <a:xfrm>
            <a:off x="3492500" y="5013325"/>
            <a:ext cx="1439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>
                <a:effectLst>
                  <a:outerShdw blurRad="38100" dist="38100" dir="2700000" algn="tl">
                    <a:srgbClr val="FFFFFF"/>
                  </a:outerShdw>
                </a:effectLst>
              </a:rPr>
              <a:t>Факты</a:t>
            </a:r>
          </a:p>
        </p:txBody>
      </p:sp>
      <p:sp>
        <p:nvSpPr>
          <p:cNvPr id="374798" name="Rectangle 14"/>
          <p:cNvSpPr>
            <a:spLocks noChangeArrowheads="1"/>
          </p:cNvSpPr>
          <p:nvPr/>
        </p:nvSpPr>
        <p:spPr bwMode="auto">
          <a:xfrm>
            <a:off x="5003800" y="4437063"/>
            <a:ext cx="903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>
                <a:effectLst>
                  <a:outerShdw blurRad="38100" dist="38100" dir="2700000" algn="tl">
                    <a:srgbClr val="FFFFFF"/>
                  </a:outerShdw>
                </a:effectLst>
              </a:rPr>
              <a:t>Факты</a:t>
            </a:r>
          </a:p>
        </p:txBody>
      </p:sp>
      <p:sp>
        <p:nvSpPr>
          <p:cNvPr id="374799" name="Text Box 15"/>
          <p:cNvSpPr txBox="1">
            <a:spLocks noChangeArrowheads="1"/>
          </p:cNvSpPr>
          <p:nvPr/>
        </p:nvSpPr>
        <p:spPr bwMode="auto">
          <a:xfrm>
            <a:off x="6732588" y="3573463"/>
            <a:ext cx="1439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>
                <a:effectLst>
                  <a:outerShdw blurRad="38100" dist="38100" dir="2700000" algn="tl">
                    <a:srgbClr val="FFFFFF"/>
                  </a:outerShdw>
                </a:effectLst>
              </a:rPr>
              <a:t>Вывод</a:t>
            </a:r>
          </a:p>
        </p:txBody>
      </p:sp>
      <p:sp>
        <p:nvSpPr>
          <p:cNvPr id="374800" name="Oval 16"/>
          <p:cNvSpPr>
            <a:spLocks noChangeArrowheads="1"/>
          </p:cNvSpPr>
          <p:nvPr/>
        </p:nvSpPr>
        <p:spPr bwMode="auto">
          <a:xfrm>
            <a:off x="1908175" y="3141663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КРИТИЧЕСКОЕ МЫШЛЕНИЕ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2038" y="2420938"/>
            <a:ext cx="7769225" cy="3459162"/>
          </a:xfrm>
        </p:spPr>
        <p:txBody>
          <a:bodyPr/>
          <a:lstStyle/>
          <a:p>
            <a:pPr eaLnBrk="1" hangingPunct="1"/>
            <a:r>
              <a:rPr lang="ru-RU" smtClean="0"/>
              <a:t>ОПОРНЫЕ СИГНАЛЫ</a:t>
            </a:r>
          </a:p>
          <a:p>
            <a:pPr eaLnBrk="1" hangingPunct="1"/>
            <a:endParaRPr lang="ru-RU" smtClean="0"/>
          </a:p>
          <a:p>
            <a:pPr eaLnBrk="1" hangingPunct="1"/>
            <a:r>
              <a:rPr lang="ru-RU" smtClean="0"/>
              <a:t>СХЕМЫ</a:t>
            </a:r>
          </a:p>
          <a:p>
            <a:pPr eaLnBrk="1" hangingPunct="1"/>
            <a:endParaRPr lang="ru-RU" smtClean="0"/>
          </a:p>
          <a:p>
            <a:pPr eaLnBrk="1" hangingPunct="1"/>
            <a:r>
              <a:rPr lang="ru-RU" smtClean="0"/>
              <a:t>ЛОГИКО-СМЫСЛОВЫЕ МОДЕЛИ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50"/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50"/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50"/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625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150"/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150"/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50"/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75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150"/>
                                        <p:tgtEl>
                                          <p:spTgt spid="329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150"/>
                                        <p:tgtEl>
                                          <p:spTgt spid="329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50"/>
                                        <p:tgtEl>
                                          <p:spTgt spid="329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smtClean="0"/>
              <a:t>ПМИ (Плюс –Минус –Интересно)</a:t>
            </a:r>
            <a:br>
              <a:rPr lang="ru-RU" sz="4000" smtClean="0"/>
            </a:br>
            <a:r>
              <a:rPr lang="ru-RU" sz="4000" smtClean="0"/>
              <a:t>автор Эдвард де Боно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2276475"/>
            <a:ext cx="7769225" cy="4113213"/>
          </a:xfrm>
        </p:spPr>
        <p:txBody>
          <a:bodyPr/>
          <a:lstStyle/>
          <a:p>
            <a:pPr eaLnBrk="1" hangingPunct="1"/>
            <a:r>
              <a:rPr lang="ru-RU" b="1" smtClean="0"/>
              <a:t>«Плюс»</a:t>
            </a:r>
            <a:r>
              <a:rPr lang="ru-RU" smtClean="0"/>
              <a:t> </a:t>
            </a:r>
            <a:r>
              <a:rPr lang="ru-RU" b="1" smtClean="0"/>
              <a:t>(+)</a:t>
            </a:r>
            <a:r>
              <a:rPr lang="ru-RU" smtClean="0"/>
              <a:t> </a:t>
            </a:r>
            <a:r>
              <a:rPr lang="ru-RU" sz="2800" smtClean="0"/>
              <a:t>записываем те факты, которые могут отвечать на вопрос «Что хорошего?» </a:t>
            </a:r>
          </a:p>
          <a:p>
            <a:pPr eaLnBrk="1" hangingPunct="1"/>
            <a:r>
              <a:rPr lang="ru-RU" sz="2800" b="1" smtClean="0"/>
              <a:t>«Минус» (-)</a:t>
            </a:r>
            <a:r>
              <a:rPr lang="ru-RU" sz="2800" smtClean="0"/>
              <a:t> записываем все те факты и мысли, которые могут отвечать на вопрос «Что в этом плохого?»</a:t>
            </a:r>
          </a:p>
          <a:p>
            <a:pPr eaLnBrk="1" hangingPunct="1"/>
            <a:r>
              <a:rPr lang="ru-RU" sz="2800" b="1" smtClean="0"/>
              <a:t>«?» </a:t>
            </a:r>
            <a:r>
              <a:rPr lang="ru-RU" sz="2800" smtClean="0"/>
              <a:t>- предназначается для записи различных интересующих ученика фактов и мыслей </a:t>
            </a:r>
          </a:p>
          <a:p>
            <a:pPr eaLnBrk="1" hangingPunct="1">
              <a:buFontTx/>
              <a:buNone/>
            </a:pPr>
            <a:r>
              <a:rPr lang="ru-RU" sz="2800" smtClean="0"/>
              <a:t>     «Что в этом интересного?»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800"/>
                            </p:stCondLst>
                            <p:childTnLst>
                              <p:par>
                                <p:cTn id="2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600" smtClean="0"/>
              <a:t>Таблица Донны Огл</a:t>
            </a:r>
            <a:br>
              <a:rPr lang="ru-RU" sz="3600" smtClean="0"/>
            </a:br>
            <a:r>
              <a:rPr lang="ru-RU" sz="3600" smtClean="0"/>
              <a:t>«Знаю – Хочу знать – Узнал» (ЗХУ)</a:t>
            </a:r>
          </a:p>
        </p:txBody>
      </p:sp>
      <p:graphicFrame>
        <p:nvGraphicFramePr>
          <p:cNvPr id="333936" name="Group 112"/>
          <p:cNvGraphicFramePr>
            <a:graphicFrameLocks noGrp="1"/>
          </p:cNvGraphicFramePr>
          <p:nvPr>
            <p:ph sz="half" idx="1"/>
          </p:nvPr>
        </p:nvGraphicFramePr>
        <p:xfrm>
          <a:off x="1258888" y="2133600"/>
          <a:ext cx="7326312" cy="1188720"/>
        </p:xfrm>
        <a:graphic>
          <a:graphicData uri="http://schemas.openxmlformats.org/drawingml/2006/table">
            <a:tbl>
              <a:tblPr/>
              <a:tblGrid>
                <a:gridCol w="2127250"/>
                <a:gridCol w="2471737"/>
                <a:gridCol w="2727325"/>
              </a:tblGrid>
              <a:tr h="1150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З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что мы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знаем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Х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что мы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хотим узнать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что мы узнали и что нам осталось узнать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33933" name="Group 109"/>
          <p:cNvGraphicFramePr>
            <a:graphicFrameLocks noGrp="1"/>
          </p:cNvGraphicFramePr>
          <p:nvPr>
            <p:ph sz="half" idx="2"/>
          </p:nvPr>
        </p:nvGraphicFramePr>
        <p:xfrm>
          <a:off x="1258888" y="3716338"/>
          <a:ext cx="7343775" cy="2779776"/>
        </p:xfrm>
        <a:graphic>
          <a:graphicData uri="http://schemas.openxmlformats.org/drawingml/2006/table">
            <a:tbl>
              <a:tblPr/>
              <a:tblGrid>
                <a:gridCol w="1693862"/>
                <a:gridCol w="1978025"/>
                <a:gridCol w="3671888"/>
              </a:tblGrid>
              <a:tr h="8778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Категории информации, которыми мы намерены пользоваться    /Главные слова/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Источники, из которых мы намерены получить информацию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Ж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3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3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«Бортовые журналы»</a:t>
            </a:r>
          </a:p>
        </p:txBody>
      </p:sp>
      <p:graphicFrame>
        <p:nvGraphicFramePr>
          <p:cNvPr id="337937" name="Group 17"/>
          <p:cNvGraphicFramePr>
            <a:graphicFrameLocks noGrp="1"/>
          </p:cNvGraphicFramePr>
          <p:nvPr>
            <p:ph idx="1"/>
          </p:nvPr>
        </p:nvGraphicFramePr>
        <p:xfrm>
          <a:off x="1042988" y="2420938"/>
          <a:ext cx="7769225" cy="3963988"/>
        </p:xfrm>
        <a:graphic>
          <a:graphicData uri="http://schemas.openxmlformats.org/drawingml/2006/table">
            <a:tbl>
              <a:tblPr/>
              <a:tblGrid>
                <a:gridCol w="3884612"/>
                <a:gridCol w="3884613"/>
              </a:tblGrid>
              <a:tr h="1908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Что мне известно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 данной теме?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Что нового я узнал из текста?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5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7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671513"/>
          </a:xfrm>
        </p:spPr>
        <p:txBody>
          <a:bodyPr/>
          <a:lstStyle/>
          <a:p>
            <a:pPr algn="ctr" eaLnBrk="1" hangingPunct="1"/>
            <a:r>
              <a:rPr lang="ru-RU" sz="4000" b="1" smtClean="0"/>
              <a:t>«Двухчастный дневник»</a:t>
            </a:r>
          </a:p>
        </p:txBody>
      </p:sp>
      <p:graphicFrame>
        <p:nvGraphicFramePr>
          <p:cNvPr id="339986" name="Group 18"/>
          <p:cNvGraphicFramePr>
            <a:graphicFrameLocks noGrp="1"/>
          </p:cNvGraphicFramePr>
          <p:nvPr>
            <p:ph idx="1"/>
          </p:nvPr>
        </p:nvGraphicFramePr>
        <p:xfrm>
          <a:off x="1042988" y="2492375"/>
          <a:ext cx="7769225" cy="3857625"/>
        </p:xfrm>
        <a:graphic>
          <a:graphicData uri="http://schemas.openxmlformats.org/drawingml/2006/table">
            <a:tbl>
              <a:tblPr/>
              <a:tblGrid>
                <a:gridCol w="3884612"/>
                <a:gridCol w="3884613"/>
              </a:tblGrid>
              <a:tr h="1155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Вопросительные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слова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Основные понятия темы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Что?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Какой?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Чем отличается?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Почему?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и др.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Модель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Материальная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Возможность тактильного восприятия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9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smtClean="0"/>
              <a:t>Инсерт</a:t>
            </a:r>
            <a:br>
              <a:rPr lang="ru-RU" sz="4000" smtClean="0"/>
            </a:br>
            <a:r>
              <a:rPr lang="ru-RU" sz="4000" smtClean="0"/>
              <a:t> </a:t>
            </a:r>
            <a:r>
              <a:rPr lang="ru-RU" sz="3200" smtClean="0"/>
              <a:t>(условные значки)</a:t>
            </a:r>
          </a:p>
        </p:txBody>
      </p:sp>
      <p:graphicFrame>
        <p:nvGraphicFramePr>
          <p:cNvPr id="346169" name="Group 57"/>
          <p:cNvGraphicFramePr>
            <a:graphicFrameLocks noGrp="1"/>
          </p:cNvGraphicFramePr>
          <p:nvPr>
            <p:ph idx="1"/>
          </p:nvPr>
        </p:nvGraphicFramePr>
        <p:xfrm>
          <a:off x="900113" y="1989138"/>
          <a:ext cx="7993062" cy="4587558"/>
        </p:xfrm>
        <a:graphic>
          <a:graphicData uri="http://schemas.openxmlformats.org/drawingml/2006/table">
            <a:tbl>
              <a:tblPr/>
              <a:tblGrid>
                <a:gridCol w="1587500"/>
                <a:gridCol w="2155825"/>
                <a:gridCol w="2173287"/>
                <a:gridCol w="2076450"/>
              </a:tblGrid>
              <a:tr h="952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(осознать новые знания)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(исправить неверные предположения)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(исправить неверные предположения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(побудить дальнейший интерес к теме)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Я это знал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Это для меня абсолютно новое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Это противоречит тому, что я знал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Я хочу знать об этом больше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b="1" smtClean="0"/>
              <a:t>Перепутанные логические цепочки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2420938"/>
            <a:ext cx="7769225" cy="41132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ru-RU" smtClean="0"/>
              <a:t>Учитель предлагает учащимся ряд утверждений, среди которых есть верные, а есть и неверные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ru-RU" smtClean="0"/>
              <a:t>Учащиеся работают индивидуально, читают текст, отмечают перепутанные цепочки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ru-RU" smtClean="0"/>
              <a:t>Обсуждают свои результаты в группе, уточняют, исправляют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ru-RU" smtClean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1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960438"/>
          </a:xfrm>
        </p:spPr>
        <p:txBody>
          <a:bodyPr/>
          <a:lstStyle/>
          <a:p>
            <a:pPr eaLnBrk="1" hangingPunct="1"/>
            <a:r>
              <a:rPr lang="ru-RU" sz="4000" b="1" smtClean="0"/>
              <a:t>Прием составления глоссария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844675"/>
            <a:ext cx="8208963" cy="50133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30000"/>
              </a:spcBef>
            </a:pPr>
            <a:r>
              <a:rPr lang="ru-RU" sz="2800" smtClean="0"/>
              <a:t>Проводится игра с интригующим названием «Таинственные значки»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</a:pPr>
            <a:r>
              <a:rPr lang="ru-RU" sz="2800" smtClean="0"/>
              <a:t>Из списка слов – каждый из играющих выбирает одно или два и рисует их в виде символов –глоссов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</a:pPr>
            <a:r>
              <a:rPr lang="ru-RU" sz="2800" smtClean="0"/>
              <a:t>При этом никто не знает о выборе другого игрока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</a:pPr>
            <a:r>
              <a:rPr lang="ru-RU" sz="2800" smtClean="0"/>
              <a:t>Создается выставка</a:t>
            </a:r>
            <a:r>
              <a:rPr lang="ru-RU" sz="3600" smtClean="0"/>
              <a:t> </a:t>
            </a:r>
            <a:r>
              <a:rPr lang="ru-RU" sz="2800" smtClean="0"/>
              <a:t>и все отгадывают рисунки друг друга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</a:pPr>
            <a:r>
              <a:rPr lang="ru-RU" sz="2800" smtClean="0"/>
              <a:t>После того как значение какого-либо из рисунков отгадано, автор поясняет его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</a:pPr>
            <a:r>
              <a:rPr lang="ru-RU" sz="2800" smtClean="0"/>
              <a:t>Можно составить словарь – глоссарий 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1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1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51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1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1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51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1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1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51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51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1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51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51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51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51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042988" y="971550"/>
            <a:ext cx="7769225" cy="4113213"/>
          </a:xfrm>
        </p:spPr>
        <p:txBody>
          <a:bodyPr/>
          <a:lstStyle/>
          <a:p>
            <a:pPr eaLnBrk="1" hangingPunct="1"/>
            <a:r>
              <a:rPr lang="ru-RU" smtClean="0"/>
              <a:t>КРИТИЧЕСКОЕ МЫШЛЕНИЕ – </a:t>
            </a:r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r>
              <a:rPr lang="ru-RU" smtClean="0"/>
              <a:t>это разумный, взвешенный подход к принятию  сложных решений, как следует поступать и во что верить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b="1" smtClean="0"/>
              <a:t>Приемы по развитию навыков прогнозирования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955800"/>
            <a:ext cx="7769225" cy="4902200"/>
          </a:xfrm>
        </p:spPr>
        <p:txBody>
          <a:bodyPr/>
          <a:lstStyle/>
          <a:p>
            <a:pPr eaLnBrk="1" hangingPunct="1"/>
            <a:r>
              <a:rPr lang="ru-RU" smtClean="0"/>
              <a:t>Верные и неверные утверждения</a:t>
            </a:r>
          </a:p>
          <a:p>
            <a:pPr eaLnBrk="1" hangingPunct="1"/>
            <a:r>
              <a:rPr lang="ru-RU" smtClean="0"/>
              <a:t>В начале урока даются утверждения по новой теме, которые нужно оценить как верные или неверные и обосновать свои решения</a:t>
            </a:r>
          </a:p>
          <a:p>
            <a:pPr eaLnBrk="1" hangingPunct="1"/>
            <a:r>
              <a:rPr lang="ru-RU" smtClean="0"/>
              <a:t>На стадии рефлексии можно предложить ребятам составить самим утверждения и обменятся ими для оценки их правильности 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2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2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2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2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2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52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2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2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52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259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smtClean="0"/>
              <a:t>Приемы по развитию навыков решения проблем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2133600"/>
            <a:ext cx="7769225" cy="4032250"/>
          </a:xfrm>
        </p:spPr>
        <p:txBody>
          <a:bodyPr/>
          <a:lstStyle/>
          <a:p>
            <a:pPr eaLnBrk="1" hangingPunct="1"/>
            <a:r>
              <a:rPr lang="ru-RU" sz="3600" smtClean="0"/>
              <a:t>Мозговой штурм</a:t>
            </a:r>
          </a:p>
          <a:p>
            <a:pPr eaLnBrk="1" hangingPunct="1"/>
            <a:endParaRPr lang="ru-RU" sz="3600" smtClean="0"/>
          </a:p>
          <a:p>
            <a:pPr eaLnBrk="1" hangingPunct="1"/>
            <a:r>
              <a:rPr lang="ru-RU" sz="3600" smtClean="0"/>
              <a:t>Карусель. Групповая работа. </a:t>
            </a:r>
            <a:r>
              <a:rPr lang="ru-RU" sz="2800" i="1" smtClean="0"/>
              <a:t>Проблемные вопросы или задания по количеству групп. Каждая пишет свое решение и передает по кругу дальше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4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4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54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07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smtClean="0"/>
              <a:t>Приемы по развитию навыков ведения дискуссии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2038" y="1766888"/>
            <a:ext cx="7769225" cy="46863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b="1" smtClean="0"/>
              <a:t>Ролевая игра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/>
              <a:t>Перекрестная дискуссия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/>
              <a:t>Спор-диалог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/>
              <a:t>Метод углов</a:t>
            </a:r>
            <a:r>
              <a:rPr lang="ru-RU" smtClean="0"/>
              <a:t> </a:t>
            </a:r>
            <a:r>
              <a:rPr lang="ru-RU" sz="2000" smtClean="0"/>
              <a:t>(</a:t>
            </a:r>
            <a:r>
              <a:rPr lang="ru-RU" sz="2000" i="1" smtClean="0"/>
              <a:t>учащиеся расходятся по углам в соответствии с определенной позицией. Аргумент одной группы – контраргумент другой. Учащиеся могут переходить в другой угол. Колеблющиеся сидят в</a:t>
            </a:r>
            <a:r>
              <a:rPr lang="ru-RU" sz="1600" i="1" smtClean="0"/>
              <a:t> </a:t>
            </a:r>
            <a:r>
              <a:rPr lang="ru-RU" sz="2000" i="1" smtClean="0"/>
              <a:t>центре класса, в  процессе дискуссии могут присоединиться к той или иной группе)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/>
              <a:t>6 шляп</a:t>
            </a:r>
            <a:r>
              <a:rPr lang="ru-RU" sz="2000" i="1" smtClean="0"/>
              <a:t> (чтобы мыслить – в соответствии с цветом шляпы, ученик доказывает ту или иную точку зрения)</a:t>
            </a:r>
            <a:endParaRPr lang="ru-RU" smtClean="0"/>
          </a:p>
          <a:p>
            <a:pPr eaLnBrk="1" hangingPunct="1">
              <a:lnSpc>
                <a:spcPct val="90000"/>
              </a:lnSpc>
            </a:pPr>
            <a:r>
              <a:rPr lang="ru-RU" b="1" smtClean="0"/>
              <a:t>Аквариум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55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5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55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55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55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55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1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200" b="1" smtClean="0"/>
              <a:t>Приемы по развитию навыков представления своего мнения</a:t>
            </a:r>
            <a:r>
              <a:rPr lang="ru-RU" sz="2800" b="1" smtClean="0"/>
              <a:t> </a:t>
            </a:r>
            <a:br>
              <a:rPr lang="ru-RU" sz="2800" b="1" smtClean="0"/>
            </a:br>
            <a:r>
              <a:rPr lang="ru-RU" sz="3200" b="1" smtClean="0"/>
              <a:t>и учета иного мнения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2038" y="1766888"/>
            <a:ext cx="7769225" cy="48307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mtClean="0"/>
              <a:t>Семинары совместного редактирования. </a:t>
            </a:r>
            <a:r>
              <a:rPr lang="ru-RU" sz="2000" i="1" smtClean="0"/>
              <a:t>Автор текста (реферата) раздает ксерокопии всем участникам семинара. Каждый указывает три момента (по содержанию, стилю, сюжету), которые понравились и три, которые не понравились. Автор тихо записывает и в конце делает отчет о том, что принимает, а что нет.</a:t>
            </a:r>
          </a:p>
          <a:p>
            <a:pPr eaLnBrk="1" hangingPunct="1">
              <a:lnSpc>
                <a:spcPct val="80000"/>
              </a:lnSpc>
            </a:pPr>
            <a:r>
              <a:rPr lang="ru-RU" smtClean="0"/>
              <a:t>Создание цепочки</a:t>
            </a:r>
            <a:r>
              <a:rPr lang="ru-RU" i="1" smtClean="0"/>
              <a:t> </a:t>
            </a:r>
            <a:r>
              <a:rPr lang="ru-RU" sz="2000" i="1" smtClean="0"/>
              <a:t>(синквейнов хайку, рисунков) передавая друг другу их по кругу. Каждый пишет свой синквейн, развивая мысли предыдущих авторов.</a:t>
            </a:r>
          </a:p>
          <a:p>
            <a:pPr eaLnBrk="1" hangingPunct="1">
              <a:lnSpc>
                <a:spcPct val="80000"/>
              </a:lnSpc>
            </a:pPr>
            <a:r>
              <a:rPr lang="ru-RU" smtClean="0"/>
              <a:t>Свободное письмо, эссе</a:t>
            </a:r>
          </a:p>
          <a:p>
            <a:pPr eaLnBrk="1" hangingPunct="1">
              <a:lnSpc>
                <a:spcPct val="80000"/>
              </a:lnSpc>
            </a:pPr>
            <a:r>
              <a:rPr lang="ru-RU" smtClean="0"/>
              <a:t>Зигзаг</a:t>
            </a:r>
            <a:r>
              <a:rPr lang="ru-RU" i="1" smtClean="0"/>
              <a:t> </a:t>
            </a:r>
            <a:r>
              <a:rPr lang="ru-RU" sz="2400" i="1" smtClean="0"/>
              <a:t>(взаимообучение) работа в группах сменного состава</a:t>
            </a:r>
          </a:p>
          <a:p>
            <a:pPr eaLnBrk="1" hangingPunct="1">
              <a:lnSpc>
                <a:spcPct val="80000"/>
              </a:lnSpc>
            </a:pPr>
            <a:r>
              <a:rPr lang="ru-RU" smtClean="0"/>
              <a:t>Методики КСО</a:t>
            </a:r>
            <a:endParaRPr lang="ru-RU" sz="2000" smtClean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6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6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56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5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6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6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56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56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6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56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355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887413"/>
          </a:xfrm>
        </p:spPr>
        <p:txBody>
          <a:bodyPr/>
          <a:lstStyle/>
          <a:p>
            <a:pPr algn="ctr" eaLnBrk="1" hangingPunct="1"/>
            <a:r>
              <a:rPr lang="ru-RU" smtClean="0"/>
              <a:t>СИНКВЕЙН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2038" y="1766888"/>
            <a:ext cx="7769225" cy="47577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b="1" dirty="0" smtClean="0"/>
              <a:t>В первой строчке</a:t>
            </a:r>
            <a:r>
              <a:rPr lang="ru-RU" sz="2800" dirty="0" smtClean="0"/>
              <a:t> тема называется одним словом (обычно существительным)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dirty="0" smtClean="0"/>
              <a:t>Вторая строчка</a:t>
            </a:r>
            <a:r>
              <a:rPr lang="ru-RU" sz="2400" dirty="0" smtClean="0"/>
              <a:t> </a:t>
            </a:r>
            <a:r>
              <a:rPr lang="ru-RU" sz="2800" dirty="0" smtClean="0"/>
              <a:t>– это описание темы в двух словах (двумя прилагательными)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dirty="0" smtClean="0"/>
              <a:t>Третья строчка</a:t>
            </a:r>
            <a:r>
              <a:rPr lang="ru-RU" sz="2400" dirty="0" smtClean="0"/>
              <a:t> </a:t>
            </a:r>
            <a:r>
              <a:rPr lang="ru-RU" sz="2800" dirty="0" smtClean="0"/>
              <a:t>– это описание действия в рамках этой темы тремя словами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dirty="0" smtClean="0"/>
              <a:t>Четвертая строчка</a:t>
            </a:r>
            <a:r>
              <a:rPr lang="ru-RU" sz="2400" dirty="0" smtClean="0"/>
              <a:t> </a:t>
            </a:r>
            <a:r>
              <a:rPr lang="ru-RU" sz="2800" dirty="0" smtClean="0"/>
              <a:t>– это фраза из четырех слов, показывающая отношение к теме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dirty="0" smtClean="0"/>
              <a:t>Последняя строка</a:t>
            </a:r>
            <a:r>
              <a:rPr lang="ru-RU" dirty="0" smtClean="0"/>
              <a:t> </a:t>
            </a:r>
            <a:r>
              <a:rPr lang="ru-RU" sz="2800" dirty="0" smtClean="0"/>
              <a:t>– это синоним из одного слова, который повторяет суть темы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57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57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57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79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887413"/>
          </a:xfrm>
        </p:spPr>
        <p:txBody>
          <a:bodyPr/>
          <a:lstStyle/>
          <a:p>
            <a:pPr eaLnBrk="1" hangingPunct="1"/>
            <a:r>
              <a:rPr lang="ru-RU" sz="4000" smtClean="0"/>
              <a:t>Прием «перекрестная дискуссия»</a:t>
            </a:r>
          </a:p>
        </p:txBody>
      </p:sp>
      <p:graphicFrame>
        <p:nvGraphicFramePr>
          <p:cNvPr id="358483" name="Group 83"/>
          <p:cNvGraphicFramePr>
            <a:graphicFrameLocks noGrp="1"/>
          </p:cNvGraphicFramePr>
          <p:nvPr>
            <p:ph idx="1"/>
          </p:nvPr>
        </p:nvGraphicFramePr>
        <p:xfrm>
          <a:off x="1042988" y="1916113"/>
          <a:ext cx="7769225" cy="4735514"/>
        </p:xfrm>
        <a:graphic>
          <a:graphicData uri="http://schemas.openxmlformats.org/drawingml/2006/table">
            <a:tbl>
              <a:tblPr/>
              <a:tblGrid>
                <a:gridCol w="3884612"/>
                <a:gridCol w="3884613"/>
              </a:tblGrid>
              <a:tr h="12430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Я готов применить технологию развития критического мышления на своих уроках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83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Заполните левую и правую колонку таблицы, приведя 3-4 аргумента «за» и «против» тезиса, приведенного в заголовке таблицы, обменяйтесь мнениями со своими коллегами, используя их аргументы, которые покажутся вам убедительными, продолжите заполнение таблицы, когда аргументы иссякнут, сделайте вывод.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8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815975"/>
          </a:xfrm>
        </p:spPr>
        <p:txBody>
          <a:bodyPr/>
          <a:lstStyle/>
          <a:p>
            <a:pPr algn="ctr" eaLnBrk="1" hangingPunct="1"/>
            <a:r>
              <a:rPr lang="ru-RU" smtClean="0"/>
              <a:t>Критическое мышление</a:t>
            </a:r>
          </a:p>
        </p:txBody>
      </p:sp>
      <p:pic>
        <p:nvPicPr>
          <p:cNvPr id="47107" name="Picture 4" descr="und4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5445125"/>
            <a:ext cx="5472113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1477" name="WordArt 5" descr="Белый мрамор"/>
          <p:cNvSpPr>
            <a:spLocks noChangeArrowheads="1" noChangeShapeType="1" noTextEdit="1"/>
          </p:cNvSpPr>
          <p:nvPr/>
        </p:nvSpPr>
        <p:spPr bwMode="auto">
          <a:xfrm>
            <a:off x="1258888" y="2060575"/>
            <a:ext cx="7273925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Размышляйте над этим...</a:t>
            </a:r>
          </a:p>
        </p:txBody>
      </p:sp>
      <p:sp>
        <p:nvSpPr>
          <p:cNvPr id="361479" name="WordArt 7" descr="Белый мрамор"/>
          <p:cNvSpPr>
            <a:spLocks noChangeArrowheads="1" noChangeShapeType="1" noTextEdit="1"/>
          </p:cNvSpPr>
          <p:nvPr/>
        </p:nvSpPr>
        <p:spPr bwMode="auto">
          <a:xfrm>
            <a:off x="1835150" y="3573463"/>
            <a:ext cx="6048375" cy="9350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Только критически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1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1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1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14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14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61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7" grpId="0" animBg="1"/>
      <p:bldP spid="36147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2038" y="1044575"/>
            <a:ext cx="7769225" cy="4113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КРИТИЧЕСКОЕ МЫШЛЕНИЕ –</a:t>
            </a:r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r>
              <a:rPr lang="ru-RU" smtClean="0"/>
              <a:t>это особый вид деятельности позволяющий ученику вынести здравое суждение о предложенной ему точке зрения или модели поведения 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052513"/>
            <a:ext cx="7769225" cy="4113212"/>
          </a:xfrm>
        </p:spPr>
        <p:txBody>
          <a:bodyPr/>
          <a:lstStyle/>
          <a:p>
            <a:pPr eaLnBrk="1" hangingPunct="1"/>
            <a:r>
              <a:rPr lang="ru-RU" smtClean="0"/>
              <a:t>КРИТИЧЕСКОЕ МЫШЛЕНИЕ –</a:t>
            </a:r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r>
              <a:rPr lang="ru-RU" smtClean="0"/>
              <a:t>отправная точка для развития </a:t>
            </a:r>
          </a:p>
          <a:p>
            <a:pPr eaLnBrk="1" hangingPunct="1">
              <a:buFontTx/>
              <a:buNone/>
            </a:pPr>
            <a:r>
              <a:rPr lang="ru-RU" smtClean="0"/>
              <a:t>творческого мышления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04813"/>
            <a:ext cx="7772400" cy="720725"/>
          </a:xfrm>
        </p:spPr>
        <p:txBody>
          <a:bodyPr/>
          <a:lstStyle/>
          <a:p>
            <a:pPr algn="ctr" eaLnBrk="1" hangingPunct="1"/>
            <a:r>
              <a:rPr lang="ru-RU" sz="3600" smtClean="0"/>
              <a:t>КРИТИЧЕСКОЕ МЫШЛЕНИЕ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ru-RU" smtClean="0"/>
          </a:p>
        </p:txBody>
      </p:sp>
      <p:sp>
        <p:nvSpPr>
          <p:cNvPr id="311300" name="AutoShape 4"/>
          <p:cNvSpPr>
            <a:spLocks noChangeArrowheads="1"/>
          </p:cNvSpPr>
          <p:nvPr/>
        </p:nvSpPr>
        <p:spPr bwMode="auto">
          <a:xfrm>
            <a:off x="971550" y="1773238"/>
            <a:ext cx="7632700" cy="9366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effectLst/>
              </a:rPr>
              <a:t>Виды интеллектуальной деятельности, </a:t>
            </a:r>
          </a:p>
          <a:p>
            <a:pPr algn="ctr"/>
            <a:r>
              <a:rPr lang="ru-RU" b="1">
                <a:effectLst/>
              </a:rPr>
              <a:t>которые нельзя назвать критическими</a:t>
            </a:r>
          </a:p>
        </p:txBody>
      </p:sp>
      <p:sp>
        <p:nvSpPr>
          <p:cNvPr id="311301" name="Rectangle 5"/>
          <p:cNvSpPr>
            <a:spLocks noChangeArrowheads="1"/>
          </p:cNvSpPr>
          <p:nvPr/>
        </p:nvSpPr>
        <p:spPr bwMode="auto">
          <a:xfrm>
            <a:off x="1187450" y="2852738"/>
            <a:ext cx="2160588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b="1">
                <a:effectLst/>
              </a:rPr>
              <a:t>Запоминание</a:t>
            </a:r>
            <a:endParaRPr lang="ru-RU">
              <a:effectLst/>
            </a:endParaRPr>
          </a:p>
        </p:txBody>
      </p:sp>
      <p:sp>
        <p:nvSpPr>
          <p:cNvPr id="311302" name="Rectangle 6"/>
          <p:cNvSpPr>
            <a:spLocks noChangeArrowheads="1"/>
          </p:cNvSpPr>
          <p:nvPr/>
        </p:nvSpPr>
        <p:spPr bwMode="auto">
          <a:xfrm>
            <a:off x="1187450" y="3860800"/>
            <a:ext cx="5400675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b="1">
                <a:effectLst/>
              </a:rPr>
              <a:t>Понимание простых и сложный идей </a:t>
            </a:r>
          </a:p>
        </p:txBody>
      </p:sp>
      <p:sp>
        <p:nvSpPr>
          <p:cNvPr id="311303" name="Rectangle 7"/>
          <p:cNvSpPr>
            <a:spLocks noChangeArrowheads="1"/>
          </p:cNvSpPr>
          <p:nvPr/>
        </p:nvSpPr>
        <p:spPr bwMode="auto">
          <a:xfrm>
            <a:off x="1187450" y="5157788"/>
            <a:ext cx="6697663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b="1">
                <a:effectLst/>
              </a:rPr>
              <a:t>Творческое, интуитивное мышление </a:t>
            </a:r>
          </a:p>
          <a:p>
            <a:r>
              <a:rPr lang="ru-RU" b="1">
                <a:effectLst/>
              </a:rPr>
              <a:t>спортсмена, художника, музыканта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1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1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1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1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1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1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1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1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1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300" grpId="0" animBg="1"/>
      <p:bldP spid="311301" grpId="0" animBg="1"/>
      <p:bldP spid="311302" grpId="0" animBg="1"/>
      <p:bldP spid="31130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dirty="0" smtClean="0"/>
              <a:t>Критическое мышление имеет </a:t>
            </a:r>
            <a:br>
              <a:rPr lang="ru-RU" sz="4000" dirty="0" smtClean="0"/>
            </a:br>
            <a:r>
              <a:rPr lang="ru-RU" sz="4000" dirty="0" smtClean="0"/>
              <a:t>5 </a:t>
            </a:r>
            <a:r>
              <a:rPr lang="ru-RU" sz="4000" dirty="0" smtClean="0"/>
              <a:t>характеристик</a:t>
            </a:r>
            <a:endParaRPr lang="ru-RU" sz="4000" dirty="0" smtClean="0"/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u="sng" smtClean="0"/>
              <a:t>Во-первых </a:t>
            </a:r>
            <a:r>
              <a:rPr lang="ru-RU" sz="2800" smtClean="0"/>
              <a:t>– это мышление </a:t>
            </a:r>
            <a:r>
              <a:rPr lang="ru-RU" sz="2800" b="1" smtClean="0"/>
              <a:t>самостоятельное</a:t>
            </a:r>
            <a:endParaRPr lang="ru-RU" sz="2800" smtClean="0"/>
          </a:p>
          <a:p>
            <a:pPr eaLnBrk="1" hangingPunct="1"/>
            <a:r>
              <a:rPr lang="ru-RU" sz="2800" u="sng" smtClean="0"/>
              <a:t>Во-вторых</a:t>
            </a:r>
            <a:r>
              <a:rPr lang="ru-RU" sz="2800" smtClean="0"/>
              <a:t> – это мышление </a:t>
            </a:r>
            <a:r>
              <a:rPr lang="ru-RU" sz="2800" b="1" smtClean="0"/>
              <a:t>обобщенное</a:t>
            </a:r>
          </a:p>
          <a:p>
            <a:pPr eaLnBrk="1" hangingPunct="1"/>
            <a:r>
              <a:rPr lang="ru-RU" sz="2800" u="sng" smtClean="0"/>
              <a:t>В-третьих</a:t>
            </a:r>
            <a:r>
              <a:rPr lang="ru-RU" sz="2800" smtClean="0"/>
              <a:t> – это мышление </a:t>
            </a:r>
            <a:r>
              <a:rPr lang="ru-RU" sz="2800" b="1" smtClean="0"/>
              <a:t>проблемное и оценочное</a:t>
            </a:r>
            <a:endParaRPr lang="ru-RU" sz="2800" smtClean="0"/>
          </a:p>
          <a:p>
            <a:pPr eaLnBrk="1" hangingPunct="1"/>
            <a:r>
              <a:rPr lang="ru-RU" sz="2800" u="sng" smtClean="0"/>
              <a:t>В четвертых </a:t>
            </a:r>
            <a:r>
              <a:rPr lang="ru-RU" sz="2800" smtClean="0"/>
              <a:t>– это мышление </a:t>
            </a:r>
            <a:r>
              <a:rPr lang="ru-RU" sz="2800" b="1" smtClean="0"/>
              <a:t>аргументированное</a:t>
            </a:r>
            <a:endParaRPr lang="ru-RU" sz="2800" smtClean="0"/>
          </a:p>
          <a:p>
            <a:pPr eaLnBrk="1" hangingPunct="1"/>
            <a:r>
              <a:rPr lang="ru-RU" sz="2800" u="sng" smtClean="0"/>
              <a:t>В пятых </a:t>
            </a:r>
            <a:r>
              <a:rPr lang="ru-RU" sz="2800" smtClean="0"/>
              <a:t>– критическое мышление есть мышление </a:t>
            </a:r>
            <a:r>
              <a:rPr lang="ru-RU" sz="2800" b="1" smtClean="0"/>
              <a:t>социальное</a:t>
            </a:r>
            <a:endParaRPr lang="ru-RU" smtClean="0"/>
          </a:p>
          <a:p>
            <a:pPr eaLnBrk="1" hangingPunct="1">
              <a:buFontTx/>
              <a:buNone/>
            </a:pPr>
            <a:endParaRPr lang="ru-RU" smtClean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1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1247775"/>
          </a:xfrm>
        </p:spPr>
        <p:txBody>
          <a:bodyPr/>
          <a:lstStyle/>
          <a:p>
            <a:pPr algn="ctr" eaLnBrk="1" hangingPunct="1"/>
            <a:r>
              <a:rPr lang="ru-RU" sz="2800" b="1" smtClean="0"/>
              <a:t>В программе РКМ</a:t>
            </a:r>
            <a:br>
              <a:rPr lang="ru-RU" sz="2800" b="1" smtClean="0"/>
            </a:br>
            <a:r>
              <a:rPr lang="ru-RU" sz="2800" b="1" smtClean="0"/>
              <a:t>определение критического мышления </a:t>
            </a:r>
            <a:br>
              <a:rPr lang="ru-RU" sz="2800" b="1" smtClean="0"/>
            </a:br>
            <a:r>
              <a:rPr lang="ru-RU" sz="2800" b="1" smtClean="0"/>
              <a:t>состоит из 6 компонентов.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800" smtClean="0"/>
              <a:t>Критический мыслитель: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Формирует собственное мнение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Совершает обдуманный выбор между различными мнениями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Решает проблемы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Аргументировано спорит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Ценит совместную работу, в которой возникает общее решение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Умеет ценить чужую точку зрения и сознает, что восприятие человека и его отношение к любому вопросу формируется под влиянием многих факторов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400" smtClean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3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3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13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3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3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13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3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3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13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3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3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13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3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3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13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4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smtClean="0"/>
              <a:t>Основные контуры ТРКМ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2276475"/>
            <a:ext cx="7769225" cy="4113213"/>
          </a:xfrm>
        </p:spPr>
        <p:txBody>
          <a:bodyPr/>
          <a:lstStyle/>
          <a:p>
            <a:pPr eaLnBrk="1" hangingPunct="1"/>
            <a:r>
              <a:rPr lang="ru-RU" sz="2800" b="1" smtClean="0"/>
              <a:t>Цель данной технологии -</a:t>
            </a:r>
            <a:r>
              <a:rPr lang="ru-RU" sz="2800" smtClean="0"/>
              <a:t> развитие мыслительных навыков учащихся, необходимых не только в учебе, но и в обычной жизни (умение принимать взвешенные решения, работать с информацией, анализировать различные стороны явлений и т.п.).</a:t>
            </a:r>
          </a:p>
          <a:p>
            <a:pPr eaLnBrk="1" hangingPunct="1"/>
            <a:endParaRPr lang="ru-RU" sz="2800" b="1" smtClean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1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993300"/>
      </a:hlink>
      <a:folHlink>
        <a:srgbClr val="6666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Экспедиция</Template>
  <TotalTime>767</TotalTime>
  <Words>1364</Words>
  <Application>Microsoft Office PowerPoint</Application>
  <PresentationFormat>Экран (4:3)</PresentationFormat>
  <Paragraphs>237</Paragraphs>
  <Slides>36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0" baseType="lpstr">
      <vt:lpstr>Times New Roman</vt:lpstr>
      <vt:lpstr>Arial</vt:lpstr>
      <vt:lpstr>Wingdings</vt:lpstr>
      <vt:lpstr>Default Design</vt:lpstr>
      <vt:lpstr>Слайд 1</vt:lpstr>
      <vt:lpstr>Слайд 2</vt:lpstr>
      <vt:lpstr>Слайд 3</vt:lpstr>
      <vt:lpstr>Слайд 4</vt:lpstr>
      <vt:lpstr>Слайд 5</vt:lpstr>
      <vt:lpstr>КРИТИЧЕСКОЕ МЫШЛЕНИЕ</vt:lpstr>
      <vt:lpstr>Критическое мышление имеет  5 характеристик</vt:lpstr>
      <vt:lpstr>В программе РКМ определение критического мышления  состоит из 6 компонентов.</vt:lpstr>
      <vt:lpstr>Основные контуры ТРКМ</vt:lpstr>
      <vt:lpstr>Основа ТРКМ –</vt:lpstr>
      <vt:lpstr>Задачи фазы вызова  ( пробуждение интереса к предмету)</vt:lpstr>
      <vt:lpstr>Задачи фазы реализации смысла – (осмысление материала во времени работы над ним)</vt:lpstr>
      <vt:lpstr>Задачи фазы рефлексии – (обобщение материала, подведение итогов)</vt:lpstr>
      <vt:lpstr>Формы и средства развития КМ</vt:lpstr>
      <vt:lpstr>Роль учителя в ТРКМ:</vt:lpstr>
      <vt:lpstr>Современный выпускник умеет:</vt:lpstr>
      <vt:lpstr>Основные приемы ТРКМ Приемы по развитию навыков составления вопросов</vt:lpstr>
      <vt:lpstr>Ромашка Блума</vt:lpstr>
      <vt:lpstr>Ромашка Блума</vt:lpstr>
      <vt:lpstr>Кластеры (гроздья) – графическая организация данных </vt:lpstr>
      <vt:lpstr>Прием «ФИШБОУН»</vt:lpstr>
      <vt:lpstr>КРИТИЧЕСКОЕ МЫШЛЕНИЕ</vt:lpstr>
      <vt:lpstr>ПМИ (Плюс –Минус –Интересно) автор Эдвард де Боно</vt:lpstr>
      <vt:lpstr>Таблица Донны Огл «Знаю – Хочу знать – Узнал» (ЗХУ)</vt:lpstr>
      <vt:lpstr>«Бортовые журналы»</vt:lpstr>
      <vt:lpstr>«Двухчастный дневник»</vt:lpstr>
      <vt:lpstr>Инсерт  (условные значки)</vt:lpstr>
      <vt:lpstr>Перепутанные логические цепочки</vt:lpstr>
      <vt:lpstr>Прием составления глоссария</vt:lpstr>
      <vt:lpstr>Приемы по развитию навыков прогнозирования</vt:lpstr>
      <vt:lpstr>Приемы по развитию навыков решения проблем</vt:lpstr>
      <vt:lpstr>Приемы по развитию навыков ведения дискуссии</vt:lpstr>
      <vt:lpstr>Приемы по развитию навыков представления своего мнения  и учета иного мнения</vt:lpstr>
      <vt:lpstr>СИНКВЕЙН</vt:lpstr>
      <vt:lpstr>Прием «перекрестная дискуссия»</vt:lpstr>
      <vt:lpstr>Критическое мышление</vt:lpstr>
    </vt:vector>
  </TitlesOfParts>
  <Company>Urri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РАЗВИТИЯ КРИТИЧЕСКОГО МЫШЛЕНИЯ</dc:title>
  <dc:creator>Ирландец</dc:creator>
  <cp:lastModifiedBy>User</cp:lastModifiedBy>
  <cp:revision>77</cp:revision>
  <dcterms:created xsi:type="dcterms:W3CDTF">2005-02-13T19:33:14Z</dcterms:created>
  <dcterms:modified xsi:type="dcterms:W3CDTF">2016-01-26T10:15:28Z</dcterms:modified>
</cp:coreProperties>
</file>