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1" r:id="rId1"/>
  </p:sldMasterIdLst>
  <p:notesMasterIdLst>
    <p:notesMasterId r:id="rId17"/>
  </p:notesMasterIdLst>
  <p:sldIdLst>
    <p:sldId id="256" r:id="rId2"/>
    <p:sldId id="262" r:id="rId3"/>
    <p:sldId id="266" r:id="rId4"/>
    <p:sldId id="268" r:id="rId5"/>
    <p:sldId id="269" r:id="rId6"/>
    <p:sldId id="274" r:id="rId7"/>
    <p:sldId id="275" r:id="rId8"/>
    <p:sldId id="276" r:id="rId9"/>
    <p:sldId id="283" r:id="rId10"/>
    <p:sldId id="279" r:id="rId11"/>
    <p:sldId id="278" r:id="rId12"/>
    <p:sldId id="280" r:id="rId13"/>
    <p:sldId id="281" r:id="rId14"/>
    <p:sldId id="282" r:id="rId15"/>
    <p:sldId id="284" r:id="rId16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4660"/>
  </p:normalViewPr>
  <p:slideViewPr>
    <p:cSldViewPr>
      <p:cViewPr varScale="1">
        <p:scale>
          <a:sx n="79" d="100"/>
          <a:sy n="79" d="100"/>
        </p:scale>
        <p:origin x="-46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4A8FEEF2-DD0F-4EF5-945F-3EF8964E6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367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2D2F4A93-C370-493B-9746-985CFC2B5AC3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8F2C1D32-362F-4DEA-BDEC-E56075797CAF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B4FC47F6-68E6-4531-BD05-1B0329062BA4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CDD3241A-0766-491E-A02A-CB9F964C9FE7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55D55258-E5B4-4032-B3CA-8665960023BE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1500174"/>
            <a:ext cx="6215106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286124"/>
            <a:ext cx="621510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B49C-47FA-4A25-8AF9-8B7FFE4E464F}" type="slidenum">
              <a:rPr lang="ru-RU"/>
              <a:pPr>
                <a:defRPr/>
              </a:pPr>
              <a:t>‹#›</a:t>
            </a:fld>
            <a:fld id="{A317C626-BCB9-4DB7-AA02-231B9DD81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25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425A-FC31-420B-A81A-6F223E02A585}" type="slidenum">
              <a:rPr lang="ru-RU"/>
              <a:pPr>
                <a:defRPr/>
              </a:pPr>
              <a:t>‹#›</a:t>
            </a:fld>
            <a:fld id="{54030FD9-8027-4F9E-A3B6-28E3B848F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22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9780E-CA7F-4875-942E-A9DB2DED739E}" type="slidenum">
              <a:rPr lang="ru-RU"/>
              <a:pPr>
                <a:defRPr/>
              </a:pPr>
              <a:t>‹#›</a:t>
            </a:fld>
            <a:fld id="{FD8C42D0-A8E5-4A2B-B03A-7BF7F80D0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300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1925" y="360363"/>
            <a:ext cx="7404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3268-778A-4A6E-B463-93AF5747373D}" type="slidenum">
              <a:rPr lang="ru-RU"/>
              <a:pPr>
                <a:defRPr/>
              </a:pPr>
              <a:t>‹#›</a:t>
            </a:fld>
            <a:fld id="{31257CDC-B2EB-476C-B420-B19969E88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02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3B9CA-FF86-46FE-B55B-5245AE8F7964}" type="slidenum">
              <a:rPr lang="ru-RU"/>
              <a:pPr>
                <a:defRPr/>
              </a:pPr>
              <a:t>‹#›</a:t>
            </a:fld>
            <a:fld id="{DA46D54F-9FBB-4CC3-904E-4B108CD03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60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5153E-9416-4F63-B7CA-0FA5186DACE6}" type="slidenum">
              <a:rPr lang="ru-RU"/>
              <a:pPr>
                <a:defRPr/>
              </a:pPr>
              <a:t>‹#›</a:t>
            </a:fld>
            <a:fld id="{DE9DAA2B-10CC-4FC9-B57D-8FE65C8EE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82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8B50-9C51-4945-B837-3B55BB28A98E}" type="slidenum">
              <a:rPr lang="ru-RU"/>
              <a:pPr>
                <a:defRPr/>
              </a:pPr>
              <a:t>‹#›</a:t>
            </a:fld>
            <a:fld id="{FF2ADC38-512D-4766-BBB0-89AF4E095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7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BB98C-369E-42C6-A6BB-9113F6A36EB7}" type="slidenum">
              <a:rPr lang="ru-RU"/>
              <a:pPr>
                <a:defRPr/>
              </a:pPr>
              <a:t>‹#›</a:t>
            </a:fld>
            <a:fld id="{E7CBB88F-AF28-4934-8A60-E41B293E1B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85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C6B3B-A6E6-4774-B23A-93D8F33A298B}" type="slidenum">
              <a:rPr lang="ru-RU"/>
              <a:pPr>
                <a:defRPr/>
              </a:pPr>
              <a:t>‹#›</a:t>
            </a:fld>
            <a:fld id="{03159E79-A3E9-40CF-9A17-044E1A425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8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4B0D8-48F8-4328-9B2A-983A4F435648}" type="slidenum">
              <a:rPr lang="ru-RU"/>
              <a:pPr>
                <a:defRPr/>
              </a:pPr>
              <a:t>‹#›</a:t>
            </a:fld>
            <a:fld id="{8580BB96-BBDB-4B62-854D-EB8FF2735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67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67879-8658-456D-93A7-07B16EFA68BB}" type="slidenum">
              <a:rPr lang="ru-RU"/>
              <a:pPr>
                <a:defRPr/>
              </a:pPr>
              <a:t>‹#›</a:t>
            </a:fld>
            <a:fld id="{C67ACF9A-9C73-4702-AD6A-DA78B124C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7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5D32-8E4E-4835-98B4-613BF47229C3}" type="slidenum">
              <a:rPr lang="ru-RU"/>
              <a:pPr>
                <a:defRPr/>
              </a:pPr>
              <a:t>‹#›</a:t>
            </a:fld>
            <a:fld id="{8B3EBB3A-B2D9-4FDE-9DA0-903B51116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87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9.3.09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0A1481-2318-4D06-AD3D-1535DF2A3DDD}" type="slidenum">
              <a:rPr lang="ru-RU"/>
              <a:pPr>
                <a:defRPr/>
              </a:pPr>
              <a:t>‹#›</a:t>
            </a:fld>
            <a:fld id="{99C2A348-EE70-4A9A-A223-0F6CA5357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0D0D0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1223010" y="908684"/>
            <a:ext cx="6949440" cy="5040629"/>
          </a:xfrm>
          <a:solidFill>
            <a:srgbClr val="FFFFFF"/>
          </a:solidFill>
          <a:ln w="25560">
            <a:solidFill>
              <a:srgbClr val="FEB80A"/>
            </a:solidFill>
          </a:ln>
        </p:spPr>
        <p:txBody>
          <a:bodyPr tIns="82926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5400" i="1" dirty="0" smtClean="0">
                <a:solidFill>
                  <a:srgbClr val="C00000"/>
                </a:solidFill>
                <a:latin typeface="Georgia" pitchFamily="18" charset="0"/>
              </a:rPr>
              <a:t>Технология  </a:t>
            </a:r>
            <a:r>
              <a:rPr lang="ru-RU" sz="5400" i="1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Georgia" pitchFamily="18" charset="0"/>
              </a:rPr>
              <a:t>fuzzy</a:t>
            </a:r>
            <a:r>
              <a:rPr lang="ru-RU" sz="5400" i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ru-RU" sz="5400" i="1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Georgia" pitchFamily="18" charset="0"/>
              </a:rPr>
              <a:t>queries</a:t>
            </a:r>
            <a:r>
              <a:rPr lang="ru-RU" sz="5400" i="1" dirty="0" smtClean="0">
                <a:solidFill>
                  <a:srgbClr val="C00000"/>
                </a:solidFill>
                <a:latin typeface="Georgia" pitchFamily="18" charset="0"/>
              </a:rPr>
              <a:t> при разработке базы данных.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4" name="Rectangle 8"/>
          <p:cNvSpPr>
            <a:spLocks noGrp="1" noChangeArrowheads="1"/>
          </p:cNvSpPr>
          <p:nvPr>
            <p:ph type="title"/>
          </p:nvPr>
        </p:nvSpPr>
        <p:spPr>
          <a:xfrm flipV="1">
            <a:off x="931863" y="-315913"/>
            <a:ext cx="7158037" cy="41275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484313"/>
            <a:ext cx="431800" cy="4106862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860425" y="717550"/>
            <a:ext cx="738346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3600" b="1" i="1">
                <a:solidFill>
                  <a:srgbClr val="C00000"/>
                </a:solidFill>
                <a:latin typeface="Georgia" pitchFamily="18" charset="0"/>
              </a:rPr>
              <a:t>Ввод нечеткого запроса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1979613" y="6092825"/>
            <a:ext cx="5672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Окно выбора критериев отбора целевой аудитории</a:t>
            </a:r>
          </a:p>
        </p:txBody>
      </p:sp>
      <p:pic>
        <p:nvPicPr>
          <p:cNvPr id="1229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773238"/>
            <a:ext cx="3313113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88913"/>
            <a:ext cx="7158037" cy="792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i="1" dirty="0" smtClean="0">
                <a:solidFill>
                  <a:srgbClr val="C00000"/>
                </a:solidFill>
                <a:latin typeface="Georgia" pitchFamily="18" charset="0"/>
              </a:rPr>
              <a:t>Обычный запрос к БД</a:t>
            </a:r>
            <a:endParaRPr lang="ru-RU" sz="48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3316" name="Picture 4" descr="Поис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908050"/>
            <a:ext cx="28479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Поиск результа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0788"/>
            <a:ext cx="6480175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492500" y="1938338"/>
            <a:ext cx="17145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/>
              <a:t>Окно поиска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635375" y="6491288"/>
            <a:ext cx="2054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Результат поиска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4340" name="Picture 5" descr="Выбор целевой аудитор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76250"/>
            <a:ext cx="763587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851275" y="6165850"/>
            <a:ext cx="2185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Результат запроса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Georgia" pitchFamily="18" charset="0"/>
              </a:rPr>
              <a:t>Пример формы с четким и нечетким вводом данных</a:t>
            </a:r>
            <a:endParaRPr lang="ru-RU" sz="28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475" y="2433638"/>
            <a:ext cx="7639050" cy="2859087"/>
          </a:xfrm>
        </p:spPr>
      </p:pic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1763713" y="6021388"/>
            <a:ext cx="6327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Окно с результатом запроса, при нечетком вводе данных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229600" cy="10509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Georgia" pitchFamily="18" charset="0"/>
              </a:rPr>
              <a:t>Работа с графиками</a:t>
            </a:r>
            <a:endParaRPr lang="ru-RU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638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6388" name="Picture 4" descr="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554163"/>
            <a:ext cx="7575550" cy="530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ru-RU" altLang="ru-RU" sz="4800" b="1" i="1" smtClean="0">
              <a:solidFill>
                <a:srgbClr val="C00000"/>
              </a:solidFill>
              <a:latin typeface="Georgia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z="4800" b="1" i="1" smtClean="0">
              <a:solidFill>
                <a:srgbClr val="C00000"/>
              </a:solidFill>
              <a:latin typeface="Georgia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altLang="ru-RU" sz="4800" b="1" i="1" smtClean="0">
                <a:solidFill>
                  <a:srgbClr val="C00000"/>
                </a:solidFill>
                <a:latin typeface="Georgia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1435100" y="188595"/>
            <a:ext cx="7499350" cy="1440180"/>
          </a:xfrm>
        </p:spPr>
        <p:txBody>
          <a:bodyPr tIns="82926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4800" i="1" dirty="0" smtClean="0">
                <a:solidFill>
                  <a:srgbClr val="C00000"/>
                </a:solidFill>
                <a:latin typeface="Georgia" pitchFamily="18" charset="0"/>
              </a:rPr>
              <a:t>Информационные системы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73224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endParaRPr lang="ru-RU" sz="3200" dirty="0" smtClean="0">
              <a:solidFill>
                <a:schemeClr val="tx2">
                  <a:lumMod val="75000"/>
                </a:schemeClr>
              </a:solidFill>
              <a:latin typeface="Gill Sans MT" charset="0"/>
            </a:endParaRPr>
          </a:p>
          <a:p>
            <a:pPr algn="just" eaLnBrk="1" hangingPunct="1">
              <a:spcBef>
                <a:spcPts val="600"/>
              </a:spcBef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БД используются в информационно-поисковых системах (электронные справочники, картотеки, каталоги)</a:t>
            </a:r>
          </a:p>
          <a:p>
            <a:pPr algn="just" eaLnBrk="1" hangingPunct="1">
              <a:spcBef>
                <a:spcPts val="600"/>
              </a:spcBef>
              <a:defRPr/>
            </a:pP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" charset="0"/>
            </a:endParaRPr>
          </a:p>
          <a:p>
            <a:pPr algn="just" eaLnBrk="1" hangingPunct="1">
              <a:spcBef>
                <a:spcPts val="600"/>
              </a:spcBef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Основное назначение ИС и БД – хранение, поиск, внесение изменений, группировка и сортировка данных (манипулирование данными).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859713" cy="1692275"/>
          </a:xfrm>
        </p:spPr>
        <p:txBody>
          <a:bodyPr tIns="82926"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Под управлением данными понимают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435100" y="2000250"/>
            <a:ext cx="7499350" cy="3857625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73224" rIns="90000" bIns="45000"/>
          <a:lstStyle>
            <a:lvl1pPr marL="363538" indent="-280988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80963" indent="-79375" eaLnBrk="1" hangingPunct="1">
              <a:spcBef>
                <a:spcPts val="600"/>
              </a:spcBef>
              <a:buClr>
                <a:srgbClr val="7030A0"/>
              </a:buClr>
              <a:buSzPct val="80000"/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  защиту данных от     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     несанкционированного доступа;</a:t>
            </a:r>
          </a:p>
          <a:p>
            <a:pPr eaLnBrk="1" hangingPunct="1">
              <a:spcBef>
                <a:spcPts val="600"/>
              </a:spcBef>
              <a:buClr>
                <a:srgbClr val="7030A0"/>
              </a:buClr>
              <a:buSzPct val="80000"/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  поддержку многопользовательского  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     режима работы с данными;</a:t>
            </a:r>
          </a:p>
          <a:p>
            <a:pPr eaLnBrk="1" hangingPunct="1">
              <a:spcBef>
                <a:spcPts val="600"/>
              </a:spcBef>
              <a:buClr>
                <a:srgbClr val="7030A0"/>
              </a:buClr>
              <a:buSzPct val="80000"/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  обеспечение целостности и  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      согласованности данных.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 tIns="82926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4800" i="1" dirty="0" smtClean="0">
                <a:solidFill>
                  <a:srgbClr val="C00000"/>
                </a:solidFill>
                <a:latin typeface="Georgia" pitchFamily="18" charset="0"/>
                <a:ea typeface="GulimChe" pitchFamily="49" charset="-127"/>
              </a:rPr>
              <a:t>Основные объекты БД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971550" y="1447800"/>
            <a:ext cx="7962900" cy="4860925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73224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indent="-28416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r>
              <a:rPr lang="ru-RU" sz="3200" dirty="0" smtClean="0">
                <a:solidFill>
                  <a:srgbClr val="000000"/>
                </a:solidFill>
              </a:rPr>
              <a:t>  </a:t>
            </a:r>
            <a:r>
              <a:rPr lang="ru-RU" sz="3200" dirty="0" smtClean="0">
                <a:solidFill>
                  <a:srgbClr val="000000"/>
                </a:solidFill>
                <a:latin typeface="Gill Sans MT" charset="0"/>
              </a:rPr>
              <a:t>  </a:t>
            </a:r>
            <a:r>
              <a:rPr lang="ru-RU" sz="3200" dirty="0" smtClean="0">
                <a:solidFill>
                  <a:srgbClr val="000000"/>
                </a:solidFill>
              </a:rPr>
              <a:t> 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ill Sans MT" charset="0"/>
              </a:rPr>
              <a:t>Таблицы</a:t>
            </a:r>
            <a:r>
              <a:rPr lang="ru-RU" sz="2800" b="1" dirty="0" smtClean="0">
                <a:solidFill>
                  <a:srgbClr val="CC0099"/>
                </a:solidFill>
                <a:latin typeface="Gill Sans MT" charset="0"/>
              </a:rPr>
              <a:t>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" charset="0"/>
              </a:rPr>
              <a:t>–основная категория объектов СУБД, поскольку вся информация хранится в базе данных в виде таблиц. Каждая таблица состоит из записей (строк) и из полей. 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таблицами выполняется в 2-х основных режимах:</a:t>
            </a:r>
          </a:p>
          <a:p>
            <a:pPr lvl="1" eaLnBrk="1" hangingPunct="1">
              <a:spcBef>
                <a:spcPts val="550"/>
              </a:spcBef>
              <a:buClr>
                <a:srgbClr val="CC0099"/>
              </a:buClr>
              <a:buSzPct val="45000"/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режиме конструктора;</a:t>
            </a:r>
          </a:p>
          <a:p>
            <a:pPr lvl="1" eaLnBrk="1" hangingPunct="1">
              <a:spcBef>
                <a:spcPts val="550"/>
              </a:spcBef>
              <a:buClr>
                <a:srgbClr val="CC0099"/>
              </a:buClr>
              <a:buSzPct val="45000"/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режиме мастера.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  <a:defRPr/>
            </a:pPr>
            <a:endParaRPr lang="ru-RU" sz="2800" dirty="0" smtClean="0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 tIns="82926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4800" i="1" dirty="0" smtClean="0">
                <a:solidFill>
                  <a:srgbClr val="C00000"/>
                </a:solidFill>
                <a:latin typeface="Georgia" pitchFamily="18" charset="0"/>
              </a:rPr>
              <a:t>Основные объекты БД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331913" y="1628775"/>
            <a:ext cx="7812087" cy="4786313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1017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ct val="75000"/>
              </a:lnSpc>
              <a:spcBef>
                <a:spcPts val="600"/>
              </a:spcBef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Запросы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–объекты этого типа предназначены для получения данных с одной или нескольких таблиц.</a:t>
            </a:r>
          </a:p>
          <a:p>
            <a:pPr eaLnBrk="1">
              <a:lnSpc>
                <a:spcPct val="75000"/>
              </a:lnSpc>
              <a:spcAft>
                <a:spcPts val="1425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Формы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используются для удобного</a:t>
            </a:r>
          </a:p>
          <a:p>
            <a:pPr eaLnBrk="1">
              <a:lnSpc>
                <a:spcPct val="75000"/>
              </a:lnSpc>
              <a:spcAft>
                <a:spcPts val="1425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введения данных.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Отчеты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объекты-отчеты отображают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данные так, что их удобно просматривать.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Макросы</a:t>
            </a:r>
            <a:r>
              <a:rPr lang="ru-RU" sz="2400" b="1" dirty="0" smtClean="0">
                <a:solidFill>
                  <a:srgbClr val="CC0099"/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«макрокоманды», которые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запускаются простым нажатием нескольких 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клавиш и могут выполнять такие действия, как 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открывание таблиц и форм, выполнение опций </a:t>
            </a:r>
          </a:p>
          <a:p>
            <a:pPr eaLnBrk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Меню, управление окнами и т.д.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05" y="548639"/>
            <a:ext cx="8075294" cy="108013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i="1" dirty="0">
                <a:solidFill>
                  <a:srgbClr val="C00000"/>
                </a:solidFill>
                <a:latin typeface="Georgia" pitchFamily="18" charset="0"/>
              </a:rPr>
              <a:t>Нечеткие запросы к реляционным базам данных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229600" cy="4032250"/>
          </a:xfrm>
        </p:spPr>
        <p:txBody>
          <a:bodyPr/>
          <a:lstStyle/>
          <a:p>
            <a:pPr indent="22225" algn="ctr" eaLnBrk="1" hangingPunct="1"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Механизмы нечетких запросов ( </a:t>
            </a:r>
            <a:r>
              <a:rPr lang="ru-RU" b="1" dirty="0" err="1" smtClean="0">
                <a:solidFill>
                  <a:srgbClr val="C00000"/>
                </a:solidFill>
                <a:latin typeface="Georgia" pitchFamily="18" charset="0"/>
              </a:rPr>
              <a:t>fuzzy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Georgia" pitchFamily="18" charset="0"/>
              </a:rPr>
              <a:t>queries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latin typeface="Georgia" pitchFamily="18" charset="0"/>
              </a:rPr>
              <a:t>flexible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Georgia" pitchFamily="18" charset="0"/>
              </a:rPr>
              <a:t>queries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) к реляционным базам данных базирующиеся на теории нечетких множеств Заде, были впервые предложены в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</a:rPr>
              <a:t>1984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 году и впоследствии получили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развитие в работах Д.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Дюбуа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 и 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Blackadder ITC" pitchFamily="82" charset="0"/>
            </a:endParaRPr>
          </a:p>
          <a:p>
            <a:pPr indent="22225" algn="ctr" eaLnBrk="1" hangingPunct="1"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Г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Прада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Blackadder ITC" pitchFamily="82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i="1" dirty="0">
              <a:latin typeface="Blackadder ITC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239838"/>
          </a:xfrm>
        </p:spPr>
        <p:txBody>
          <a:bodyPr/>
          <a:lstStyle/>
          <a:p>
            <a:pPr eaLnBrk="1" hangingPunct="1">
              <a:defRPr/>
            </a:pPr>
            <a:r>
              <a:rPr lang="ru-RU" i="1" dirty="0">
                <a:solidFill>
                  <a:srgbClr val="C00000"/>
                </a:solidFill>
                <a:latin typeface="Georgia" pitchFamily="18" charset="0"/>
              </a:rPr>
              <a:t>Как это работает</a:t>
            </a:r>
            <a:r>
              <a:rPr lang="ru-RU" dirty="0">
                <a:solidFill>
                  <a:srgbClr val="C000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4968875"/>
          </a:xfrm>
        </p:spPr>
        <p:txBody>
          <a:bodyPr/>
          <a:lstStyle/>
          <a:p>
            <a:pPr marL="80963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Для примера формализуем нечеткое понятие "Возраст сотрудника компании". Это и будет название соответствующей лингвистической переменной. Зададим для нее область определения X = [18; 70] и три лингвистических терма – "Молодой", "Средний", "Выше среднего". Последнее, что осталось сделать – построить функции принадлежности для каждого лингвистического терма.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Выберем трапецеидальные функции принадлежности со следующими координатами: "Молодой" = [18, 18, 28, 34], "Средний" = [28, 35, 45, 50], "Выше среднего" = [42, 53, 60, 60].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>
                <a:latin typeface="Blackadder ITC" pitchFamily="82" charset="0"/>
              </a:rPr>
              <a:t> </a:t>
            </a:r>
          </a:p>
        </p:txBody>
      </p:sp>
      <p:pic>
        <p:nvPicPr>
          <p:cNvPr id="9220" name="Picture 5" descr="Нечеткое понятие 'Возраст сотрудника компании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149725"/>
            <a:ext cx="554513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931863" y="223838"/>
            <a:ext cx="7158037" cy="984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36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5678487"/>
          </a:xfrm>
        </p:spPr>
        <p:txBody>
          <a:bodyPr/>
          <a:lstStyle/>
          <a:p>
            <a:pPr indent="22225" eaLnBrk="1" hangingPunct="1">
              <a:buFont typeface="Arial" charset="0"/>
              <a:buNone/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Blackadder ITC" pitchFamily="82" charset="0"/>
            </a:endParaRPr>
          </a:p>
          <a:p>
            <a:pPr indent="22225" eaLnBrk="1" hangingPunct="1">
              <a:buFont typeface="Arial" charset="0"/>
              <a:buNone/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Blackadder ITC" pitchFamily="82" charset="0"/>
            </a:endParaRPr>
          </a:p>
          <a:p>
            <a:pPr indent="22225" algn="just" eaLnBrk="1" hangingPunct="1">
              <a:buFont typeface="Arial" charset="0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Определим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еще одну лингвистическую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переменную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для поля SUM с областью определения X = [0; 600000]  и термами "Малая", "Средняя" и "Большая" и аналогично построим для них функции принадлежности: "Малая" = [0, 0, 0, 200000], "Средняя" = [90000, 180000, 265000, 330000], "Большая" = [300000, 420000, 600000, 600000].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  <p:bldP spid="7680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11267" name="Picture 5" descr="Нечеткое понятие 'Годовая сумма сделок'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673225"/>
            <a:ext cx="8245475" cy="36083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ЗЕЛЁНАЯ РАМ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ЗЕЛЁНАЯ РАМКА</Template>
  <TotalTime>227</TotalTime>
  <Words>462</Words>
  <Application>Microsoft Office PowerPoint</Application>
  <PresentationFormat>Экран (4:3)</PresentationFormat>
  <Paragraphs>57</Paragraphs>
  <Slides>15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Times New Roman</vt:lpstr>
      <vt:lpstr>Calibri</vt:lpstr>
      <vt:lpstr>Lucida Sans Unicode</vt:lpstr>
      <vt:lpstr>Gill Sans MT</vt:lpstr>
      <vt:lpstr>Wingdings</vt:lpstr>
      <vt:lpstr>Blackadder ITC</vt:lpstr>
      <vt:lpstr>Georgia</vt:lpstr>
      <vt:lpstr>Bell MT</vt:lpstr>
      <vt:lpstr>Презентация ЗЕЛЁНАЯ РАМКА</vt:lpstr>
      <vt:lpstr>Технология  fuzzy queries при разработке базы данных. </vt:lpstr>
      <vt:lpstr>Информационные системы</vt:lpstr>
      <vt:lpstr>Под управлением данными понимают</vt:lpstr>
      <vt:lpstr>Основные объекты БД</vt:lpstr>
      <vt:lpstr>Основные объекты БД</vt:lpstr>
      <vt:lpstr>Нечеткие запросы к реляционным базам данных </vt:lpstr>
      <vt:lpstr>Как это работает </vt:lpstr>
      <vt:lpstr>Презентация PowerPoint</vt:lpstr>
      <vt:lpstr>Презентация PowerPoint</vt:lpstr>
      <vt:lpstr>Презентация PowerPoint</vt:lpstr>
      <vt:lpstr>Обычный запрос к БД</vt:lpstr>
      <vt:lpstr>Презентация PowerPoint</vt:lpstr>
      <vt:lpstr>Пример формы с четким и нечетким вводом данных</vt:lpstr>
      <vt:lpstr>Работа с графиками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БАЗЫ ДАННЫХ. Системы управления базами данных.</dc:title>
  <dc:creator>ууу</dc:creator>
  <cp:lastModifiedBy>Зося А. Ковалева</cp:lastModifiedBy>
  <cp:revision>27</cp:revision>
  <cp:lastPrinted>1601-01-01T00:00:00Z</cp:lastPrinted>
  <dcterms:created xsi:type="dcterms:W3CDTF">1601-01-01T00:00:00Z</dcterms:created>
  <dcterms:modified xsi:type="dcterms:W3CDTF">2016-07-08T12:19:48Z</dcterms:modified>
</cp:coreProperties>
</file>