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8" r:id="rId3"/>
    <p:sldId id="269" r:id="rId4"/>
    <p:sldId id="274" r:id="rId5"/>
    <p:sldId id="270" r:id="rId6"/>
    <p:sldId id="271" r:id="rId7"/>
    <p:sldId id="276" r:id="rId8"/>
    <p:sldId id="279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5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09A6D-10C8-4DE2-A5C0-2ACE7EF85BB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6541F-A7F9-41EA-B293-C8D8E9D32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3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7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0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2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70734"/>
            <a:ext cx="8229600" cy="18288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учреждение Краснодарского края специальная (коррекционная) школа № 21 г. Краснодара</a:t>
            </a:r>
            <a:r>
              <a:rPr lang="ru-RU" sz="3600" b="1" cap="none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3600" b="1" cap="none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3600" cap="none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3600" cap="none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F:\Изображения\ЭМБЛЕМА ШШКОЛЫ НОВАЯ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546"/>
            <a:ext cx="1311920" cy="1311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763029" cy="2510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8F204B-C265-44EE-B41F-3326B587CAF5}"/>
              </a:ext>
            </a:extLst>
          </p:cNvPr>
          <p:cNvSpPr txBox="1"/>
          <p:nvPr/>
        </p:nvSpPr>
        <p:spPr>
          <a:xfrm>
            <a:off x="1259632" y="1196752"/>
            <a:ext cx="76328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prstClr val="black"/>
                </a:solidFill>
                <a:latin typeface="Times New Roman"/>
              </a:rPr>
              <a:t>ПУБЛИЧНАЯ  ЗАЩИТА 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b="1" dirty="0">
              <a:solidFill>
                <a:prstClr val="black"/>
              </a:solidFill>
              <a:latin typeface="Times New Roman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prstClr val="black"/>
                </a:solidFill>
                <a:latin typeface="Times New Roman"/>
              </a:rPr>
              <a:t>ОТЧЕТА О РЕАЛИЗАЦИИ ПРОЕКТА (ПРОГРАММЫ) 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prstClr val="black"/>
                </a:solidFill>
                <a:latin typeface="Times New Roman"/>
              </a:rPr>
              <a:t>КРАЕВОЙ ИННОВАЦИОННОЙ ПЛОЩАДКИ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образования обучающихся с интеллектуальными нарушениями «Социальное партнерство в интересах детей: новые векторы интеграции»»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03848" y="5088285"/>
            <a:ext cx="6400800" cy="1752600"/>
          </a:xfrm>
        </p:spPr>
        <p:txBody>
          <a:bodyPr/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prstClr val="black"/>
                </a:solidFill>
                <a:latin typeface="Times New Roman"/>
              </a:rPr>
              <a:t>за 2021 год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(срок реализации проекта: 2021– 2023 гг.)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63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Практическая деятельность.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 марта по декабрь 2021 года координационным советом проводилась работа по заключению договоров о сотрудничестве с образовательными организациями, учреждениями культуры, спорта и иными организациями города Краснодара с целью создания сети взаимодействия с учреждениями дополнительного образования, реализующих работу по проблеме инновационной деятельности. 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26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47354"/>
              </p:ext>
            </p:extLst>
          </p:nvPr>
        </p:nvGraphicFramePr>
        <p:xfrm>
          <a:off x="467544" y="620688"/>
          <a:ext cx="7920880" cy="5976669"/>
        </p:xfrm>
        <a:graphic>
          <a:graphicData uri="http://schemas.openxmlformats.org/drawingml/2006/table">
            <a:tbl>
              <a:tblPr firstRow="1" firstCol="1" bandRow="1"/>
              <a:tblGrid>
                <a:gridCol w="481589"/>
                <a:gridCol w="3827369"/>
                <a:gridCol w="3611922"/>
              </a:tblGrid>
              <a:tr h="219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</a:rPr>
                        <a:t>Название организации - социального партнера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</a:rPr>
                        <a:t>Направления сотрудничества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Ресурсный социально-правовой центр, г. Армавир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Профориентация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2.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ГКУ КК «ЦНЗ города Краснодара»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Профориентация, тестирования, родительские собрания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Информационно-технологический  техникум, г. Краснодар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Профориентация, экскурсии, родительские собрания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Совет ветеранов Центрального округа, г. Краснодар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Общешкольные мероприятия военно-патриотической направленности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6.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МБОУ ДОД ЦДТ «Содружество»,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г. Краснодар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Общешкольные мероприятия, выездные концерты, 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посещение занятий дополнительного образования.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ЦГБ имени Н.А. Некрасова, г. Краснодар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Общешкольные мероприятия, внеурочная деятельность. Согласованный план взаимодействия.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8.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МБУ ФСКИ «Искра», г. Краснодар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Городские спортивные мероприятия для инвалидов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9.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КГИАМЗ им. Фелицына, г. Краснодар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Экскурсии, выездные мероприятия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10.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Краснодарский краевой музей им. Ф.А. Коваленко, г. Краснодар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Арт-студия «Песочная фантазия», клубная деятельность, экскурсии, акции.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Согласованный план взаимодействия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11.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Краснодарская краевая библиотека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им. братьев Игнатовых, г. Краснодар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Общешкольные мероприятия, внеурочная деятельность. Согласованный план взаимодействия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12.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ГАУК КК «Кубанькино»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Общешкольные мероприятия, видеоматериалы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13.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МБОУ ДО ДЮЦ, г. Краснодар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Общешкольные мероприятия, выездные концерты, посещение занятий дополнительного образовнаия.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14.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МБУК ИО г. Краснодар «Городской Дом культуры Центрального внутригородского округа города Краснодара»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Общешкольные мероприятия, выездные концерты, посещение занятий дополнительного образования.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ГБУЗ «Наркологический диспансер» МЗ КК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Общешкольные профилактические мероприятия. Согласованный план взаимодействия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16.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Федеральное казенное учреждение «Центр управления в кризисных ситуациях главного управления МЧС России по Краснодарскому краю»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Общешкольные профилактические мероприятия. Согласованный план взаимодействия.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ОПДН ОП УМВД по г. Краснодару</a:t>
                      </a: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Общешкольные профилактические мероприятия. Согласованный план взаимодействия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12" marR="33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8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деятельность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По результатам реализации методической деятельности в рамках инновационной деятельности нами был разработана и апробирована оптимизационная модель формирования жизненных компетенций во внеурочной деятельности у умственно отсталых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школьников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5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дель формирования жизненных компетенций_page-00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9924" r="7013" b="22096"/>
          <a:stretch>
            <a:fillRect/>
          </a:stretch>
        </p:blipFill>
        <p:spPr bwMode="auto">
          <a:xfrm>
            <a:off x="1331640" y="188640"/>
            <a:ext cx="597666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66124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Рис. 1  Модель организации внеурочной деятельности по формированию жизненных компетенций в условиях специальной (коррекционной) школы №21 г. Краснодара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751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Также по результатам реализации нашей инновационной деятельности опубликовано еще несколько публикаций по проблематике проекта. Темы научных публикаций формулировались, исходя из запроса социальных партнеров. Все публикации представлены на сайте нашей школы в разделе инновационная деятельность, ссылка на которую распространены среди наших социальных партнеров. Опубликованные материалы являются методическими продуктами реализации инновационной деятельности на данном этапе.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15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Трансляционная 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деятельность.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2021 год в период реализации инновационного проекта были произведены следующие публикации: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1. Э.Р. Литвиненко, Д.М.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Шагундокова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«Перспективы сетевого взаимодействия в сфере дополнительного образования как условия социальной адаптации умственно отсталых школьников».  Специальное и инклюзивное образование: непрерывность и преемственность: Материалы краевой научно-практической конференции (Краснодар, 1 декабря 2020г.) – Краснодар: ГБОУ ИРО, 2020. – С 130–132.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Э. Р.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Туктарова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Г. В. Плетнева, Э. Р. Литвиненко, В. С. Власенко «Модель сетевого взаимодействия в дополнительном образовании обучающихся с ограниченными возможностями здоровья «Партнерство в интересах детей»».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Образование лиц с особыми образовательными потребностями: методология, теория, практика : сборник научных статей Международной научно-практической конференции, г. Минск, 19–20 ноября 2020 г. / Белорус. гос.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пед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ун-т ;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редкол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В. В.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Хитрюк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[и др.]. – Минск : БГПУ, 2020. – С 414–419.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09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3. Д.М.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Шагундокова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Э.Р. Литвиненко, В.С. Власенко «Модель формирования жизненных компетенций у умственно отсталых школьников в рамках организации внеурочной деятельности: из опыта работы ГБОУ школы №21 г. Краснодара». Вестник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Шадринского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государственного педагогического университета, № 4, – С 127–132.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4. Д.М.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Шагундокова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, Э.Р. Литвиненко «Готовность педагогов системы дополнительного образования к процессу обучения и воспитания учащихся с интеллектуальными нарушениями». Молодой ученый Международный научный журнал № 47 (389) / 2021. – С 442–443.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96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370132"/>
              </p:ext>
            </p:extLst>
          </p:nvPr>
        </p:nvGraphicFramePr>
        <p:xfrm>
          <a:off x="539552" y="3501008"/>
          <a:ext cx="8229600" cy="2880360"/>
        </p:xfrm>
        <a:graphic>
          <a:graphicData uri="http://schemas.openxmlformats.org/drawingml/2006/table">
            <a:tbl>
              <a:tblPr firstRow="1" firstCol="1" bandRow="1"/>
              <a:tblGrid>
                <a:gridCol w="5648797"/>
                <a:gridCol w="258080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Краевая научно-практическая конференция «Актуальные вопросы взаимодействия с организациями сетевыми партнерами»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Апрель 2022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Семинар для педагогических работников «Дидактические  и методические  модели формирования социальных навыков в  системе интегративного образовательного пространства обучающихся с ИН»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Июнь 2022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Семинар для педагогов «Технологии формирования интегративного образовательного пространства в системе дополнительного образования»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Октябрь 2022 года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340768"/>
            <a:ext cx="81358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октябре 2021 года нами был разработан плана-графика повышения квалификации педагогов по проблематике Проекта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данный момент рабочей группой ведется разработка методического обеспечения, запланированных мероприятий. По результатам проведения данных мероприятий будут опубликованы методические продукты.</a:t>
            </a:r>
            <a:endParaRPr lang="en-US" alt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8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72123"/>
            <a:ext cx="6336704" cy="892696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образования на базе ГБОУ школы №21 </a:t>
            </a:r>
          </a:p>
        </p:txBody>
      </p:sp>
      <p:pic>
        <p:nvPicPr>
          <p:cNvPr id="1026" name="Picture 2" descr="F:\Изображения\ЭМБЛЕМА ШШКОЛЫ НОВАЯ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546"/>
            <a:ext cx="1311920" cy="1311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Изображения\ФОТОГРАФИИ\2020-2021\КРУЖКИ\объекти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1" y="1926289"/>
            <a:ext cx="3806866" cy="2351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352271" y="1940588"/>
            <a:ext cx="28004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7" name="Picture 4" descr="E:\Изображения\ФОТОГРАФИИ\АРХИВ\фото 2019-2020\Кулинарное\Кулинарное\image-24-11-19-12-19-1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37" y="1112782"/>
            <a:ext cx="2288940" cy="305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3" descr="E:\Изображения\ФОТОГРАФИИ\АРХИВ\фото 2019-2020\Кулинарное\image-30-10-19-07-09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2644"/>
            <a:ext cx="3308185" cy="248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4" descr="E:\Изображения\ФОТОГРАФИИ\АРХИВ\фото 2019-2020\Декорат прик кружок\IMG-20191122-WA0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2" y="4362831"/>
            <a:ext cx="2828132" cy="2121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275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УВР\ПОРТФОЛИО ЗАМЕСТИТЕЛЯ ДИРЕКТОРА\выступление 15.02.2018\волонтеры\День учителя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6731"/>
            <a:ext cx="3026031" cy="2420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АУВР\ПОРТФОЛИО ЗАМЕСТИТЕЛЯ ДИРЕКТОРА\выступление 15.02.2018\волонтеры\IMG_65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" y="974624"/>
            <a:ext cx="3338508" cy="2568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АУВР\ПОРТФОЛИО ЗАМЕСТИТЕЛЯ ДИРЕКТОРА\выступление 15.02.2018\волонтеры\Год-добровольца-и-волонтера-643x4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386073" cy="22591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АУВР\ПОРТФОЛИО ЗАМЕСТИТЕЛЯ ДИРЕКТОРА\выступление 15.02.2018\волонтеры\Чемпионат Европы %28София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0247"/>
            <a:ext cx="3456384" cy="2918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Изображения\ЭМБЛЕМА ШШКОЛЫ НОВАЯ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" y="88964"/>
            <a:ext cx="1023888" cy="10238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D3A2A5-E3C6-4E4C-83C8-68B95487AD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80247"/>
            <a:ext cx="3720751" cy="2790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7B27DE2-654A-4B42-B274-C6276D1936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94015"/>
            <a:ext cx="673666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3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1E7BC-0133-4124-957B-5296805D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45538E-52CE-46A9-B622-7324685DD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внутреннего и внешнего кластера дополнительного образования, способствующая формированию устойчивых социальных навыков обучающихся с интеллектуальными нарушениями для последующей их успешной адаптации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92613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84907-AA53-46CF-96A9-E01FF903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78505E-F09A-41AD-B3E1-560CEF1D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Использование внутреннего потенциала школы для организации дополнительного образования обучающихся;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Привлечение ресурсов местного сообщества для расширения реабилитационного пространства школы; 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Разработка модели формирования «гибких» и «жестких» навыков в контексте интеграции внутреннего внешнего кластера дополнительного образования;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Отработка модели взаимодействия школы и социальных субъектов для оптимальной социализации детей с ограниченными возможностями здоровья, построенная на принципах аутсорсинга; 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Разработка и реализация на основе социального партнерства комплекса мероприятий по социальной адаптации детей с ограниченными возможностями здоровья, по сохранению здоровья, профессиональной ориентации обучающихся; 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	Расширение адаптивных возможностей старшеклассников и выпускников специальной коррекционной школы, формирование у них социальных и экономических знаний, умений, навыков, морально-нравственных качеств.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61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>
            <a:extLst>
              <a:ext uri="{FF2B5EF4-FFF2-40B4-BE49-F238E27FC236}">
                <a16:creationId xmlns:a16="http://schemas.microsoft.com/office/drawing/2014/main" xmlns="" id="{38446963-F5C0-49AE-820D-D8F1F6EB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80" y="4949426"/>
            <a:ext cx="2743200" cy="14462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Внутренний кластер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дополнительного образования в школе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F8E66368-659F-4039-844B-84171002B572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350837"/>
            <a:ext cx="7632848" cy="6156325"/>
            <a:chOff x="2268" y="612"/>
            <a:chExt cx="9288" cy="7920"/>
          </a:xfrm>
        </p:grpSpPr>
        <p:sp>
          <p:nvSpPr>
            <p:cNvPr id="6" name="Oval 13">
              <a:extLst>
                <a:ext uri="{FF2B5EF4-FFF2-40B4-BE49-F238E27FC236}">
                  <a16:creationId xmlns:a16="http://schemas.microsoft.com/office/drawing/2014/main" xmlns="" id="{9643FAD1-24B5-466E-B2BF-25D680C10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780"/>
              <a:ext cx="2508" cy="279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Обучающийся с интеллектуальной недостаточностью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xmlns="" id="{A9079989-9E1C-4B21-AFFD-6448E7A61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664"/>
              <a:ext cx="2700" cy="15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"Гибкие" навыки</a:t>
              </a:r>
              <a:endPara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личностные;</a:t>
              </a:r>
              <a:endPara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регулятивные;</a:t>
              </a:r>
              <a:endPara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коммуникативные.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xmlns="" id="{2F1F779E-98FA-40D3-980B-5352BC4F0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4" y="2724"/>
              <a:ext cx="3036" cy="146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"Жесткие" навыки</a:t>
              </a:r>
              <a:endPara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предметные;</a:t>
              </a:r>
              <a:endPara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узкоспециальные;</a:t>
              </a:r>
              <a:endPara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предпрофессиональные.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xmlns="" id="{EDB82293-382A-4D9A-8DA4-8CF7F09D7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612"/>
              <a:ext cx="3432" cy="12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Формирование устойчивых социальных навыков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AE9509D-5857-4BE7-B749-6AA314513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" y="6576"/>
              <a:ext cx="4524" cy="195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Внешний кластер</a:t>
              </a:r>
              <a:endPara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Организации - социальные партнеры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xmlns="" id="{52825CB3-86E9-4F44-9F4A-CD70F6A7F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2" y="6672"/>
              <a:ext cx="2844" cy="17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Интеграция образовательного пространства</a:t>
              </a:r>
              <a:endPara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xmlns="" id="{C429B858-12DA-430A-BCCA-4059A3246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1860"/>
              <a:ext cx="2784" cy="8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xmlns="" id="{4A3F667E-E652-45AC-BB6F-6A2DCB0B7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4" y="1860"/>
              <a:ext cx="2928" cy="8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xmlns="" id="{D94619A4-36BF-43A4-8993-D161CA5ED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4" y="5700"/>
              <a:ext cx="1536" cy="8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xmlns="" id="{B5070C56-43B2-4C42-A593-ED2D13DD8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04" y="4260"/>
              <a:ext cx="1380" cy="6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xmlns="" id="{ADF50532-AAD7-43DA-83F9-B1F7778E8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" y="4260"/>
              <a:ext cx="1824" cy="6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2">
              <a:extLst>
                <a:ext uri="{FF2B5EF4-FFF2-40B4-BE49-F238E27FC236}">
                  <a16:creationId xmlns:a16="http://schemas.microsoft.com/office/drawing/2014/main" xmlns="" id="{5BAFC8F4-23E7-4406-AF2F-D03ED5072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6" y="5940"/>
              <a:ext cx="1644" cy="6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7A8BC882-D1C6-48BE-AE52-E7E0F3945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1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3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A44EE-BAFE-466D-9C21-03C52926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 механизм реализации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441ECF-8656-4138-9A3F-5559A770A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 образовательного пространства коррекционного образовательного учреждения  для обучающихся с интеллектуальными нарушениями за счет: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взаимодействия с социально-профессиональными и культурно-досуговыми общностями взрослых и сверстников,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включения в образовательный процесс актуальных явлений социокультурной реальности,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создания условий для реализации общественных инициатив, проектов,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социального предпринимательства.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1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6625D8-BF7A-4B7D-BA8F-F7FB8B25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Организационно-подготовительный этап (2021 год)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53A88D-37FD-483C-A818-BB52EAEC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51845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проектной группы по разработке и реализации проекта из числа педагогических работников школы, организаций - социальных партнеров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координационного совета по реализации проекта с привлечением специалистов, обеспечивающих консультационную поддержку его реализации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локальных актов, регламентирующих и регулирующих деятельность школы по реализации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корректировки в программу развития школы и план работы на год, план работы в консультационный центр школы по вопросам интеграции внешнего и внутреннего кластера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(корректировка) в существующие локальные акты школы: положения о внутренней системе оценки качества образования, об организации дополнительного образования, о портфолио индивидуальных достижений обучающихся и др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о сотрудничестве с 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организациями,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культуры, спорта и иными организациями в Краснодарском крае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исследования стартового значения показателя (индикатора) «Доля учителей,  реализующих  дополнительное образовании, в общей численности учителей образовательной организации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плана-графика повышения квалификации педагогов по проблематике Проекта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сайта поддержки проекта и регистрация участников сетевого взаимодействия.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0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качества инновации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33089"/>
              </p:ext>
            </p:extLst>
          </p:nvPr>
        </p:nvGraphicFramePr>
        <p:xfrm>
          <a:off x="971600" y="1482081"/>
          <a:ext cx="7488832" cy="4868917"/>
        </p:xfrm>
        <a:graphic>
          <a:graphicData uri="http://schemas.openxmlformats.org/drawingml/2006/table">
            <a:tbl>
              <a:tblPr firstRow="1" firstCol="1" bandRow="1"/>
              <a:tblGrid>
                <a:gridCol w="5956286"/>
                <a:gridCol w="1532546"/>
              </a:tblGrid>
              <a:tr h="377164"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Критерий 1 : «Полнота разработанных нормативных правовых документов по проблеме инновационной деятельности»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Оцениваемые показатели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1.1. Наличие нормативно-правовой базы по проблеме инновационной деятельности: приказы, положения, договоры, локальные акты, инструктивные материалы.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 Соответствие содержания нормативных правовых документов, предъявляемым к ним требованиям.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1.3. Унифицированность разработанных нормативно-правовых документов (возможность их использования в других образовательных организациях).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Критерий 2: «Степень разработанности учебно-методического и научно-методического обеспечения инновационной деятельности в образовательной организации»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2.1. Наличие диагностического инструментария оценки качества образования в условиях инновационной деятельности: пакет контрольно-диагностических методик для  педагогов «Мотивы участия учителей в социальном партнерстве в образовании».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Критерий 4: «Влияние изменений, полученных в результате инновационной деятельности, на рост профессиональных компетенций педагогических и руководящих работников»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4.1. Степень вовлеченности педагогических и руководящих кадров образовательной организации в инновационную деятельность.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4.2. Повышение уровня квалификации педагогических и руководящих работников.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Критерий 5: «Информационное сопровождение инновационной деятельности»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5.1. Наличие публикаций по теме инновационной деятельности в научно-методических журналах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5.2. Отражение результатов инновационной деятельности на сайте образовательной организации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5359" marR="35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46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0"/>
            <a:ext cx="8928992" cy="9807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III.Результативность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(определённая устойчивость положительных результатов) за отчетный период, краткое описание изданных инновационных продуктов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0543"/>
              </p:ext>
            </p:extLst>
          </p:nvPr>
        </p:nvGraphicFramePr>
        <p:xfrm>
          <a:off x="683568" y="2204864"/>
          <a:ext cx="7776865" cy="2743174"/>
        </p:xfrm>
        <a:graphic>
          <a:graphicData uri="http://schemas.openxmlformats.org/drawingml/2006/table">
            <a:tbl>
              <a:tblPr firstRow="1" firstCol="1" bandRow="1"/>
              <a:tblGrid>
                <a:gridCol w="1846662"/>
                <a:gridCol w="2041378"/>
                <a:gridCol w="1808975"/>
                <a:gridCol w="2079850"/>
              </a:tblGrid>
              <a:tr h="79208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«Доля учащихся с интеллектуальными нарушениями, посещающих занятия в системе дополнительного образования школы и социальных партнеров»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3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базе школы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базе социальных партнеров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общего кол-ва 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общего кол-ва 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7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Примечание: всего в школе на момент проведения исследования обучалось 440 учащихся.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01371" y="1628800"/>
            <a:ext cx="32971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</a:rPr>
              <a:t>Диагностическая деятельность.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70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Теоретическая деятельность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 феврале 2021 года нами был создан координационный совет по реализации проекта с привлечением специалистов, обеспечивающих консультационную поддержку его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реализации.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марте 2021 года нами было разработано положение об инновационной деятельности в Государственном бюджетном общеобразовательном учреждении Краснодарского края специальной (коррекционной) школы №21 г. Краснодара.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 сентябре 2021 года нами была создана проектная группа по разработке и реализации проекта из числа педагогических работников школы. 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 августе 2021 года были внесены корректировки в программу воспитания ГБОУ школы №21, программы дополнительного образования с целью обеспечения преемственности их цели и задач в аспекте интеграции внешнего и внутреннего кластера дополнительного образования. Также нами был составлен и утвержден план работы консультационного центра школы по вопросам интеграции наших социальных партнеров.  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75940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1583</Words>
  <Application>Microsoft Office PowerPoint</Application>
  <PresentationFormat>Экран (4:3)</PresentationFormat>
  <Paragraphs>179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Специальное оформление</vt:lpstr>
      <vt:lpstr>Государственное бюджетное общеобразовательное  учреждение Краснодарского края специальная (коррекционная) школа № 21 г. Краснодара  </vt:lpstr>
      <vt:lpstr>Цель проекта:</vt:lpstr>
      <vt:lpstr>Задачи проекта:</vt:lpstr>
      <vt:lpstr>Презентация PowerPoint</vt:lpstr>
      <vt:lpstr>Основной  механизм реализации проекта:</vt:lpstr>
      <vt:lpstr>Организационно-подготовительный этап (2021 год)</vt:lpstr>
      <vt:lpstr>II.Измерение и оценка качества инновации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 учреждение Краснодарского края специальная (коррекционная) школа № 21 г. Краснодара</dc:title>
  <dc:creator>Эмма</dc:creator>
  <cp:lastModifiedBy>Данна</cp:lastModifiedBy>
  <cp:revision>17</cp:revision>
  <dcterms:created xsi:type="dcterms:W3CDTF">2020-10-15T16:20:09Z</dcterms:created>
  <dcterms:modified xsi:type="dcterms:W3CDTF">2022-01-18T20:18:21Z</dcterms:modified>
</cp:coreProperties>
</file>