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8F56-3AFB-4966-A1D7-60FE24278E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CEC5-6051-4B20-B933-BC92761292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2C04-386B-4C94-B7BD-C9C6BE9D17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33A423-90D5-4EAB-AFE0-FCD410CC9F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D8B2-C43D-4C5E-B5D0-9BA75BD8E5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40D3-5A0E-4503-9C7C-DF3C6B432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A87DB-DCA6-4845-8E82-C85BD6CDA8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17C1A9-C445-40B5-A28A-125B4E563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C1D89-EC35-404E-B6FA-1EAB0761F1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69317B-2533-47B2-B3D7-0FF9859003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0E43B4-58C5-4BF1-B905-CD7AB1C54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DBC780-C061-40A7-A04D-EA7A720131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696" r:id="rId4"/>
    <p:sldLayoutId id="2147483697" r:id="rId5"/>
    <p:sldLayoutId id="2147483704" r:id="rId6"/>
    <p:sldLayoutId id="2147483698" r:id="rId7"/>
    <p:sldLayoutId id="2147483705" r:id="rId8"/>
    <p:sldLayoutId id="2147483706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381000"/>
            <a:ext cx="7391400" cy="2514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</a:rPr>
              <a:t>Родительское собрание на тему:</a:t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chemeClr val="tx1"/>
                </a:solidFill>
              </a:rPr>
              <a:t/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chemeClr val="tx1"/>
                </a:solidFill>
              </a:rPr>
              <a:t>«ЭКСТРЕМИЗМ  В МОЛОДЕЖНОЙ СРЕДЕ»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572000"/>
            <a:ext cx="6553200" cy="18288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altLang="ru-RU" sz="2000" dirty="0">
              <a:latin typeface="Times New Roman" pitchFamily="16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altLang="ru-RU" sz="1600" dirty="0">
              <a:latin typeface="Times New Roman" pitchFamily="16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altLang="ru-RU" sz="1600" dirty="0">
              <a:latin typeface="Times New Roman" pitchFamily="16" charset="0"/>
            </a:endParaRPr>
          </a:p>
          <a:p>
            <a:pPr indent="714375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itchFamily="16" charset="0"/>
              </a:rPr>
              <a:t>Автор: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6" charset="0"/>
              </a:rPr>
              <a:t>Хмель Людмила Анатольевна, классный руководитель 6 «А» класса МАОУ СОШ №6 им. С.Т.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itchFamily="16" charset="0"/>
              </a:rPr>
              <a:t>Куцева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6" charset="0"/>
              </a:rPr>
              <a:t> ст.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itchFamily="16" charset="0"/>
              </a:rPr>
              <a:t>Кущёвской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6" charset="0"/>
              </a:rPr>
              <a:t> Краснодарского края.</a:t>
            </a:r>
            <a:endParaRPr lang="ru-RU" altLang="ru-RU" dirty="0">
              <a:solidFill>
                <a:schemeClr val="tx1"/>
              </a:solidFill>
              <a:latin typeface="Times New Roman" pitchFamily="16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altLang="ru-RU" sz="1600" dirty="0">
              <a:latin typeface="Times New Roman" pitchFamily="16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altLang="ru-RU" sz="1600" dirty="0"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249363"/>
          </a:xfrm>
        </p:spPr>
        <p:txBody>
          <a:bodyPr>
            <a:normAutofit fontScale="90000"/>
          </a:bodyPr>
          <a:lstStyle/>
          <a:p>
            <a:pPr indent="714375" algn="just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6" charset="0"/>
              </a:rPr>
              <a:t>Основные признаки того, что подросток начинает подпадать под влияние экстремистской идеологии</a:t>
            </a:r>
            <a:r>
              <a:rPr lang="ru-RU" altLang="ru-RU" sz="32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458200" cy="3429000"/>
          </a:xfrm>
        </p:spPr>
        <p:txBody>
          <a:bodyPr/>
          <a:lstStyle/>
          <a:p>
            <a:pPr marL="6350" indent="708025" algn="just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smtClean="0"/>
              <a:t>в доме появляется непонятная и нетипичная символика или атрибутика (как вариант – нацистская символика), предметы, могущие быть использованы как оружие;</a:t>
            </a:r>
          </a:p>
          <a:p>
            <a:pPr marL="6350" indent="708025" algn="just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smtClean="0"/>
              <a:t>проводит много времени за компьютером или самообразованием по вопросам, не относящимся к школьному обучению, художественной литературе, фильмам, компьютерным играм;</a:t>
            </a:r>
          </a:p>
          <a:p>
            <a:pPr marL="6350" indent="708025" algn="just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smtClean="0"/>
              <a:t>повышенное увлечение вредными привычками;</a:t>
            </a:r>
          </a:p>
          <a:p>
            <a:pPr marL="6350" indent="708025" algn="just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smtClean="0"/>
              <a:t>резкое увеличение числа разговоров на политические и социальные темы, в ходе которых высказываются крайние суждения с признаками нетерпимости;</a:t>
            </a:r>
          </a:p>
          <a:p>
            <a:pPr marL="6350" indent="708025" algn="just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smtClean="0"/>
              <a:t>псевдонимы в Интернете, пароли и т.п. носят экстремально-политический характер.</a:t>
            </a:r>
          </a:p>
        </p:txBody>
      </p:sp>
      <p:pic>
        <p:nvPicPr>
          <p:cNvPr id="17412" name="Рисунок 3" descr="cfae53c3733495bf533d64435d3d0d1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694238"/>
            <a:ext cx="4410075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382000" cy="1249362"/>
          </a:xfrm>
        </p:spPr>
        <p:txBody>
          <a:bodyPr>
            <a:normAutofit fontScale="90000"/>
          </a:bodyPr>
          <a:lstStyle/>
          <a:p>
            <a:pPr indent="714375" algn="just" eaLnBrk="1" fontAlgn="auto" hangingPunct="1">
              <a:spcAft>
                <a:spcPts val="0"/>
              </a:spcAft>
              <a:defRPr/>
            </a:pPr>
            <a:r>
              <a:rPr lang="ru-RU" altLang="ru-RU" sz="2600" b="1" dirty="0" smtClean="0">
                <a:solidFill>
                  <a:schemeClr val="tx1"/>
                </a:solidFill>
              </a:rPr>
              <a:t>Если </a:t>
            </a:r>
            <a:r>
              <a:rPr lang="ru-RU" altLang="ru-RU" sz="2600" b="1" dirty="0">
                <a:solidFill>
                  <a:schemeClr val="tx1"/>
                </a:solidFill>
              </a:rPr>
              <a:t>вы подозреваете, что ваш ребенок попал под влияние экстремистской организации, не паникуйте, но действуйте быстро и решительно:</a:t>
            </a:r>
            <a:r>
              <a:rPr lang="ru-RU" altLang="ru-RU" sz="2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229600" cy="2057400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ru-RU" altLang="ru-RU" sz="2200" smtClean="0"/>
              <a:t>Не осуждайте категорически увлечение подростка 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altLang="ru-RU" sz="2200" smtClean="0"/>
              <a:t>Начните «контрпропаганду». 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altLang="ru-RU" sz="2200" smtClean="0"/>
              <a:t>Ограничьте общение подростка со знакомыми, оказывающими на него негативное влияние, 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altLang="ru-RU" sz="2200" smtClean="0"/>
              <a:t>Обратитесь за психологической поддержкой. </a:t>
            </a:r>
          </a:p>
        </p:txBody>
      </p:sp>
      <p:pic>
        <p:nvPicPr>
          <p:cNvPr id="18436" name="Рисунок 3" descr="origi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657600"/>
            <a:ext cx="533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828800"/>
          </a:xfrm>
        </p:spPr>
        <p:txBody>
          <a:bodyPr/>
          <a:lstStyle/>
          <a:p>
            <a:pPr indent="714375" algn="just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1"/>
                </a:solidFill>
              </a:rPr>
              <a:t>Несколько </a:t>
            </a:r>
            <a:r>
              <a:rPr lang="ru-RU" altLang="ru-RU" sz="2800" b="1" dirty="0">
                <a:solidFill>
                  <a:schemeClr val="tx1"/>
                </a:solidFill>
              </a:rPr>
              <a:t>простых правил, которые помогут существенно снизить риск попадания вашего ребенка под влияние пропаганды экстремистов: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05000"/>
            <a:ext cx="8229600" cy="1371600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ru-RU" altLang="ru-RU" smtClean="0">
                <a:latin typeface="Times New Roman" pitchFamily="16" charset="0"/>
                <a:cs typeface="Times New Roman" pitchFamily="16" charset="0"/>
              </a:rPr>
              <a:t>Разговаривайте с ребенком;  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altLang="ru-RU" smtClean="0">
                <a:latin typeface="Times New Roman" pitchFamily="16" charset="0"/>
                <a:cs typeface="Times New Roman" pitchFamily="16" charset="0"/>
              </a:rPr>
              <a:t>Обеспечьте досуг ребенка; 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altLang="ru-RU" smtClean="0">
                <a:latin typeface="Times New Roman" pitchFamily="16" charset="0"/>
                <a:cs typeface="Times New Roman" pitchFamily="16" charset="0"/>
              </a:rPr>
              <a:t>Контролируйте информацию, которую получает ребенок .</a:t>
            </a:r>
          </a:p>
        </p:txBody>
      </p:sp>
      <p:pic>
        <p:nvPicPr>
          <p:cNvPr id="19460" name="Рисунок 3" descr="15914044_31692-700x500.jpg"/>
          <p:cNvPicPr>
            <a:picLocks noChangeAspect="1"/>
          </p:cNvPicPr>
          <p:nvPr/>
        </p:nvPicPr>
        <p:blipFill>
          <a:blip r:embed="rId2" cstate="print"/>
          <a:srcRect l="11667" b="8691"/>
          <a:stretch>
            <a:fillRect/>
          </a:stretch>
        </p:blipFill>
        <p:spPr bwMode="auto">
          <a:xfrm>
            <a:off x="4800600" y="3886200"/>
            <a:ext cx="39624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 descr="93471249ef2bb0a8eb2a7eca7509de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81400"/>
            <a:ext cx="3948113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8486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СПАСИБО ЗА ВНИМАНИЕ</a:t>
            </a:r>
          </a:p>
        </p:txBody>
      </p:sp>
      <p:pic>
        <p:nvPicPr>
          <p:cNvPr id="20483" name="Рисунок 3" descr="574d4b5d06fda_574d4b5d0702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4676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5867400"/>
            <a:ext cx="7848600" cy="6858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000" b="1" cap="small" dirty="0">
                <a:latin typeface="+mj-lt"/>
                <a:ea typeface="+mj-ea"/>
                <a:cs typeface="+mj-cs"/>
              </a:rPr>
              <a:t>Мира и счастья Вашей семье!</a:t>
            </a:r>
            <a:endParaRPr lang="ru-RU" altLang="ru-RU" sz="3000" b="1" cap="small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304800"/>
            <a:ext cx="8382000" cy="3276600"/>
          </a:xfrm>
        </p:spPr>
        <p:txBody>
          <a:bodyPr>
            <a:normAutofit/>
          </a:bodyPr>
          <a:lstStyle/>
          <a:p>
            <a:pPr marL="6350" indent="708025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b="1" u="sng" dirty="0" smtClean="0"/>
              <a:t>ЭКСТРЕМИЗМ</a:t>
            </a:r>
            <a:r>
              <a:rPr lang="ru-RU" altLang="ru-RU" dirty="0" smtClean="0"/>
              <a:t> - ЭТО</a:t>
            </a:r>
            <a:r>
              <a:rPr lang="ru-RU" altLang="ru-RU" dirty="0" smtClean="0">
                <a:latin typeface="Times New Roman" pitchFamily="16" charset="0"/>
              </a:rPr>
              <a:t> </a:t>
            </a:r>
            <a:r>
              <a:rPr lang="ru-RU" altLang="ru-RU" sz="3600" dirty="0">
                <a:latin typeface="Times New Roman" pitchFamily="16" charset="0"/>
              </a:rPr>
              <a:t>приверженность к крайним взглядам и мерам </a:t>
            </a:r>
            <a:r>
              <a:rPr lang="ru-RU" altLang="ru-RU" sz="3600" dirty="0" smtClean="0">
                <a:latin typeface="Times New Roman" pitchFamily="16" charset="0"/>
              </a:rPr>
              <a:t>.</a:t>
            </a:r>
          </a:p>
          <a:p>
            <a:pPr marL="6350" indent="708025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800" b="1" u="sng" dirty="0" smtClean="0">
                <a:latin typeface="Times New Roman" pitchFamily="16" charset="0"/>
              </a:rPr>
              <a:t>Среди </a:t>
            </a:r>
            <a:r>
              <a:rPr lang="ru-RU" altLang="ru-RU" sz="2800" b="1" u="sng" dirty="0">
                <a:latin typeface="Times New Roman" pitchFamily="16" charset="0"/>
              </a:rPr>
              <a:t>таких мер можно </a:t>
            </a:r>
            <a:r>
              <a:rPr lang="ru-RU" altLang="ru-RU" sz="2800" b="1" u="sng" dirty="0" smtClean="0">
                <a:latin typeface="Times New Roman" pitchFamily="16" charset="0"/>
              </a:rPr>
              <a:t>отметить:</a:t>
            </a:r>
          </a:p>
          <a:p>
            <a:pPr marL="0" indent="714375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800" dirty="0" smtClean="0">
                <a:latin typeface="Times New Roman" pitchFamily="16" charset="0"/>
              </a:rPr>
              <a:t>провокацию</a:t>
            </a:r>
            <a:r>
              <a:rPr lang="ru-RU" altLang="ru-RU" sz="2800" dirty="0">
                <a:latin typeface="Times New Roman" pitchFamily="16" charset="0"/>
              </a:rPr>
              <a:t> </a:t>
            </a:r>
            <a:r>
              <a:rPr lang="ru-RU" altLang="ru-RU" sz="2800" dirty="0" smtClean="0">
                <a:latin typeface="Times New Roman" pitchFamily="16" charset="0"/>
              </a:rPr>
              <a:t>беспорядков;</a:t>
            </a:r>
          </a:p>
          <a:p>
            <a:pPr marL="0" indent="714375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800" dirty="0" smtClean="0">
                <a:latin typeface="Times New Roman" pitchFamily="16" charset="0"/>
              </a:rPr>
              <a:t>террористические акции;</a:t>
            </a:r>
          </a:p>
          <a:p>
            <a:pPr marL="0" indent="714375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800" dirty="0" smtClean="0">
                <a:latin typeface="Times New Roman" pitchFamily="16" charset="0"/>
              </a:rPr>
              <a:t>методы </a:t>
            </a:r>
            <a:r>
              <a:rPr lang="ru-RU" altLang="ru-RU" sz="2800" dirty="0">
                <a:latin typeface="Times New Roman" pitchFamily="16" charset="0"/>
              </a:rPr>
              <a:t>партизанской войны.</a:t>
            </a:r>
            <a:r>
              <a:rPr lang="ru-RU" altLang="ru-RU" sz="2800" dirty="0"/>
              <a:t> </a:t>
            </a:r>
          </a:p>
        </p:txBody>
      </p:sp>
      <p:pic>
        <p:nvPicPr>
          <p:cNvPr id="9219" name="Рисунок 2" descr="650x488xm1.jpg.pagespeed.ic.h9SnBTbOI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81400"/>
            <a:ext cx="41275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cf2428cd924fed227e4ad6036c16e9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447800"/>
          </a:xfrm>
        </p:spPr>
        <p:txBody>
          <a:bodyPr>
            <a:normAutofit fontScale="90000"/>
          </a:bodyPr>
          <a:lstStyle/>
          <a:p>
            <a:pPr indent="714375" algn="just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6" charset="0"/>
              </a:rPr>
              <a:t>В Федеральном законе от 25 июля 2002 г. N 114-ФЗ  </a:t>
            </a:r>
            <a:br>
              <a:rPr lang="ru-RU" altLang="ru-RU" sz="2400" b="1" dirty="0">
                <a:solidFill>
                  <a:schemeClr val="tx1"/>
                </a:solidFill>
                <a:latin typeface="Times New Roman" pitchFamily="16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Times New Roman" pitchFamily="16" charset="0"/>
              </a:rPr>
              <a:t>«О противодействии экстремистской деятельности» экстремистская деятельность (экстремизм) определяется как: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305800" cy="4953000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dirty="0">
                <a:latin typeface="Times New Roman" pitchFamily="16" charset="0"/>
              </a:rPr>
              <a:t>насильственное изменение основ конституционного строя и нарушение целостности Российской Федерации</a:t>
            </a:r>
            <a:r>
              <a:rPr lang="ru-RU" altLang="ru-RU" dirty="0" smtClean="0">
                <a:latin typeface="Times New Roman" pitchFamily="16" charset="0"/>
              </a:rPr>
              <a:t>;</a:t>
            </a:r>
            <a:endParaRPr lang="ru-RU" altLang="ru-RU" dirty="0">
              <a:latin typeface="Times New Roman" pitchFamily="16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dirty="0">
                <a:latin typeface="Times New Roman" pitchFamily="16" charset="0"/>
              </a:rPr>
              <a:t>публичное оправдание терроризма и иная террористическая деятельность</a:t>
            </a:r>
            <a:r>
              <a:rPr lang="ru-RU" altLang="ru-RU" dirty="0" smtClean="0">
                <a:latin typeface="Times New Roman" pitchFamily="16" charset="0"/>
              </a:rPr>
              <a:t>;</a:t>
            </a:r>
            <a:endParaRPr lang="ru-RU" altLang="ru-RU" dirty="0">
              <a:latin typeface="Times New Roman" pitchFamily="16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dirty="0">
                <a:latin typeface="Times New Roman" pitchFamily="16" charset="0"/>
              </a:rPr>
              <a:t>возбуждение социальной, расовой, национальной или религиозной розни</a:t>
            </a:r>
            <a:r>
              <a:rPr lang="ru-RU" altLang="ru-RU" dirty="0" smtClean="0">
                <a:latin typeface="Times New Roman" pitchFamily="16" charset="0"/>
              </a:rPr>
              <a:t>;</a:t>
            </a:r>
            <a:endParaRPr lang="ru-RU" altLang="ru-RU" dirty="0">
              <a:latin typeface="Times New Roman" pitchFamily="16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dirty="0">
                <a:latin typeface="Times New Roman" pitchFamily="16" charset="0"/>
              </a:rPr>
              <a:t> пропаганда исключительности, превосходства либо неполноценности человека по признаку его социальной, расовой, национальной, религиозной или языковой принадлежности или отношения к религии</a:t>
            </a:r>
            <a:r>
              <a:rPr lang="ru-RU" altLang="ru-RU" dirty="0" smtClean="0">
                <a:latin typeface="Times New Roman" pitchFamily="16" charset="0"/>
              </a:rPr>
              <a:t>;</a:t>
            </a:r>
            <a:endParaRPr lang="ru-RU" altLang="ru-RU" dirty="0">
              <a:latin typeface="Times New Roman" pitchFamily="16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dirty="0">
                <a:latin typeface="Times New Roman" pitchFamily="16" charset="0"/>
              </a:rPr>
              <a:t>нарушение прав, свобод и законных интересов человека и гражданина в зависимости от его социальной, расовой, национальной, религиозной или языковой принадлежности или отношения к религии</a:t>
            </a:r>
            <a:r>
              <a:rPr lang="ru-RU" altLang="ru-RU" dirty="0" smtClean="0">
                <a:latin typeface="Times New Roman" pitchFamily="16" charset="0"/>
              </a:rPr>
              <a:t>;</a:t>
            </a:r>
            <a:endParaRPr lang="ru-RU" altLang="ru-RU" dirty="0">
              <a:latin typeface="Times New Roman" pitchFamily="16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ru-RU" dirty="0">
                <a:latin typeface="Times New Roman" pitchFamily="16" charset="0"/>
              </a:rPr>
              <a:t>воспрепятствование осуществлению гражданами их избирательных прав и права на участие в референдуме или нарушение тайны голосования, соединенные с насилием либо угрозой его </a:t>
            </a:r>
            <a:r>
              <a:rPr lang="ru-RU" altLang="ru-RU" dirty="0" smtClean="0">
                <a:latin typeface="Times New Roman" pitchFamily="16" charset="0"/>
              </a:rPr>
              <a:t>применения</a:t>
            </a:r>
            <a:r>
              <a:rPr lang="ru-RU" altLang="ru-RU" dirty="0">
                <a:latin typeface="Times New Roman" pitchFamily="1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458200" cy="1417638"/>
          </a:xfrm>
        </p:spPr>
        <p:txBody>
          <a:bodyPr>
            <a:normAutofit fontScale="90000"/>
          </a:bodyPr>
          <a:lstStyle/>
          <a:p>
            <a:pPr indent="714375" algn="just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6" charset="0"/>
              </a:rPr>
              <a:t>В Федеральном законе от 25 июля 2002 г. N 114-ФЗ </a:t>
            </a:r>
            <a:br>
              <a:rPr lang="ru-RU" altLang="ru-RU" sz="2400" b="1" dirty="0">
                <a:solidFill>
                  <a:schemeClr val="tx1"/>
                </a:solidFill>
                <a:latin typeface="Times New Roman" pitchFamily="16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Times New Roman" pitchFamily="16" charset="0"/>
              </a:rPr>
              <a:t>«О противодействии экстремистской деятельности» экстремистская деятельность (экстремизм) определяется как: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6781800" cy="48736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itchFamily="16" charset="0"/>
              </a:rPr>
              <a:t>воспрепятствование законной деятельности государственных органов, органов местного самоуправления, избирательных комиссий, общественных и религиозных объединений или иных организаций, соединенное с насилием либо угрозой его применения;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itchFamily="16" charset="0"/>
              </a:rPr>
              <a:t> совершение преступлений по мотивам, указанным в пункте "е" части первой статьи 63 Уголовного кодекса Российской Федерации;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itchFamily="16" charset="0"/>
              </a:rPr>
              <a:t> пропаганда и публичное демонстрирование нацистской атрибутики или символики либо атрибутики или символики, сходных с нацистской атрибутикой или символикой до степени смешения;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itchFamily="16" charset="0"/>
              </a:rPr>
              <a:t>публичные призывы к осуществлению указанных деяний либо массовое распространение заведомо экстремистских материалов, а равно их изготовление или хранение в целях массового распространения.</a:t>
            </a:r>
          </a:p>
        </p:txBody>
      </p:sp>
      <p:pic>
        <p:nvPicPr>
          <p:cNvPr id="11268" name="Рисунок 3" descr="46098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743200"/>
            <a:ext cx="17129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34400" cy="1417638"/>
          </a:xfrm>
        </p:spPr>
        <p:txBody>
          <a:bodyPr>
            <a:normAutofit fontScale="90000"/>
          </a:bodyPr>
          <a:lstStyle/>
          <a:p>
            <a:pPr indent="714375" algn="just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6" charset="0"/>
              </a:rPr>
              <a:t>В Федеральном законе от 25 июля 2002 г. N 114-ФЗ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6" charset="0"/>
              </a:rPr>
              <a:t> </a:t>
            </a:r>
            <a:br>
              <a:rPr lang="ru-RU" altLang="ru-RU" sz="2000" b="1" dirty="0">
                <a:solidFill>
                  <a:schemeClr val="tx1"/>
                </a:solidFill>
                <a:latin typeface="Times New Roman" pitchFamily="16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Times New Roman" pitchFamily="16" charset="0"/>
              </a:rPr>
              <a:t>«О противодействии экстремистской деятельности» экстремистская деятельность (экстремизм) определяется как: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143000"/>
            <a:ext cx="6858000" cy="4419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itchFamily="16" charset="0"/>
              </a:rPr>
              <a:t>публичное заведомо ложное обвинение лица, замещающего государственную должность Российской Федерации или государственную должность субъекта Российской Федерации, в совершении им в период исполнения своих должностных обязанностей деяний, указанных в настоящей статье и являющихся преступлением;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itchFamily="16" charset="0"/>
              </a:rPr>
              <a:t>организация и подготовка указанных деяний, а также подстрекательство к их осуществлению;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itchFamily="16" charset="0"/>
              </a:rPr>
              <a:t> финансирование указанных деяний либо иное содействие в их организации, подготовке и осуществлении, в том числе путем предоставления учебной, полиграфической и материально-технической базы, телефонной и иных видов связи или оказания информационных услуг.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2200" smtClean="0"/>
          </a:p>
        </p:txBody>
      </p:sp>
      <p:pic>
        <p:nvPicPr>
          <p:cNvPr id="12292" name="Рисунок 3" descr="46098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43350"/>
            <a:ext cx="18288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volga-pic330-330x220-707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143000"/>
            <a:ext cx="3143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839200" cy="1295400"/>
          </a:xfrm>
        </p:spPr>
        <p:txBody>
          <a:bodyPr>
            <a:normAutofit fontScale="90000"/>
          </a:bodyPr>
          <a:lstStyle/>
          <a:p>
            <a:pPr indent="714375" algn="just"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chemeClr val="tx1"/>
                </a:solidFill>
              </a:rPr>
              <a:t>В </a:t>
            </a:r>
            <a:r>
              <a:rPr lang="ru-RU" altLang="ru-RU" sz="3200" dirty="0">
                <a:solidFill>
                  <a:schemeClr val="tx1"/>
                </a:solidFill>
              </a:rPr>
              <a:t>настоящее время неформальные молодежные группировки можно условно разделить на несколько групп</a:t>
            </a:r>
            <a:r>
              <a:rPr lang="ru-RU" altLang="ru-RU" sz="3200" dirty="0" smtClean="0">
                <a:solidFill>
                  <a:schemeClr val="tx1"/>
                </a:solidFill>
              </a:rPr>
              <a:t>: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endParaRPr lang="ru-RU" altLang="ru-RU" sz="3200" dirty="0">
              <a:solidFill>
                <a:schemeClr val="tx1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5334000" cy="5029200"/>
          </a:xfrm>
        </p:spPr>
        <p:txBody>
          <a:bodyPr/>
          <a:lstStyle/>
          <a:p>
            <a:pPr marL="3175" indent="715963" algn="just" eaLnBrk="1" hangingPunct="1">
              <a:lnSpc>
                <a:spcPct val="90000"/>
              </a:lnSpc>
            </a:pPr>
            <a:r>
              <a:rPr lang="ru-RU" altLang="ru-RU" smtClean="0"/>
              <a:t> Фанаты спортивных команд</a:t>
            </a:r>
          </a:p>
          <a:p>
            <a:pPr marL="3175" indent="715963" algn="just" eaLnBrk="1" hangingPunct="1">
              <a:lnSpc>
                <a:spcPct val="90000"/>
              </a:lnSpc>
            </a:pPr>
            <a:r>
              <a:rPr lang="ru-RU" altLang="ru-RU" smtClean="0"/>
              <a:t>Группировки националистического толка (в том числе скинхеды)</a:t>
            </a:r>
          </a:p>
          <a:p>
            <a:pPr marL="3175" indent="715963" algn="just" eaLnBrk="1" hangingPunct="1">
              <a:lnSpc>
                <a:spcPct val="90000"/>
              </a:lnSpc>
            </a:pPr>
            <a:r>
              <a:rPr lang="ru-RU" altLang="ru-RU" smtClean="0"/>
              <a:t>Прозападные поклонники различных музыкальных направлений (панки, реперы и т. п.)</a:t>
            </a:r>
          </a:p>
          <a:p>
            <a:pPr marL="3175" indent="715963" algn="just" eaLnBrk="1" hangingPunct="1">
              <a:lnSpc>
                <a:spcPct val="90000"/>
              </a:lnSpc>
            </a:pPr>
            <a:r>
              <a:rPr lang="ru-RU" altLang="ru-RU" smtClean="0"/>
              <a:t>Поклонники различных культов (сатанисты, кришнаиты, готы и т. п.)</a:t>
            </a:r>
          </a:p>
          <a:p>
            <a:pPr marL="3175" indent="715963" algn="just" eaLnBrk="1" hangingPunct="1">
              <a:lnSpc>
                <a:spcPct val="90000"/>
              </a:lnSpc>
            </a:pPr>
            <a:r>
              <a:rPr lang="ru-RU" altLang="ru-RU" smtClean="0"/>
              <a:t>Леворадикальные группировки (АКМ, НБП, СКМ).</a:t>
            </a:r>
          </a:p>
        </p:txBody>
      </p:sp>
      <p:pic>
        <p:nvPicPr>
          <p:cNvPr id="13317" name="Рисунок 4" descr="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200400"/>
            <a:ext cx="2747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 descr="5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105400"/>
            <a:ext cx="21336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477962"/>
          </a:xfrm>
        </p:spPr>
        <p:txBody>
          <a:bodyPr>
            <a:normAutofit fontScale="90000"/>
          </a:bodyPr>
          <a:lstStyle/>
          <a:p>
            <a:pPr indent="714375" algn="just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1"/>
                </a:solidFill>
              </a:rPr>
              <a:t>Административная </a:t>
            </a:r>
            <a:r>
              <a:rPr lang="ru-RU" altLang="ru-RU" sz="3200" b="1" dirty="0">
                <a:solidFill>
                  <a:schemeClr val="tx1"/>
                </a:solidFill>
              </a:rPr>
              <a:t>ответственность за совершение правонарушения экстремистского характера.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752600"/>
            <a:ext cx="8686800" cy="1752600"/>
          </a:xfrm>
        </p:spPr>
        <p:txBody>
          <a:bodyPr/>
          <a:lstStyle/>
          <a:p>
            <a:pPr marL="3175" indent="715963" algn="just" eaLnBrk="1" hangingPunct="1">
              <a:lnSpc>
                <a:spcPct val="90000"/>
              </a:lnSpc>
            </a:pPr>
            <a:r>
              <a:rPr lang="ru-RU" altLang="ru-RU" sz="2200" smtClean="0"/>
              <a:t> </a:t>
            </a:r>
            <a:r>
              <a:rPr lang="ru-RU" altLang="ru-RU" sz="2200" u="sng" smtClean="0"/>
              <a:t>статья 20.29</a:t>
            </a:r>
            <a:r>
              <a:rPr lang="ru-RU" altLang="ru-RU" sz="2200" smtClean="0"/>
              <a:t> – «производство и распространение экстремистских материалов».</a:t>
            </a:r>
          </a:p>
          <a:p>
            <a:pPr marL="3175" indent="715963" algn="just" eaLnBrk="1" hangingPunct="1">
              <a:lnSpc>
                <a:spcPct val="90000"/>
              </a:lnSpc>
            </a:pPr>
            <a:r>
              <a:rPr lang="ru-RU" altLang="ru-RU" sz="2200" u="sng" smtClean="0"/>
              <a:t>статья 20.3</a:t>
            </a:r>
            <a:r>
              <a:rPr lang="ru-RU" altLang="ru-RU" sz="2200" smtClean="0"/>
              <a:t> – «пропаганда и публичное демонстрирование нацистской атрибутики или символики»                       </a:t>
            </a:r>
          </a:p>
        </p:txBody>
      </p:sp>
      <p:pic>
        <p:nvPicPr>
          <p:cNvPr id="14340" name="Рисунок 3" descr="2a761d9e61a1bd745ce01f0ec5ae21b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436562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 descr="2..jpg"/>
          <p:cNvPicPr>
            <a:picLocks noChangeAspect="1"/>
          </p:cNvPicPr>
          <p:nvPr/>
        </p:nvPicPr>
        <p:blipFill>
          <a:blip r:embed="rId3" cstate="print"/>
          <a:srcRect b="12141"/>
          <a:stretch>
            <a:fillRect/>
          </a:stretch>
        </p:blipFill>
        <p:spPr bwMode="auto">
          <a:xfrm>
            <a:off x="4876800" y="3733800"/>
            <a:ext cx="3838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1295400"/>
          </a:xfrm>
        </p:spPr>
        <p:txBody>
          <a:bodyPr>
            <a:noAutofit/>
          </a:bodyPr>
          <a:lstStyle/>
          <a:p>
            <a:pPr indent="714375" algn="just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6" charset="0"/>
              </a:rPr>
              <a:t>Уголовная ответственность за преступления экстремистского характера</a:t>
            </a:r>
            <a:r>
              <a:rPr lang="ru-RU" altLang="ru-RU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229600" cy="2362200"/>
          </a:xfrm>
        </p:spPr>
        <p:txBody>
          <a:bodyPr/>
          <a:lstStyle/>
          <a:p>
            <a:pPr marL="3175" indent="715963" algn="just" eaLnBrk="1" hangingPunct="1">
              <a:lnSpc>
                <a:spcPct val="80000"/>
              </a:lnSpc>
              <a:defRPr/>
            </a:pPr>
            <a:r>
              <a:rPr lang="ru-RU" altLang="ru-RU" sz="2200" dirty="0" smtClean="0"/>
              <a:t>Статьей 282 Уголовного кодекса Российской Федерации предусмотрена уголовная ответственность (с 16 лет)за действия, направленные на возбуждение ненависти либо вражды, а также на унижение достоинства человека либо группы лиц по признакам пола, расы, национальности, языка, происхождения, отношения к религии, а равно принадлежности к какой-либо социальной группе.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200" dirty="0" smtClean="0"/>
              <a:t>  	</a:t>
            </a:r>
          </a:p>
        </p:txBody>
      </p:sp>
      <p:pic>
        <p:nvPicPr>
          <p:cNvPr id="15364" name="Рисунок 3" descr="9b494c3e926a89a8c22df98af41254c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038600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453453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34369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477963"/>
          </a:xfrm>
        </p:spPr>
        <p:txBody>
          <a:bodyPr>
            <a:normAutofit fontScale="90000"/>
          </a:bodyPr>
          <a:lstStyle/>
          <a:p>
            <a:pPr indent="714375" algn="just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6" charset="0"/>
              </a:rPr>
              <a:t>Основные признаки того, что подросток начинает подпадать под влияние экстремистской идеологии: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28600" y="4403725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endParaRPr lang="ru-RU" altLang="ru-RU" sz="2400">
              <a:latin typeface="Times New Roman" pitchFamily="16" charset="0"/>
            </a:endParaRPr>
          </a:p>
          <a:p>
            <a:pPr>
              <a:buFontTx/>
              <a:buChar char="•"/>
            </a:pPr>
            <a:endParaRPr lang="ru-RU" altLang="ru-RU" sz="2400">
              <a:latin typeface="Times New Roman" pitchFamily="16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28600" y="1524000"/>
            <a:ext cx="838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sz="2200">
                <a:latin typeface="Times New Roman" pitchFamily="16" charset="0"/>
                <a:cs typeface="Times New Roman" pitchFamily="16" charset="0"/>
              </a:rPr>
              <a:t>его манера поведения становится значительно более резкой и грубой, прогрессирует ненормативная либо жаргонная лексика;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sz="2200">
                <a:latin typeface="Times New Roman" pitchFamily="16" charset="0"/>
                <a:cs typeface="Times New Roman" pitchFamily="16" charset="0"/>
              </a:rPr>
              <a:t> резко изменяется стиль одежды и внешнего вида, соответствуя правилам определенной субкультуры;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200">
                <a:latin typeface="Times New Roman" pitchFamily="16" charset="0"/>
                <a:cs typeface="Times New Roman" pitchFamily="16" charset="0"/>
              </a:rPr>
              <a:t>-на компьютере оказывается много сохраненных ссылок или файлов с текстами, роликами или изображениями экстремистко-политического или социально-экстремального содержания;</a:t>
            </a:r>
          </a:p>
        </p:txBody>
      </p:sp>
      <p:pic>
        <p:nvPicPr>
          <p:cNvPr id="16389" name="Рисунок 5" descr="4HXHKolnlFo-640x4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40386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6" descr="naz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624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283</TotalTime>
  <Words>752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Tahoma</vt:lpstr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Родительское собрание на тему:  «ЭКСТРЕМИЗМ  В МОЛОДЕЖНОЙ СРЕДЕ»</vt:lpstr>
      <vt:lpstr>Слайд 2</vt:lpstr>
      <vt:lpstr>В Федеральном законе от 25 июля 2002 г. N 114-ФЗ   «О противодействии экстремистской деятельности» экстремистская деятельность (экстремизм) определяется как:</vt:lpstr>
      <vt:lpstr>В Федеральном законе от 25 июля 2002 г. N 114-ФЗ  «О противодействии экстремистской деятельности» экстремистская деятельность (экстремизм) определяется как:</vt:lpstr>
      <vt:lpstr>В Федеральном законе от 25 июля 2002 г. N 114-ФЗ  «О противодействии экстремистской деятельности» экстремистская деятельность (экстремизм) определяется как:</vt:lpstr>
      <vt:lpstr>В настоящее время неформальные молодежные группировки можно условно разделить на несколько групп: </vt:lpstr>
      <vt:lpstr>Административная ответственность за совершение правонарушения экстремистского характера.</vt:lpstr>
      <vt:lpstr>Уголовная ответственность за преступления экстремистского характера </vt:lpstr>
      <vt:lpstr>Основные признаки того, что подросток начинает подпадать под влияние экстремистской идеологии:</vt:lpstr>
      <vt:lpstr>Основные признаки того, что подросток начинает подпадать под влияние экстремистской идеологии:</vt:lpstr>
      <vt:lpstr>Если вы подозреваете, что ваш ребенок попал под влияние экстремистской организации, не паникуйте, но действуйте быстро и решительно: </vt:lpstr>
      <vt:lpstr>Несколько простых правил, которые помогут существенно снизить риск попадания вашего ребенка под влияние пропаганды экстремистов: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Постучи и я открою</dc:creator>
  <cp:lastModifiedBy>Постучи и я открою</cp:lastModifiedBy>
  <cp:revision>7</cp:revision>
  <cp:lastPrinted>1601-01-01T00:00:00Z</cp:lastPrinted>
  <dcterms:created xsi:type="dcterms:W3CDTF">1601-01-01T00:00:00Z</dcterms:created>
  <dcterms:modified xsi:type="dcterms:W3CDTF">2017-12-15T08:21:13Z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