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7" r:id="rId4"/>
    <p:sldId id="263" r:id="rId5"/>
    <p:sldId id="278" r:id="rId6"/>
    <p:sldId id="264" r:id="rId7"/>
    <p:sldId id="265" r:id="rId8"/>
    <p:sldId id="268" r:id="rId9"/>
    <p:sldId id="269" r:id="rId10"/>
    <p:sldId id="279" r:id="rId11"/>
    <p:sldId id="280" r:id="rId12"/>
    <p:sldId id="281" r:id="rId13"/>
    <p:sldId id="28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8B92D-3906-4441-B441-D0D9754A0A79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81159-25F1-4E17-8FF0-0F010D763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10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81159-25F1-4E17-8FF0-0F010D76359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5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3276599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ситуации успеха в воспитании и обучении классного коллектива с целью повышения познавательной активности обучающихся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24400"/>
            <a:ext cx="5867400" cy="1371600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Хмель Людмила Анатольевна, классный руководитель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«А» класса МАОУ СОШ №6 им. С.Т.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Куцева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Кущевская Краснодарского края.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ea typeface="Lucida Sans Unicode" charset="0"/>
                <a:cs typeface="Lucida Sans Unicode" charset="0"/>
              </a:rPr>
              <a:t>Нестандартные формы и методы: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762000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2738" indent="-312738">
              <a:spcBef>
                <a:spcPts val="8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ea typeface="Lucida Sans Unicode" charset="0"/>
                <a:cs typeface="Lucida Sans Unicode" charset="0"/>
              </a:rPr>
              <a:t>Работа в парах</a:t>
            </a:r>
          </a:p>
          <a:p>
            <a:pPr marL="312738" indent="-312738">
              <a:spcBef>
                <a:spcPts val="8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ea typeface="Lucida Sans Unicode" charset="0"/>
                <a:cs typeface="Lucida Sans Unicode" charset="0"/>
              </a:rPr>
              <a:t>Работа в группах</a:t>
            </a:r>
          </a:p>
          <a:p>
            <a:pPr marL="312738" indent="-312738">
              <a:spcBef>
                <a:spcPts val="8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ea typeface="Lucida Sans Unicode" charset="0"/>
                <a:cs typeface="Lucida Sans Unicode" charset="0"/>
              </a:rPr>
              <a:t>Проблемное обучение</a:t>
            </a:r>
          </a:p>
          <a:p>
            <a:pPr marL="312738" indent="-312738">
              <a:spcBef>
                <a:spcPts val="8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ea typeface="Lucida Sans Unicode" charset="0"/>
                <a:cs typeface="Lucida Sans Unicode" charset="0"/>
              </a:rPr>
              <a:t>Приём «выбор»</a:t>
            </a:r>
          </a:p>
          <a:p>
            <a:pPr marL="312738" indent="-312738">
              <a:spcBef>
                <a:spcPts val="8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ea typeface="Lucida Sans Unicode" charset="0"/>
                <a:cs typeface="Lucida Sans Unicode" charset="0"/>
              </a:rPr>
              <a:t>Метод опорных схем С.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ea typeface="Lucida Sans Unicode" charset="0"/>
                <a:cs typeface="Lucida Sans Unicode" charset="0"/>
              </a:rPr>
              <a:t>Лысенковой</a:t>
            </a:r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 pitchFamily="16" charset="0"/>
              <a:ea typeface="Lucida Sans Unicode" charset="0"/>
              <a:cs typeface="Lucida Sans Unicode" charset="0"/>
            </a:endParaRPr>
          </a:p>
          <a:p>
            <a:pPr marL="312738" indent="-312738">
              <a:spcBef>
                <a:spcPts val="8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ea typeface="Lucida Sans Unicode" charset="0"/>
                <a:cs typeface="Lucida Sans Unicode" charset="0"/>
              </a:rPr>
              <a:t>Приёмы «нашёптывания», «работа в темноте»</a:t>
            </a:r>
          </a:p>
          <a:p>
            <a:pPr marL="312738" indent="-312738">
              <a:spcBef>
                <a:spcPts val="8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  <a:ea typeface="Lucida Sans Unicode" charset="0"/>
                <a:cs typeface="Lucida Sans Unicode" charset="0"/>
              </a:rPr>
              <a:t>Приёмы В.Зайцева, И.Федоренко</a:t>
            </a:r>
            <a:endParaRPr lang="ru-RU" sz="2400" dirty="0"/>
          </a:p>
        </p:txBody>
      </p:sp>
      <p:pic>
        <p:nvPicPr>
          <p:cNvPr id="6" name="Picture 5" descr="C:\Users\Notebook\Desktop\Новая папка\DSC04214.JPG"/>
          <p:cNvPicPr>
            <a:picLocks noChangeAspect="1" noChangeArrowheads="1"/>
          </p:cNvPicPr>
          <p:nvPr/>
        </p:nvPicPr>
        <p:blipFill>
          <a:blip r:embed="rId2" cstate="print"/>
          <a:srcRect l="9286" t="12383" r="7138"/>
          <a:stretch>
            <a:fillRect/>
          </a:stretch>
        </p:blipFill>
        <p:spPr bwMode="auto">
          <a:xfrm>
            <a:off x="3962400" y="1752600"/>
            <a:ext cx="4670425" cy="367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48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Lucida Sans Unicode" charset="0"/>
                <a:cs typeface="Times New Roman" pitchFamily="18" charset="0"/>
              </a:rPr>
              <a:t>Технологические приёмы взаимодействия: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ea typeface="Lucida Sans Unicode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3400" y="1676400"/>
            <a:ext cx="4495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2738" indent="-312738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000" b="1" dirty="0" smtClean="0">
                <a:latin typeface="Times New Roman" pitchFamily="18" charset="0"/>
                <a:ea typeface="Lucida Sans Unicode" charset="0"/>
                <a:cs typeface="Times New Roman" pitchFamily="18" charset="0"/>
              </a:rPr>
              <a:t>«Эмоциональное поглаживание»</a:t>
            </a:r>
          </a:p>
          <a:p>
            <a:pPr marL="312738" indent="-312738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000" b="1" dirty="0" smtClean="0">
                <a:latin typeface="Times New Roman" pitchFamily="18" charset="0"/>
                <a:ea typeface="Lucida Sans Unicode" charset="0"/>
                <a:cs typeface="Times New Roman" pitchFamily="18" charset="0"/>
              </a:rPr>
              <a:t>«Упреждающий контроль»</a:t>
            </a:r>
          </a:p>
          <a:p>
            <a:pPr marL="312738" indent="-312738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000" b="1" dirty="0" smtClean="0">
                <a:latin typeface="Times New Roman" pitchFamily="18" charset="0"/>
                <a:ea typeface="Lucida Sans Unicode" charset="0"/>
                <a:cs typeface="Times New Roman" pitchFamily="18" charset="0"/>
              </a:rPr>
              <a:t>«Содержательное оценивание»</a:t>
            </a:r>
          </a:p>
          <a:p>
            <a:pPr marL="312738" indent="-312738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000" b="1" dirty="0" smtClean="0">
                <a:latin typeface="Times New Roman" pitchFamily="18" charset="0"/>
                <a:ea typeface="Lucida Sans Unicode" charset="0"/>
                <a:cs typeface="Times New Roman" pitchFamily="18" charset="0"/>
              </a:rPr>
              <a:t>«Я в тебя верю»</a:t>
            </a:r>
          </a:p>
          <a:p>
            <a:pPr marL="312738" indent="-312738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000" b="1" dirty="0" smtClean="0">
                <a:latin typeface="Times New Roman" pitchFamily="18" charset="0"/>
                <a:ea typeface="Lucida Sans Unicode" charset="0"/>
                <a:cs typeface="Times New Roman" pitchFamily="18" charset="0"/>
              </a:rPr>
              <a:t>«Позитивное рецензирование»</a:t>
            </a:r>
          </a:p>
          <a:p>
            <a:pPr marL="312738" indent="-312738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000" b="1" dirty="0" smtClean="0">
                <a:latin typeface="Times New Roman" pitchFamily="18" charset="0"/>
                <a:ea typeface="Lucida Sans Unicode" charset="0"/>
                <a:cs typeface="Times New Roman" pitchFamily="18" charset="0"/>
              </a:rPr>
              <a:t>«Скорая помощь»</a:t>
            </a:r>
          </a:p>
          <a:p>
            <a:pPr marL="312738" indent="-312738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000" b="1" dirty="0" smtClean="0">
                <a:latin typeface="Times New Roman" pitchFamily="18" charset="0"/>
                <a:ea typeface="Lucida Sans Unicode" charset="0"/>
                <a:cs typeface="Times New Roman" pitchFamily="18" charset="0"/>
              </a:rPr>
              <a:t>«Отсроченная отметка»</a:t>
            </a:r>
          </a:p>
          <a:p>
            <a:pPr marL="312738" indent="-312738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000" b="1" dirty="0" smtClean="0">
                <a:latin typeface="Times New Roman" pitchFamily="18" charset="0"/>
                <a:ea typeface="Lucida Sans Unicode" charset="0"/>
                <a:cs typeface="Times New Roman" pitchFamily="18" charset="0"/>
              </a:rPr>
              <a:t>«Престижная отметка»</a:t>
            </a:r>
          </a:p>
          <a:p>
            <a:pPr marL="312738" indent="-312738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000" b="1" dirty="0" smtClean="0">
                <a:latin typeface="Times New Roman" pitchFamily="18" charset="0"/>
                <a:ea typeface="Lucida Sans Unicode" charset="0"/>
                <a:cs typeface="Times New Roman" pitchFamily="18" charset="0"/>
              </a:rPr>
              <a:t>Обращение по имени</a:t>
            </a:r>
          </a:p>
          <a:p>
            <a:pPr marL="312738" indent="-312738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000" b="1" dirty="0" smtClean="0">
                <a:latin typeface="Times New Roman" pitchFamily="18" charset="0"/>
                <a:ea typeface="Lucida Sans Unicode" charset="0"/>
                <a:cs typeface="Times New Roman" pitchFamily="18" charset="0"/>
              </a:rPr>
              <a:t>Опора на психические особенности</a:t>
            </a:r>
          </a:p>
          <a:p>
            <a:pPr marL="312738" indent="-312738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312738" algn="l"/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</a:pPr>
            <a:r>
              <a:rPr lang="ru-RU" sz="2000" b="1" dirty="0" smtClean="0">
                <a:latin typeface="Times New Roman" pitchFamily="18" charset="0"/>
                <a:ea typeface="Lucida Sans Unicode" charset="0"/>
                <a:cs typeface="Times New Roman" pitchFamily="18" charset="0"/>
              </a:rPr>
              <a:t>Поощрение стремления к самовыражению</a:t>
            </a:r>
            <a:endParaRPr lang="ru-RU" sz="2000" b="1" dirty="0">
              <a:latin typeface="Times New Roman" pitchFamily="18" charset="0"/>
              <a:ea typeface="Lucida Sans Unicode" charset="0"/>
              <a:cs typeface="Times New Roman" pitchFamily="18" charset="0"/>
            </a:endParaRPr>
          </a:p>
        </p:txBody>
      </p:sp>
      <p:pic>
        <p:nvPicPr>
          <p:cNvPr id="6" name="Picture 6" descr="C:\Users\Notebook\Desktop\Новая папка\DSC_0105.JPG"/>
          <p:cNvPicPr>
            <a:picLocks noChangeAspect="1" noChangeArrowheads="1"/>
          </p:cNvPicPr>
          <p:nvPr/>
        </p:nvPicPr>
        <p:blipFill>
          <a:blip r:embed="rId2" cstate="print"/>
          <a:srcRect l="19241" b="19247"/>
          <a:stretch>
            <a:fillRect/>
          </a:stretch>
        </p:blipFill>
        <p:spPr bwMode="auto">
          <a:xfrm>
            <a:off x="0" y="1600200"/>
            <a:ext cx="4206875" cy="280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Notebook\Desktop\Новая папка\DSC_0325.JPG"/>
          <p:cNvPicPr>
            <a:picLocks noChangeAspect="1" noChangeArrowheads="1"/>
          </p:cNvPicPr>
          <p:nvPr/>
        </p:nvPicPr>
        <p:blipFill>
          <a:blip r:embed="rId2" cstate="print"/>
          <a:srcRect l="15566" r="18805" b="13827"/>
          <a:stretch>
            <a:fillRect/>
          </a:stretch>
        </p:blipFill>
        <p:spPr bwMode="auto">
          <a:xfrm>
            <a:off x="4038600" y="228600"/>
            <a:ext cx="390785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Notebook\Desktop\Новая папка\DSC_0123.JPG"/>
          <p:cNvPicPr>
            <a:picLocks noChangeAspect="1" noChangeArrowheads="1"/>
          </p:cNvPicPr>
          <p:nvPr/>
        </p:nvPicPr>
        <p:blipFill>
          <a:blip r:embed="rId3" cstate="print"/>
          <a:srcRect l="6152" b="22406"/>
          <a:stretch>
            <a:fillRect/>
          </a:stretch>
        </p:blipFill>
        <p:spPr bwMode="auto">
          <a:xfrm>
            <a:off x="3429000" y="3615600"/>
            <a:ext cx="5432425" cy="29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762000" y="1524000"/>
            <a:ext cx="2209800" cy="1600200"/>
          </a:xfrm>
          <a:prstGeom prst="cloudCallout">
            <a:avLst>
              <a:gd name="adj1" fmla="val 83328"/>
              <a:gd name="adj2" fmla="val -36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Новый год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609600" y="3733800"/>
            <a:ext cx="2209800" cy="1600200"/>
          </a:xfrm>
          <a:prstGeom prst="cloudCallout">
            <a:avLst>
              <a:gd name="adj1" fmla="val 103304"/>
              <a:gd name="adj2" fmla="val -14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матери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Notebook\Desktop\Новая папка\tBQ85GzOwTA.jpg"/>
          <p:cNvPicPr>
            <a:picLocks noChangeAspect="1" noChangeArrowheads="1"/>
          </p:cNvPicPr>
          <p:nvPr/>
        </p:nvPicPr>
        <p:blipFill>
          <a:blip r:embed="rId2" cstate="print"/>
          <a:srcRect l="5291" t="12096" r="3244" b="4242"/>
          <a:stretch>
            <a:fillRect/>
          </a:stretch>
        </p:blipFill>
        <p:spPr bwMode="auto">
          <a:xfrm>
            <a:off x="4800600" y="3733800"/>
            <a:ext cx="399912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Notebook\Desktop\Новая папка\DSC04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3755385" cy="281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1524000" y="4495800"/>
            <a:ext cx="2209800" cy="1600200"/>
          </a:xfrm>
          <a:prstGeom prst="cloudCallout">
            <a:avLst>
              <a:gd name="adj1" fmla="val 83328"/>
              <a:gd name="adj2" fmla="val -36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Отряд волонтеров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334000" y="1447800"/>
            <a:ext cx="2209800" cy="1600200"/>
          </a:xfrm>
          <a:prstGeom prst="cloudCallout">
            <a:avLst>
              <a:gd name="adj1" fmla="val -94318"/>
              <a:gd name="adj2" fmla="val -43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Изучаем природу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по формированию ЗОЖ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9906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72390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kern="0" dirty="0">
                <a:latin typeface="Arial"/>
                <a:cs typeface="Arial"/>
              </a:rPr>
              <a:t>В результате совместной деятельности дети лучше учатся понимать друг друга.</a:t>
            </a:r>
            <a:r>
              <a:rPr lang="ru-RU" altLang="ru-RU" sz="2800" kern="0" dirty="0">
                <a:latin typeface="Arial"/>
                <a:cs typeface="Arial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4114800"/>
            <a:ext cx="2316485" cy="2438405"/>
          </a:xfrm>
          <a:prstGeom prst="rect">
            <a:avLst/>
          </a:prstGeom>
        </p:spPr>
      </p:pic>
      <p:pic>
        <p:nvPicPr>
          <p:cNvPr id="6" name="Рисунок 5" descr="IMG_1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47900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561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r>
              <a:rPr lang="ru-RU" altLang="ru-RU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altLang="ru-RU" b="1" kern="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0500" y="914400"/>
            <a:ext cx="7429500" cy="3200400"/>
          </a:xfrm>
        </p:spPr>
        <p:txBody>
          <a:bodyPr>
            <a:normAutofit/>
          </a:bodyPr>
          <a:lstStyle/>
          <a:p>
            <a:pPr marL="0" lvl="0" indent="723900" algn="just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alt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является источником внутренних сил ребенка, рождающий энергию для преодоления трудностей, желания учиться. Ребенок испытывает уверенность в себе и внутреннее удовлетворение. На основе всего этого, можно сделать </a:t>
            </a:r>
            <a:r>
              <a:rPr lang="ru-RU" alt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alt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</a:t>
            </a:r>
            <a:r>
              <a:rPr lang="ru-RU" alt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учебе – завтрашний успех в жизни!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950" y="3364230"/>
            <a:ext cx="38100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6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828800"/>
          </a:xfrm>
        </p:spPr>
        <p:txBody>
          <a:bodyPr>
            <a:noAutofit/>
          </a:bodyPr>
          <a:lstStyle/>
          <a:p>
            <a:pPr marL="4763" indent="720725" algn="ctr">
              <a:spcBef>
                <a:spcPts val="800"/>
              </a:spcBef>
              <a:tabLst>
                <a:tab pos="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Lucida Sans Unicode" charset="0"/>
                <a:cs typeface="Times New Roman" pitchFamily="18" charset="0"/>
              </a:rPr>
              <a:t>«Что может дать один человек другому, кроме капли тепла.</a:t>
            </a:r>
            <a:r>
              <a:rPr 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Lucida Sans Unicode" charset="0"/>
                <a:cs typeface="Times New Roman" pitchFamily="18" charset="0"/>
              </a:rPr>
              <a:t/>
            </a:r>
            <a:br>
              <a:rPr 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Lucida Sans Unicode" charset="0"/>
                <a:cs typeface="Times New Roman" pitchFamily="18" charset="0"/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Lucida Sans Unicode" charset="0"/>
                <a:cs typeface="Times New Roman" pitchFamily="18" charset="0"/>
              </a:rPr>
              <a:t>И что может быть больше этого?»</a:t>
            </a:r>
            <a:br>
              <a:rPr lang="ru-RU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Lucida Sans Unicode" charset="0"/>
                <a:cs typeface="Times New Roman" pitchFamily="18" charset="0"/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Lucida Sans Unicode" charset="0"/>
                <a:cs typeface="Times New Roman" pitchFamily="18" charset="0"/>
              </a:rPr>
              <a:t>															Ремарк</a:t>
            </a:r>
            <a:endParaRPr lang="ru-RU" sz="3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Lucida Sans Unicode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5715000"/>
            <a:ext cx="6349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800" b="1" kern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Notebook\Desktop\Новая папка\DSC03221.JPG"/>
          <p:cNvPicPr>
            <a:picLocks noChangeAspect="1" noChangeArrowheads="1"/>
          </p:cNvPicPr>
          <p:nvPr/>
        </p:nvPicPr>
        <p:blipFill>
          <a:blip r:embed="rId2" cstate="print"/>
          <a:srcRect l="13108" t="17907" r="8481" b="15113"/>
          <a:stretch>
            <a:fillRect/>
          </a:stretch>
        </p:blipFill>
        <p:spPr bwMode="auto">
          <a:xfrm>
            <a:off x="1219200" y="1600200"/>
            <a:ext cx="5715000" cy="366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643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Georgia" pitchFamily="18" charset="0"/>
                <a:cs typeface="Times New Roman" panose="02020603050405020304" pitchFamily="18" charset="0"/>
              </a:rPr>
              <a:t>Что такое успех?</a:t>
            </a:r>
            <a:endParaRPr lang="ru-RU" b="1" dirty="0">
              <a:solidFill>
                <a:srgbClr val="0066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57201"/>
            <a:ext cx="8077200" cy="3581400"/>
          </a:xfrm>
        </p:spPr>
        <p:txBody>
          <a:bodyPr>
            <a:normAutofit lnSpcReduction="10000"/>
          </a:bodyPr>
          <a:lstStyle/>
          <a:p>
            <a:pPr marL="0" lvl="0" indent="712788" algn="just" fontAlgn="base">
              <a:spcAft>
                <a:spcPct val="0"/>
              </a:spcAft>
              <a:buClr>
                <a:srgbClr val="99CCFF"/>
              </a:buClr>
              <a:buSzPct val="85000"/>
              <a:buNone/>
            </a:pPr>
            <a:r>
              <a:rPr lang="ru-RU" altLang="ru-RU" sz="2400" b="1" u="sng" kern="0" dirty="0" smtClean="0">
                <a:solidFill>
                  <a:srgbClr val="C00000"/>
                </a:solidFill>
                <a:latin typeface="Times New Roman"/>
              </a:rPr>
              <a:t>1</a:t>
            </a:r>
            <a:r>
              <a:rPr lang="ru-RU" altLang="ru-RU" sz="2400" b="1" u="sng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социально-психологической точки зрения.</a:t>
            </a:r>
          </a:p>
          <a:p>
            <a:pPr marL="0" lvl="0" indent="712788" algn="just" fontAlgn="base">
              <a:spcAft>
                <a:spcPct val="0"/>
              </a:spcAft>
              <a:buClr>
                <a:srgbClr val="99CCFF"/>
              </a:buClr>
              <a:buSzPct val="85000"/>
              <a:buNone/>
            </a:pPr>
            <a:r>
              <a:rPr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</a:t>
            </a:r>
            <a:r>
              <a:rPr lang="ru-RU" alt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оптимальное соотношение между </a:t>
            </a:r>
            <a:r>
              <a:rPr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ожиданиями окружающих</a:t>
            </a:r>
            <a:r>
              <a:rPr lang="ru-RU" alt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самой личности и результатами ее </a:t>
            </a:r>
            <a:r>
              <a:rPr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0" lvl="0" indent="712788" algn="just" fontAlgn="base">
              <a:spcAft>
                <a:spcPct val="0"/>
              </a:spcAft>
              <a:buClr>
                <a:srgbClr val="99CCFF"/>
              </a:buClr>
              <a:buSzPct val="85000"/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 психологической точки зрения.</a:t>
            </a:r>
          </a:p>
          <a:p>
            <a:pPr marL="0" lvl="0" indent="712788" algn="just" fontAlgn="base">
              <a:spcAft>
                <a:spcPct val="0"/>
              </a:spcAft>
              <a:buClr>
                <a:srgbClr val="99CCFF"/>
              </a:buClr>
              <a:buSzPct val="85000"/>
              <a:buNone/>
            </a:pPr>
            <a:r>
              <a:rPr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</a:t>
            </a:r>
            <a:r>
              <a:rPr lang="ru-RU" alt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переживание состояния радости, удовлетворения от того, что результат, к которому человек стремится, либо совпал с его ожиданиями, либо </a:t>
            </a:r>
            <a:r>
              <a:rPr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превзошел </a:t>
            </a:r>
            <a:r>
              <a:rPr lang="ru-RU" alt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15452521_s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419600"/>
            <a:ext cx="3024187" cy="220216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1000" y="3733800"/>
            <a:ext cx="7467600" cy="533400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такое ситуация успеха?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4343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88" lvl="0" indent="722313" algn="just" fontAlgn="base">
              <a:spcAft>
                <a:spcPct val="0"/>
              </a:spcAft>
              <a:buClr>
                <a:srgbClr val="99CCFF"/>
              </a:buClr>
              <a:buSzPct val="85000"/>
              <a:buNone/>
            </a:pPr>
            <a:r>
              <a:rPr lang="ru-RU" altLang="ru-RU" b="1" kern="0" dirty="0" smtClean="0">
                <a:solidFill>
                  <a:srgbClr val="C00000"/>
                </a:solidFill>
                <a:latin typeface="Times New Roman"/>
              </a:rPr>
              <a:t>С педагогической точки зрения.</a:t>
            </a:r>
          </a:p>
          <a:p>
            <a:pPr marL="1588" lvl="0" indent="722313" algn="just" fontAlgn="base">
              <a:spcAft>
                <a:spcPct val="0"/>
              </a:spcAft>
              <a:buClr>
                <a:srgbClr val="99CCFF"/>
              </a:buClr>
              <a:buSzPct val="85000"/>
              <a:buNone/>
            </a:pPr>
            <a:r>
              <a:rPr lang="ru-RU" altLang="ru-RU" kern="0" dirty="0" smtClean="0">
                <a:latin typeface="Times New Roman"/>
              </a:rPr>
              <a:t>Ситуация успеха – это такое целенаправленное, организованное сочетание условий, при которых создается возможность достичь значительных результатов в деятельности как отдельно взятой личности, так и коллектива в целом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87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Алгоритм создания ситуации успеха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00400" y="2971800"/>
            <a:ext cx="27432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Ситуация успеха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95400" y="1143000"/>
            <a:ext cx="1905000" cy="17526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1.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Добро-желатель-ность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9600" y="2971800"/>
            <a:ext cx="1981200" cy="1905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7.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Высо-кая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оценка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деятель-ности</a:t>
            </a: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43200" y="4876800"/>
            <a:ext cx="1905000" cy="1752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6.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Педаго-гическое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внушение </a:t>
            </a:r>
          </a:p>
        </p:txBody>
      </p:sp>
      <p:sp>
        <p:nvSpPr>
          <p:cNvPr id="8" name="Овал 7"/>
          <p:cNvSpPr/>
          <p:nvPr/>
        </p:nvSpPr>
        <p:spPr>
          <a:xfrm>
            <a:off x="5181600" y="4876800"/>
            <a:ext cx="1905000" cy="1752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5.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Персо-нальная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исклю-читель-ность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934200" y="3124200"/>
            <a:ext cx="1905000" cy="1752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4.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Аванси-рование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324600" y="1143000"/>
            <a:ext cx="1981200" cy="1905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3. Скрытая интуиция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657600" y="838200"/>
            <a:ext cx="1905000" cy="1752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2. Снятие страха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endCxn id="10" idx="3"/>
          </p:cNvCxnSpPr>
          <p:nvPr/>
        </p:nvCxnSpPr>
        <p:spPr>
          <a:xfrm flipV="1">
            <a:off x="5791200" y="2769019"/>
            <a:ext cx="823540" cy="65998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9" idx="2"/>
          </p:cNvCxnSpPr>
          <p:nvPr/>
        </p:nvCxnSpPr>
        <p:spPr>
          <a:xfrm>
            <a:off x="5943600" y="3860382"/>
            <a:ext cx="990600" cy="1401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57800" y="4393782"/>
            <a:ext cx="457200" cy="5592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0"/>
          </p:cNvCxnSpPr>
          <p:nvPr/>
        </p:nvCxnSpPr>
        <p:spPr>
          <a:xfrm flipV="1">
            <a:off x="3695700" y="4419601"/>
            <a:ext cx="252040" cy="45719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4" idx="2"/>
          </p:cNvCxnSpPr>
          <p:nvPr/>
        </p:nvCxnSpPr>
        <p:spPr>
          <a:xfrm flipV="1">
            <a:off x="2590800" y="3733800"/>
            <a:ext cx="609600" cy="12658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" idx="1"/>
          </p:cNvCxnSpPr>
          <p:nvPr/>
        </p:nvCxnSpPr>
        <p:spPr>
          <a:xfrm flipH="1" flipV="1">
            <a:off x="2880940" y="2667001"/>
            <a:ext cx="721193" cy="5279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4" idx="0"/>
          </p:cNvCxnSpPr>
          <p:nvPr/>
        </p:nvCxnSpPr>
        <p:spPr>
          <a:xfrm flipH="1" flipV="1">
            <a:off x="4557340" y="2590801"/>
            <a:ext cx="14660" cy="38099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</a:t>
            </a:r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успеха:</a:t>
            </a:r>
          </a:p>
        </p:txBody>
      </p:sp>
      <p:pic>
        <p:nvPicPr>
          <p:cNvPr id="5" name="Рисунок 4" descr="12318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124200"/>
            <a:ext cx="2062162" cy="300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hark-yn-kun-siensorlyk-komponienti-bar-yrg-ak-ty-_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914400"/>
            <a:ext cx="3319517" cy="222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ogot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143000"/>
            <a:ext cx="2590800" cy="365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Выноска-облако 9"/>
          <p:cNvSpPr/>
          <p:nvPr/>
        </p:nvSpPr>
        <p:spPr>
          <a:xfrm>
            <a:off x="5562600" y="5105400"/>
            <a:ext cx="3048000" cy="1219200"/>
          </a:xfrm>
          <a:prstGeom prst="cloudCallout">
            <a:avLst>
              <a:gd name="adj1" fmla="val -83519"/>
              <a:gd name="adj2" fmla="val -550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Неожиданная радость</a:t>
            </a:r>
            <a:endParaRPr lang="ru-RU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5715000" y="3733800"/>
            <a:ext cx="3048000" cy="1219200"/>
          </a:xfrm>
          <a:prstGeom prst="cloudCallout">
            <a:avLst>
              <a:gd name="adj1" fmla="val -17250"/>
              <a:gd name="adj2" fmla="val -1300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Общая радость</a:t>
            </a:r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2362200" y="838200"/>
            <a:ext cx="2895600" cy="1219200"/>
          </a:xfrm>
          <a:prstGeom prst="cloudCallout">
            <a:avLst>
              <a:gd name="adj1" fmla="val -38743"/>
              <a:gd name="adj2" fmla="val 10727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Радость познания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65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«Неожиданная радость»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5859" y="838200"/>
            <a:ext cx="5021246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Приёмы создания ситуации успеха</a:t>
            </a:r>
            <a:endParaRPr lang="ru-RU" sz="2400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3600" y="1219200"/>
            <a:ext cx="3429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23900" algn="just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«Даю шанс»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подготовленные педагогические ситуации, при которых ребёнок получает возможность неожиданно раскрыть для самого себя собственные возможности.</a:t>
            </a:r>
          </a:p>
        </p:txBody>
      </p:sp>
      <p:pic>
        <p:nvPicPr>
          <p:cNvPr id="7" name="Рисунок 6" descr="hello_html_m64d9af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1637686" cy="27350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86400" y="2971800"/>
            <a:ext cx="30480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7063" algn="just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«Исповедь»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приём можно применять в тех случаях, когда есть надежда, что искреннее обращение учителя к лучшим чувствам детей получит понимание, вызовет ответный отклик.</a:t>
            </a: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45440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685800"/>
            <a:ext cx="1415151" cy="22773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62200" y="5029200"/>
            <a:ext cx="4038600" cy="1425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23900" algn="just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«Лестница»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ситуация, когда учитель постепенно ведёт ученика вверх, поднимаясь с ним по ступеням знаний, психологического самоопределения, обретения веры в себя и окружающих.</a:t>
            </a:r>
            <a:endParaRPr lang="ru-RU" dirty="0"/>
          </a:p>
        </p:txBody>
      </p:sp>
      <p:pic>
        <p:nvPicPr>
          <p:cNvPr id="12" name="Рисунок 11" descr="119675428_large_0_102f4d_acd12c4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2895600"/>
            <a:ext cx="2438405" cy="2072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«Общая радость»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229600" cy="5364163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0800" y="914400"/>
            <a:ext cx="453547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None/>
              <a:defRPr/>
            </a:pPr>
            <a:r>
              <a:rPr lang="ru-RU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Приёмы создания ситуации:</a:t>
            </a:r>
            <a:endParaRPr lang="ru-RU" sz="2400" b="1" u="sng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6200" y="1447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725488" algn="just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«Следуй за нами»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даёт возможность разбудить дремлющую мысль ученика, дать ему возможность обрести радость признания в себе интеллектуальных сил. Реакция окружающих будет служить для него одновременно и сигналом пробуждения и стимулом познания, и результатом усилий.</a:t>
            </a:r>
            <a:endParaRPr lang="ru-RU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87956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0800"/>
            <a:ext cx="4157448" cy="3124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62400" y="3687901"/>
            <a:ext cx="472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5488" algn="just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«Эмоциональный всплеск», «Заражение»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учитель должен найти способ разбудить интеллектуальный потенциал, который скрывается в каждом ученике, помочь родить усилие, которое родит мысль, а мысль превратится в знание и ответное чувство признательности. В конечном итоге появится вера в себя, вера в успех.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954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«Радость познания»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914400"/>
            <a:ext cx="5123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  <a:defRPr/>
            </a:pPr>
            <a:r>
              <a:rPr lang="ru-RU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Приёмы создания ситуации успеха:</a:t>
            </a:r>
            <a:endParaRPr lang="ru-RU" sz="2400" b="1" u="sng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524000"/>
            <a:ext cx="312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25488" algn="just"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«Эврика»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суть состоит в том, чтобы создать условия, при которых ребёнок, выполняя учебное задание, неожиданно для себя пришёл к выводу, раскрывающему неизвестные для него ранее возможности.</a:t>
            </a:r>
            <a:endParaRPr lang="ru-RU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24257472_45439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895600"/>
            <a:ext cx="2950542" cy="35993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62600" y="1524000"/>
            <a:ext cx="289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«Линия горизонта»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однажды открыв для себя увлекательность поиска, погружения в мир неведомого, школьник может уже постоянно стремиться к поиску, не считаясь с трудностями, неудачами.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163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Банк ситуации успеха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2200" y="990600"/>
            <a:ext cx="6553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en-US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alt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всегда приятно, когда взрослые в школе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alt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723900" algn="just"/>
            <a:r>
              <a:rPr lang="ru-RU" alt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меня уважают;</a:t>
            </a:r>
          </a:p>
          <a:p>
            <a:pPr indent="723900"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… обращают на меня внимание;</a:t>
            </a:r>
          </a:p>
          <a:p>
            <a:pPr indent="723900"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… меня хвалят;</a:t>
            </a:r>
          </a:p>
          <a:p>
            <a:pPr indent="723900"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… разговаривают со мной вежливо;</a:t>
            </a:r>
          </a:p>
          <a:p>
            <a:pPr indent="723900"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… доверяют мне;</a:t>
            </a:r>
          </a:p>
          <a:p>
            <a:pPr indent="723900"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… чувствуют, когда мне плохо;</a:t>
            </a:r>
          </a:p>
          <a:p>
            <a:pPr indent="723900"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… называют меня по имени;</a:t>
            </a:r>
          </a:p>
          <a:p>
            <a:pPr indent="723900"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…справедливо оценивают каждого.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6146"/>
            <a:ext cx="3162916" cy="32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6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3600450" y="1676400"/>
            <a:ext cx="3733800" cy="358140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опыта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0" y="876300"/>
            <a:ext cx="2514600" cy="1752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Создание эмоциональной благоприятной атмосферы</a:t>
            </a:r>
            <a:endParaRPr lang="ru-RU" sz="1600" dirty="0"/>
          </a:p>
        </p:txBody>
      </p:sp>
      <p:sp>
        <p:nvSpPr>
          <p:cNvPr id="6" name="Облако 5"/>
          <p:cNvSpPr/>
          <p:nvPr/>
        </p:nvSpPr>
        <p:spPr>
          <a:xfrm>
            <a:off x="2152650" y="76200"/>
            <a:ext cx="2419350" cy="1676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Дифферен-цированный</a:t>
            </a:r>
            <a:r>
              <a:rPr lang="ru-RU" dirty="0" smtClean="0"/>
              <a:t> подход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4400550" y="95250"/>
            <a:ext cx="2362200" cy="17145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Словесные поощрения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6553200" y="76200"/>
            <a:ext cx="2590800" cy="1752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</a:t>
            </a:r>
            <a:r>
              <a:rPr lang="ru-RU" dirty="0" err="1" smtClean="0"/>
              <a:t>одноуров-невых</a:t>
            </a:r>
            <a:r>
              <a:rPr lang="ru-RU" dirty="0" smtClean="0"/>
              <a:t> групп учащихся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6896100" y="1828800"/>
            <a:ext cx="2209800" cy="1752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Портфолио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6800850" y="3467100"/>
            <a:ext cx="2209800" cy="188595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0" y="2705100"/>
            <a:ext cx="3771900" cy="20955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Сочетание продуктивных, проблемно-поисковых и творчески-производящих методов обучения</a:t>
            </a:r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4876800" y="5048250"/>
            <a:ext cx="2819400" cy="1752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Использование коллективных форм обучения и </a:t>
            </a:r>
            <a:r>
              <a:rPr lang="ru-RU" dirty="0" smtClean="0"/>
              <a:t>воспитания</a:t>
            </a:r>
            <a:endParaRPr lang="ru-RU" dirty="0"/>
          </a:p>
        </p:txBody>
      </p:sp>
      <p:sp>
        <p:nvSpPr>
          <p:cNvPr id="13" name="Облако 12"/>
          <p:cNvSpPr/>
          <p:nvPr/>
        </p:nvSpPr>
        <p:spPr>
          <a:xfrm>
            <a:off x="2152650" y="4800600"/>
            <a:ext cx="2724150" cy="2057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проектных методов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00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813</TotalTime>
  <Words>721</Words>
  <Application>Microsoft Office PowerPoint</Application>
  <PresentationFormat>Экран (4:3)</PresentationFormat>
  <Paragraphs>91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Создание ситуации успеха в воспитании и обучении классного коллектива с целью повышения познавательной активности обучающихся</vt:lpstr>
      <vt:lpstr>Что такое успех?</vt:lpstr>
      <vt:lpstr>Алгоритм создания ситуации успеха</vt:lpstr>
      <vt:lpstr>Основные типы ситуаций успеха:</vt:lpstr>
      <vt:lpstr>«Неожиданная радость»</vt:lpstr>
      <vt:lpstr>«Общая радость» </vt:lpstr>
      <vt:lpstr>«Радость познания»</vt:lpstr>
      <vt:lpstr>Банк ситуации успеха</vt:lpstr>
      <vt:lpstr>Слайд 9</vt:lpstr>
      <vt:lpstr>Слайд 10</vt:lpstr>
      <vt:lpstr>Слайд 11</vt:lpstr>
      <vt:lpstr>Слайд 12</vt:lpstr>
      <vt:lpstr>Слайд 13</vt:lpstr>
      <vt:lpstr>Мероприятие по формированию ЗОЖ</vt:lpstr>
      <vt:lpstr>Вывод:</vt:lpstr>
      <vt:lpstr>«Что может дать один человек другому, кроме капли тепла. И что может быть больше этого?»                Ремарк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Постучи и я открою</cp:lastModifiedBy>
  <cp:revision>50</cp:revision>
  <dcterms:created xsi:type="dcterms:W3CDTF">2013-10-20T14:43:13Z</dcterms:created>
  <dcterms:modified xsi:type="dcterms:W3CDTF">2017-12-14T13:48:33Z</dcterms:modified>
</cp:coreProperties>
</file>