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5" r:id="rId2"/>
    <p:sldId id="260" r:id="rId3"/>
    <p:sldId id="259" r:id="rId4"/>
    <p:sldId id="325" r:id="rId5"/>
    <p:sldId id="326" r:id="rId6"/>
    <p:sldId id="327" r:id="rId7"/>
    <p:sldId id="328" r:id="rId8"/>
    <p:sldId id="329" r:id="rId9"/>
    <p:sldId id="330" r:id="rId10"/>
    <p:sldId id="332" r:id="rId11"/>
    <p:sldId id="331" r:id="rId12"/>
    <p:sldId id="333" r:id="rId13"/>
    <p:sldId id="334" r:id="rId14"/>
    <p:sldId id="336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4340"/>
    <a:srgbClr val="C86866"/>
    <a:srgbClr val="C25956"/>
    <a:srgbClr val="C00040"/>
    <a:srgbClr val="319BA9"/>
    <a:srgbClr val="7986C5"/>
    <a:srgbClr val="FF81FF"/>
    <a:srgbClr val="FF66FF"/>
    <a:srgbClr val="FF8BFF"/>
    <a:srgbClr val="8E9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B3FD9-00B9-4B92-9790-590B000F726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329A5-D4EA-4E12-9009-72CF4C67A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1.svg"/><Relationship Id="rId3" Type="http://schemas.openxmlformats.org/officeDocument/2006/relationships/image" Target="../media/image28.png"/><Relationship Id="rId21" Type="http://schemas.openxmlformats.org/officeDocument/2006/relationships/image" Target="../media/image40.png"/><Relationship Id="rId2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37.png"/><Relationship Id="rId19" Type="http://schemas.openxmlformats.org/officeDocument/2006/relationships/image" Target="../media/image38.png"/><Relationship Id="rId22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26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5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24" Type="http://schemas.openxmlformats.org/officeDocument/2006/relationships/image" Target="../media/image52.png"/><Relationship Id="rId5" Type="http://schemas.openxmlformats.org/officeDocument/2006/relationships/image" Target="../media/image47.png"/><Relationship Id="rId23" Type="http://schemas.openxmlformats.org/officeDocument/2006/relationships/image" Target="../media/image51.png"/><Relationship Id="rId4" Type="http://schemas.openxmlformats.org/officeDocument/2006/relationships/image" Target="../media/image46.png"/><Relationship Id="rId22" Type="http://schemas.openxmlformats.org/officeDocument/2006/relationships/image" Target="../media/image231.svg"/><Relationship Id="rId27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1.svg"/><Relationship Id="rId3" Type="http://schemas.openxmlformats.org/officeDocument/2006/relationships/image" Target="../media/image37.png"/><Relationship Id="rId21" Type="http://schemas.openxmlformats.org/officeDocument/2006/relationships/image" Target="../media/image40.png"/><Relationship Id="rId2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69.png"/><Relationship Id="rId19" Type="http://schemas.openxmlformats.org/officeDocument/2006/relationships/image" Target="../media/image38.png"/><Relationship Id="rId4" Type="http://schemas.openxmlformats.org/officeDocument/2006/relationships/image" Target="../media/image28.png"/><Relationship Id="rId22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30-viselki.ru/index.php/aproll/616-proekt-vnedrenie-effektivnoj-vospitatelnoj-modeli-doshkolnogo-obrazovaniya-posredstvom-razvitiya-interesa-k-chteniyu-vospriyatiyu-khudozhestvennoj-literatury-u-detej-starshego-doshkolnogo-vozrast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pzhloul99.ukit.me/knigoru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110.sv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57" Type="http://schemas.openxmlformats.org/officeDocument/2006/relationships/image" Target="../media/image600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svg"/><Relationship Id="rId21" Type="http://schemas.openxmlformats.org/officeDocument/2006/relationships/image" Target="../media/image31.jpe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23" Type="http://schemas.openxmlformats.org/officeDocument/2006/relationships/image" Target="../media/image33.jpeg"/><Relationship Id="rId19" Type="http://schemas.openxmlformats.org/officeDocument/2006/relationships/image" Target="../media/image29.jpeg"/><Relationship Id="rId22" Type="http://schemas.openxmlformats.org/officeDocument/2006/relationships/image" Target="../media/image32.jpeg"/><Relationship Id="rId9" Type="http://schemas.openxmlformats.org/officeDocument/2006/relationships/image" Target="../media/image110.sv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1.svg"/><Relationship Id="rId3" Type="http://schemas.openxmlformats.org/officeDocument/2006/relationships/image" Target="../media/image35.png"/><Relationship Id="rId21" Type="http://schemas.openxmlformats.org/officeDocument/2006/relationships/image" Target="../media/image40.png"/><Relationship Id="rId2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24" Type="http://schemas.openxmlformats.org/officeDocument/2006/relationships/image" Target="../media/image43.jpeg"/><Relationship Id="rId5" Type="http://schemas.openxmlformats.org/officeDocument/2006/relationships/image" Target="../media/image37.png"/><Relationship Id="rId23" Type="http://schemas.openxmlformats.org/officeDocument/2006/relationships/image" Target="../media/image42.png"/><Relationship Id="rId19" Type="http://schemas.openxmlformats.org/officeDocument/2006/relationships/image" Target="../media/image38.png"/><Relationship Id="rId4" Type="http://schemas.openxmlformats.org/officeDocument/2006/relationships/image" Target="../media/image36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297"/>
            <a:ext cx="9174439" cy="51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stomShape 2"/>
          <p:cNvSpPr/>
          <p:nvPr/>
        </p:nvSpPr>
        <p:spPr>
          <a:xfrm>
            <a:off x="467544" y="195486"/>
            <a:ext cx="8424936" cy="101566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Муниципальное автономное дошкольное образовательное учреждение </a:t>
            </a: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детский</a:t>
            </a:r>
            <a:r>
              <a:rPr lang="ru-RU" sz="2000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сад № 30 «Колобок» станицы Выселки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муниципального  образования </a:t>
            </a:r>
            <a:r>
              <a:rPr lang="ru-RU" sz="2000" b="1" strike="noStrike" spc="-1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Выселковский</a:t>
            </a: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 район </a:t>
            </a:r>
            <a:endParaRPr lang="ru-RU" sz="2000" b="0" strike="noStrike" spc="-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285867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4340"/>
                </a:solidFill>
                <a:latin typeface="Comic Sans MS" panose="030F0702030302020204" pitchFamily="66" charset="0"/>
              </a:rPr>
              <a:t>Годовой отчет о работе краевой инновационной площадки за 2023 год</a:t>
            </a:r>
            <a:endParaRPr lang="ru-RU" sz="2400" b="1" dirty="0">
              <a:solidFill>
                <a:srgbClr val="B2434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45920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Тема инновационного проекта:</a:t>
            </a:r>
          </a:p>
          <a:p>
            <a:pPr algn="ctr"/>
            <a:r>
              <a:rPr lang="ru-RU" b="1" dirty="0">
                <a:solidFill>
                  <a:srgbClr val="B24340"/>
                </a:solidFill>
                <a:latin typeface="Comic Sans MS" panose="030F0702030302020204" pitchFamily="66" charset="0"/>
              </a:rPr>
              <a:t>«Воспитательная модель как условие формирования культурных способов познания у детей дошкольного возраста»</a:t>
            </a:r>
          </a:p>
        </p:txBody>
      </p:sp>
      <p:pic>
        <p:nvPicPr>
          <p:cNvPr id="10" name="Picture 2" descr="C:\Users\Acer\Desktop\КНИГАРУМ\КНИГОРУ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2931253"/>
            <a:ext cx="2855088" cy="16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5501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6384" y="118132"/>
            <a:ext cx="3668018" cy="104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965" y="17719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Диссеминация опыта в рамках инновационной деятельности</a:t>
            </a:r>
            <a:r>
              <a:rPr lang="ru-RU" b="1" dirty="0" smtClean="0">
                <a:solidFill>
                  <a:srgbClr val="FF4B4B"/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0830" y="4595649"/>
            <a:ext cx="718063" cy="646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74029" y="1121447"/>
            <a:ext cx="719390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432374">
            <a:off x="7942977" y="3856676"/>
            <a:ext cx="1775643" cy="2675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85448"/>
            <a:ext cx="4383635" cy="4858528"/>
          </a:xfrm>
          <a:prstGeom prst="rect">
            <a:avLst/>
          </a:prstGeom>
        </p:spPr>
      </p:pic>
      <p:pic>
        <p:nvPicPr>
          <p:cNvPr id="7" name="Picture 5" descr="C:\Users\Acer\Desktop\Презнтация Бешук\2.png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5474" flipH="1">
            <a:off x="3425260" y="1082971"/>
            <a:ext cx="1285367" cy="7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5805" y="1680392"/>
            <a:ext cx="309634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«Использование традиции семейного чтения,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как средство приобщения к культурным способам познания»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5501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6" y="2186880"/>
            <a:ext cx="8858256" cy="1085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3" y="2587320"/>
            <a:ext cx="9108213" cy="2426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3318"/>
            <a:ext cx="4176464" cy="234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39752" y="1234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19BA9"/>
                </a:solidFill>
                <a:latin typeface="Comic Sans MS" panose="030F0702030302020204" pitchFamily="66" charset="0"/>
              </a:rPr>
              <a:t>Участие с родителями в конкурсном движении </a:t>
            </a:r>
            <a:endParaRPr lang="ru-RU" sz="2800" b="1" dirty="0">
              <a:solidFill>
                <a:srgbClr val="319BA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8024"/>
            <a:ext cx="1584177" cy="2238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18719" b="33128"/>
          <a:stretch/>
        </p:blipFill>
        <p:spPr>
          <a:xfrm>
            <a:off x="4860541" y="1046809"/>
            <a:ext cx="3986379" cy="2787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3293782">
            <a:off x="5090583" y="3983382"/>
            <a:ext cx="557712" cy="1029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929953">
            <a:off x="2503884" y="1499993"/>
            <a:ext cx="868288" cy="765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545400">
            <a:off x="8211185" y="616008"/>
            <a:ext cx="1023527" cy="10467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9182" y="2088122"/>
            <a:ext cx="1268078" cy="1255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00192" y="3957234"/>
            <a:ext cx="896223" cy="882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97174" y="3882054"/>
            <a:ext cx="676738" cy="6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cer\Desktop\Воспитатель года 2022\Фоны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3603" b="3776"/>
          <a:stretch/>
        </p:blipFill>
        <p:spPr bwMode="auto">
          <a:xfrm flipH="1">
            <a:off x="-5" y="1"/>
            <a:ext cx="9144003" cy="51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9" y="915565"/>
            <a:ext cx="3672409" cy="222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898095"/>
            <a:ext cx="3365018" cy="224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51278"/>
            <a:ext cx="2675136" cy="178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446" y="3267734"/>
            <a:ext cx="3096344" cy="180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8894" y="7534"/>
            <a:ext cx="9217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Мастер – класс «Формирование базовых ценностей у дошкольников посредством проектирования воспитательных событий»</a:t>
            </a:r>
          </a:p>
        </p:txBody>
      </p:sp>
      <p:sp>
        <p:nvSpPr>
          <p:cNvPr id="8" name="Freeform 7"/>
          <p:cNvSpPr/>
          <p:nvPr/>
        </p:nvSpPr>
        <p:spPr>
          <a:xfrm>
            <a:off x="179512" y="684642"/>
            <a:ext cx="8856402" cy="45719"/>
          </a:xfrm>
          <a:custGeom>
            <a:avLst/>
            <a:gdLst/>
            <a:ahLst/>
            <a:cxnLst/>
            <a:rect l="l" t="t" r="r" b="b"/>
            <a:pathLst>
              <a:path w="4933101" h="37423">
                <a:moveTo>
                  <a:pt x="0" y="0"/>
                </a:moveTo>
                <a:lnTo>
                  <a:pt x="4933101" y="0"/>
                </a:lnTo>
                <a:lnTo>
                  <a:pt x="4933101" y="37423"/>
                </a:lnTo>
                <a:lnTo>
                  <a:pt x="0" y="3742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821" y="3302066"/>
            <a:ext cx="2730941" cy="173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Acer\Desktop\Презнтация Бешук\pngtree-yellow-exclamation-mark-png-image_5409517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6812" r="15125" b="21875"/>
          <a:stretch/>
        </p:blipFill>
        <p:spPr bwMode="auto">
          <a:xfrm>
            <a:off x="4211960" y="730361"/>
            <a:ext cx="1079809" cy="9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469940">
            <a:off x="3969656" y="155809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Тихорецкий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485996">
            <a:off x="3915957" y="2441888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Калининский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21176262">
            <a:off x="3916762" y="1970049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Выселковский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1158969">
            <a:off x="4261409" y="2797364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районы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8894" y="7534"/>
            <a:ext cx="9217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25956"/>
                </a:solidFill>
                <a:latin typeface="Comic Sans MS" panose="030F0702030302020204" pitchFamily="66" charset="0"/>
              </a:rPr>
              <a:t>Стажировочная</a:t>
            </a:r>
            <a:r>
              <a:rPr lang="ru-RU" sz="1600" b="1" dirty="0" smtClean="0">
                <a:solidFill>
                  <a:srgbClr val="C25956"/>
                </a:solidFill>
                <a:latin typeface="Comic Sans MS" panose="030F0702030302020204" pitchFamily="66" charset="0"/>
              </a:rPr>
              <a:t> площадка </a:t>
            </a: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«Организация клуба «КНИГОРУМ», как эффективное средство приобщения к культурным способам познания детей дошкольного возраста»</a:t>
            </a:r>
            <a:endPara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9512" y="684642"/>
            <a:ext cx="8856402" cy="45719"/>
          </a:xfrm>
          <a:custGeom>
            <a:avLst/>
            <a:gdLst/>
            <a:ahLst/>
            <a:cxnLst/>
            <a:rect l="l" t="t" r="r" b="b"/>
            <a:pathLst>
              <a:path w="4933101" h="37423">
                <a:moveTo>
                  <a:pt x="0" y="0"/>
                </a:moveTo>
                <a:lnTo>
                  <a:pt x="4933101" y="0"/>
                </a:lnTo>
                <a:lnTo>
                  <a:pt x="4933101" y="37423"/>
                </a:lnTo>
                <a:lnTo>
                  <a:pt x="0" y="3742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sp>
      <p:pic>
        <p:nvPicPr>
          <p:cNvPr id="12" name="Picture 4" descr="C:\Users\Acer\Desktop\Презнтация Бешук\pngtree-yellow-exclamation-mark-png-image_5409517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6812" r="15125" b="21875"/>
          <a:stretch/>
        </p:blipFill>
        <p:spPr bwMode="auto">
          <a:xfrm>
            <a:off x="4089823" y="793899"/>
            <a:ext cx="878766" cy="7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8809" y="149163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Тихорецкий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18000" y="2571750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Калининский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51712" y="1995686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Выселковский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53264" y="2834519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районы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3" name="AutoShape 2" descr="IMG 9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Acer\Desktop\IMG_90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25864" r="5943"/>
          <a:stretch/>
        </p:blipFill>
        <p:spPr bwMode="auto">
          <a:xfrm>
            <a:off x="3046975" y="3167792"/>
            <a:ext cx="3050042" cy="186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cer\Desktop\IMG_9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72" y="772833"/>
            <a:ext cx="3367887" cy="224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cer\Desktop\IMG_90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9" r="14570"/>
          <a:stretch/>
        </p:blipFill>
        <p:spPr bwMode="auto">
          <a:xfrm>
            <a:off x="128811" y="3152227"/>
            <a:ext cx="2787005" cy="189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cer\Desktop\IMG_90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" y="772833"/>
            <a:ext cx="3367887" cy="224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54" y="3156643"/>
            <a:ext cx="2793705" cy="186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307190" y="1711344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Каневской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19971" y="2283718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Ленинградский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2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" y="-1545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cer\Desktop\Презнтация Бешук\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7623" flipH="1" flipV="1">
            <a:off x="4959847" y="1072233"/>
            <a:ext cx="1285367" cy="7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010" y="118748"/>
            <a:ext cx="5735507" cy="104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0664" y="180029"/>
            <a:ext cx="50271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Диссеминация опыта в рамках региональной стажировки «Составляющие уклада ДОО как ресурс формирования базовых ценностей воспитания у дошкольников»</a:t>
            </a:r>
            <a:endParaRPr lang="ru-RU" sz="1400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2284" y="4596755"/>
            <a:ext cx="718063" cy="646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03742" y="1231175"/>
            <a:ext cx="719390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201004">
            <a:off x="7091362" y="4271318"/>
            <a:ext cx="1775643" cy="2675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818" y="1528065"/>
            <a:ext cx="3576615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«Формирование читательской грамотности у подрастающего поколения в рамках культурных практик и семейных традиций»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2"/>
          <a:srcRect l="12045" b="20695"/>
          <a:stretch/>
        </p:blipFill>
        <p:spPr>
          <a:xfrm>
            <a:off x="6244503" y="88150"/>
            <a:ext cx="2806853" cy="3578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3"/>
          <a:srcRect t="2090" r="2997" b="1794"/>
          <a:stretch/>
        </p:blipFill>
        <p:spPr>
          <a:xfrm rot="15636929">
            <a:off x="4217737" y="2064476"/>
            <a:ext cx="2004672" cy="28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" y="1"/>
            <a:ext cx="9129524" cy="5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2522" y="219569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24340"/>
                </a:solidFill>
                <a:latin typeface="Comic Sans MS" panose="030F0702030302020204" pitchFamily="66" charset="0"/>
              </a:rPr>
              <a:t>«Воспитательная модель как условие формирования культурных способов познания у детей дошкольного возраста»</a:t>
            </a:r>
          </a:p>
        </p:txBody>
      </p:sp>
      <p:pic>
        <p:nvPicPr>
          <p:cNvPr id="1026" name="Picture 2" descr="C:\Users\Acer\Desktop\КНИГАРУМ\КНИГОРУ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" y="195486"/>
            <a:ext cx="35843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cer\Desktop\20230529_11042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87241" y="2143698"/>
            <a:ext cx="2144751" cy="30320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20230529_110627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137" y="1923678"/>
            <a:ext cx="2088232" cy="29521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Desktop\Воспитатель года 2022\Фоны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3603" b="3776"/>
          <a:stretch/>
        </p:blipFill>
        <p:spPr bwMode="auto">
          <a:xfrm flipH="1">
            <a:off x="-5" y="1"/>
            <a:ext cx="9144003" cy="51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5" t="32824" r="15365" b="19374"/>
          <a:stretch/>
        </p:blipFill>
        <p:spPr bwMode="auto">
          <a:xfrm>
            <a:off x="6228185" y="2859782"/>
            <a:ext cx="2710089" cy="2265273"/>
          </a:xfrm>
          <a:prstGeom prst="snip1Rect">
            <a:avLst>
              <a:gd name="adj" fmla="val 369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5" y="46537"/>
            <a:ext cx="6048671" cy="879085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8085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270" y="4653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Официальный сайт МАДОУ ДС № 30 «Колобок»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Раздел «</a:t>
            </a:r>
            <a:r>
              <a:rPr lang="ru-RU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нновационная деятельность»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729" y="999688"/>
            <a:ext cx="4800488" cy="31469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014" y="691911"/>
            <a:ext cx="976845" cy="959647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76755" y="4220696"/>
            <a:ext cx="5863397" cy="812428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808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441" y="4230039"/>
            <a:ext cx="5748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1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https://ds30-viselki.ru/index.php/aproll/616-proekt-vnedrenie-effektivnoj-vospitatelnoj-modeli-doshkolnogo-obrazovaniya-posredstvom-razvitiya-interesa-k-chteniyu-vospriyatiyu-khudozhestvennoj-literatury-u-detej-starshego-doshkolnogo-vozrasta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qrcoder.ru/code/?https%3A%2F%2Fds30-viselki.ru%2Findex.php%2Frukovodstvo-pedagogicheskij-sostavhttps%3A%2F%2Fds30-viselki.ru%2Findex.php%2Faproll%2F616-proekt-vnedrenie-effektivnoj-vospitatelnoj-modeli-doshkolnogo-obrazovaniya-posredstvom-razvitiya-interesa-k-chteniyu-vospriyatiyu-khudozhestvennoj-literatury-u-detej-starshego-doshkolnogo-vozrasta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01" y="627535"/>
            <a:ext cx="1870402" cy="187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Desktop\Воспитатель года 2022\Фоны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3603" b="3776"/>
          <a:stretch/>
        </p:blipFill>
        <p:spPr bwMode="auto">
          <a:xfrm flipH="1">
            <a:off x="-5149" y="-4994"/>
            <a:ext cx="9149149" cy="51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5" t="32824" r="15365" b="19374"/>
          <a:stretch/>
        </p:blipFill>
        <p:spPr bwMode="auto">
          <a:xfrm>
            <a:off x="6228185" y="2859782"/>
            <a:ext cx="2710089" cy="2265273"/>
          </a:xfrm>
          <a:prstGeom prst="snip1Rect">
            <a:avLst>
              <a:gd name="adj" fmla="val 369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1510"/>
            <a:ext cx="4628549" cy="30243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55576" y="3762008"/>
            <a:ext cx="5400599" cy="869028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Интерактивная электронная версия клуба «КНИГОРУМ»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47107">
            <a:off x="4835679" y="3236875"/>
            <a:ext cx="976845" cy="9596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612" y="0"/>
            <a:ext cx="1667146" cy="166714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324101" y="1685249"/>
            <a:ext cx="3681147" cy="834554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31885"/>
              </p:ext>
            </p:extLst>
          </p:nvPr>
        </p:nvGraphicFramePr>
        <p:xfrm>
          <a:off x="5463880" y="1909353"/>
          <a:ext cx="3068560" cy="320040"/>
        </p:xfrm>
        <a:graphic>
          <a:graphicData uri="http://schemas.openxmlformats.org/drawingml/2006/table">
            <a:tbl>
              <a:tblPr/>
              <a:tblGrid>
                <a:gridCol w="3068560">
                  <a:extLst>
                    <a:ext uri="{9D8B030D-6E8A-4147-A177-3AD203B41FA5}">
                      <a16:colId xmlns:a16="http://schemas.microsoft.com/office/drawing/2014/main" val="314977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https://pzhloul99.ukit.me/knigorum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67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4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31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504" y="195486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7986C5"/>
                </a:solidFill>
                <a:latin typeface="Comic Sans MS" panose="030F0702030302020204" pitchFamily="66" charset="0"/>
              </a:rPr>
              <a:t>Данная педагогическая  модель </a:t>
            </a:r>
            <a:endParaRPr lang="ru-RU" b="1" i="1" u="sng" dirty="0" smtClean="0">
              <a:solidFill>
                <a:srgbClr val="7986C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i="1" u="sng" dirty="0" smtClean="0">
                <a:solidFill>
                  <a:srgbClr val="7986C5"/>
                </a:solidFill>
                <a:latin typeface="Comic Sans MS" panose="030F0702030302020204" pitchFamily="66" charset="0"/>
              </a:rPr>
              <a:t>включает </a:t>
            </a:r>
            <a:r>
              <a:rPr lang="ru-RU" b="1" i="1" u="sng" dirty="0">
                <a:solidFill>
                  <a:srgbClr val="7986C5"/>
                </a:solidFill>
                <a:latin typeface="Comic Sans MS" panose="030F0702030302020204" pitchFamily="66" charset="0"/>
              </a:rPr>
              <a:t>три модуля:</a:t>
            </a:r>
            <a:endParaRPr lang="ru-RU" b="1" dirty="0">
              <a:solidFill>
                <a:srgbClr val="7986C5"/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FB0522"/>
              </a:buClr>
            </a:pP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чит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ельский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клуб  «КНИГОРУМ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»;</a:t>
            </a:r>
          </a:p>
          <a:p>
            <a:pPr lvl="0">
              <a:buClr>
                <a:srgbClr val="FB0522"/>
              </a:buClr>
            </a:pP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библиот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ека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;</a:t>
            </a:r>
          </a:p>
          <a:p>
            <a:pPr lvl="0">
              <a:buClr>
                <a:srgbClr val="FB0522"/>
              </a:buClr>
            </a:pP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инт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еракт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ивная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элект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ронная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lvl="0">
              <a:buClr>
                <a:srgbClr val="FB0522"/>
              </a:buClr>
            </a:pPr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версия клуба «КНИГОРУМ».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0" t="47211" r="17899" b="9172"/>
          <a:stretch/>
        </p:blipFill>
        <p:spPr bwMode="auto">
          <a:xfrm>
            <a:off x="1180385" y="1949812"/>
            <a:ext cx="3573369" cy="255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Acer\Desktop\КНИГАРУМ\кн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32"/>
          <a:stretch/>
        </p:blipFill>
        <p:spPr bwMode="auto">
          <a:xfrm>
            <a:off x="3288613" y="862259"/>
            <a:ext cx="5174793" cy="17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9436672">
            <a:off x="3671385" y="1320444"/>
            <a:ext cx="2126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Б</a:t>
            </a:r>
            <a:r>
              <a:rPr lang="ru-RU" sz="15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иблиотека</a:t>
            </a:r>
            <a:endParaRPr lang="ru-RU" sz="15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735455">
            <a:off x="7248045" y="1384785"/>
            <a:ext cx="212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Электронная версия</a:t>
            </a:r>
            <a:endParaRPr lang="ru-RU" sz="1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10" descr="C:\Users\Acer\Desktop\Презнтация Бешук\Рисунок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0" y="703927"/>
            <a:ext cx="311875" cy="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:\Users\Acer\Desktop\Презнтация Бешук\Рисунок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2" y="1026750"/>
            <a:ext cx="311875" cy="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cer\Desktop\Презнтация Бешук\Рисунок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0" y="1342578"/>
            <a:ext cx="311875" cy="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9432" y="2611135"/>
            <a:ext cx="3774959" cy="2336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31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212">
            <a:off x="274836" y="430772"/>
            <a:ext cx="3184876" cy="2124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754837"/>
            <a:ext cx="3329854" cy="2090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6"/>
          <a:stretch/>
        </p:blipFill>
        <p:spPr bwMode="auto">
          <a:xfrm rot="716777">
            <a:off x="5699373" y="530385"/>
            <a:ext cx="3086404" cy="205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"/>
          <a:stretch/>
        </p:blipFill>
        <p:spPr bwMode="auto">
          <a:xfrm>
            <a:off x="148413" y="3183817"/>
            <a:ext cx="2421992" cy="1703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21" y="3147814"/>
            <a:ext cx="2661759" cy="1775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3419872" y="483518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МОДУЛЬ №1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«ЧИТАТЕЛЬСКИЙ КЛУБ»</a:t>
            </a: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>
            <a:off x="8172400" y="411510"/>
            <a:ext cx="304345" cy="468657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 rot="20434340" flipH="1">
            <a:off x="6440693" y="2913821"/>
            <a:ext cx="283133" cy="43599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 rot="20434340" flipH="1">
            <a:off x="820025" y="175172"/>
            <a:ext cx="283133" cy="435992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>
            <a:off x="4716016" y="2396191"/>
            <a:ext cx="304345" cy="468657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>
            <a:off x="2195736" y="2781387"/>
            <a:ext cx="304345" cy="468657"/>
          </a:xfrm>
          <a:prstGeom prst="rect">
            <a:avLst/>
          </a:prstGeom>
        </p:spPr>
      </p:pic>
      <p:grpSp>
        <p:nvGrpSpPr>
          <p:cNvPr id="25" name="Group 6"/>
          <p:cNvGrpSpPr/>
          <p:nvPr/>
        </p:nvGrpSpPr>
        <p:grpSpPr>
          <a:xfrm>
            <a:off x="3648198" y="1251218"/>
            <a:ext cx="1872399" cy="96396"/>
            <a:chOff x="0" y="0"/>
            <a:chExt cx="4933101" cy="37423"/>
          </a:xfrm>
        </p:grpSpPr>
        <p:sp>
          <p:nvSpPr>
            <p:cNvPr id="26" name="Freeform 7"/>
            <p:cNvSpPr/>
            <p:nvPr/>
          </p:nvSpPr>
          <p:spPr>
            <a:xfrm>
              <a:off x="0" y="0"/>
              <a:ext cx="4933101" cy="37423"/>
            </a:xfrm>
            <a:custGeom>
              <a:avLst/>
              <a:gdLst/>
              <a:ahLst/>
              <a:cxnLst/>
              <a:rect l="l" t="t" r="r" b="b"/>
              <a:pathLst>
                <a:path w="4933101" h="37423">
                  <a:moveTo>
                    <a:pt x="0" y="0"/>
                  </a:moveTo>
                  <a:lnTo>
                    <a:pt x="4933101" y="0"/>
                  </a:lnTo>
                  <a:lnTo>
                    <a:pt x="4933101" y="37423"/>
                  </a:lnTo>
                  <a:lnTo>
                    <a:pt x="0" y="37423"/>
                  </a:lnTo>
                  <a:close/>
                </a:path>
              </a:pathLst>
            </a:custGeom>
            <a:solidFill>
              <a:schemeClr val="accent2"/>
            </a:solidFill>
          </p:spPr>
        </p:sp>
        <p:sp>
          <p:nvSpPr>
            <p:cNvPr id="27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5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93385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МОДУЛЬ №2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«БИБЛИОТЕКА»</a:t>
            </a:r>
          </a:p>
        </p:txBody>
      </p:sp>
      <p:sp>
        <p:nvSpPr>
          <p:cNvPr id="5" name="Freeform 7"/>
          <p:cNvSpPr/>
          <p:nvPr/>
        </p:nvSpPr>
        <p:spPr>
          <a:xfrm>
            <a:off x="755480" y="729962"/>
            <a:ext cx="1872399" cy="96396"/>
          </a:xfrm>
          <a:custGeom>
            <a:avLst/>
            <a:gdLst/>
            <a:ahLst/>
            <a:cxnLst/>
            <a:rect l="l" t="t" r="r" b="b"/>
            <a:pathLst>
              <a:path w="4933101" h="37423">
                <a:moveTo>
                  <a:pt x="0" y="0"/>
                </a:moveTo>
                <a:lnTo>
                  <a:pt x="4933101" y="0"/>
                </a:lnTo>
                <a:lnTo>
                  <a:pt x="4933101" y="37423"/>
                </a:lnTo>
                <a:lnTo>
                  <a:pt x="0" y="37423"/>
                </a:lnTo>
                <a:close/>
              </a:path>
            </a:pathLst>
          </a:custGeom>
          <a:solidFill>
            <a:schemeClr val="accent2"/>
          </a:solidFill>
        </p:spPr>
      </p:sp>
      <p:pic>
        <p:nvPicPr>
          <p:cNvPr id="4098" name="Picture 2" descr="C:\Users\Acer\Desktop\КИП\Мастер - класс\Фото центры активност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870" y="193384"/>
            <a:ext cx="5667116" cy="407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32" y="915566"/>
            <a:ext cx="307234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5" r="37697"/>
          <a:stretch/>
        </p:blipFill>
        <p:spPr bwMode="auto">
          <a:xfrm>
            <a:off x="395536" y="2751100"/>
            <a:ext cx="2664296" cy="226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>
            <a:off x="4572000" y="4394571"/>
            <a:ext cx="4127536" cy="6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3312089" y="66943"/>
            <a:ext cx="3168352" cy="1253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73287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Работа над проектом </a:t>
            </a: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ведется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течение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всего месяца в разных </a:t>
            </a: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формах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взаимодействия:</a:t>
            </a:r>
            <a:r>
              <a:rPr lang="ru-RU" b="1" dirty="0">
                <a:solidFill>
                  <a:srgbClr val="FF4B4B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128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«Педагог —Дети»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0446" y="2568452"/>
            <a:ext cx="284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«Родители — Ребёнок»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859782"/>
            <a:ext cx="2919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«Педагог — Родители»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Acer\Desktop\Выступление март 2023\Фото родителей\WhatsApp Image 2023-03-13 at 08.07.04.jpe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 bwMode="auto">
          <a:xfrm>
            <a:off x="6633195" y="3158359"/>
            <a:ext cx="2277470" cy="1815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Выступление март 2023\Фото родителей\WhatsApp Image 2023-03-13 at 08.04.19.jpe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45303"/>
            <a:ext cx="2053397" cy="3496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ownloads\WhatsApp Image 2023-03-03 at 10.02.24.jpe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27" y="513118"/>
            <a:ext cx="2985942" cy="2239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307" y="3435847"/>
            <a:ext cx="3414738" cy="1484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Рисунок 12" descr="C:\Users\Acer\Downloads\photo_5427195210544303519_y.jpg"/>
          <p:cNvPicPr/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2260" y="555526"/>
            <a:ext cx="2379340" cy="1854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 rotWithShape="1">
          <a:blip r:embed="rId2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>
            <a:off x="8784895" y="204794"/>
            <a:ext cx="304345" cy="468657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 rot="20434340" flipH="1">
            <a:off x="6440693" y="2913821"/>
            <a:ext cx="283133" cy="4359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 rot="20434340" flipH="1">
            <a:off x="170364" y="3081869"/>
            <a:ext cx="283133" cy="435992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 rotWithShape="1">
          <a:blip r:embed="rId2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>
            <a:off x="2829994" y="100875"/>
            <a:ext cx="304345" cy="468657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 rot="20434340" flipH="1">
            <a:off x="4060384" y="1334871"/>
            <a:ext cx="283133" cy="4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5501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076" y="2593150"/>
            <a:ext cx="1707888" cy="242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3553" y="1229241"/>
            <a:ext cx="2003561" cy="173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Acer\Desktop\Презнтация Бешук\2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7623" flipH="1" flipV="1">
            <a:off x="1713461" y="2940671"/>
            <a:ext cx="1285367" cy="7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6384" y="118132"/>
            <a:ext cx="3668018" cy="104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965" y="17719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Диссеминация опыта в рамках инновационной деятельности</a:t>
            </a:r>
            <a:r>
              <a:rPr lang="ru-RU" b="1" dirty="0" smtClean="0">
                <a:solidFill>
                  <a:srgbClr val="FF4B4B"/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2284" y="4596755"/>
            <a:ext cx="718063" cy="646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9492" y="1229241"/>
            <a:ext cx="719390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432374">
            <a:off x="7942977" y="3856676"/>
            <a:ext cx="1775643" cy="26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4170"/>
          <a:stretch/>
        </p:blipFill>
        <p:spPr>
          <a:xfrm>
            <a:off x="6265375" y="722882"/>
            <a:ext cx="2727998" cy="371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644" y="103365"/>
            <a:ext cx="1763323" cy="248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965" y="2647113"/>
            <a:ext cx="1718216" cy="242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276</Words>
  <Application>Microsoft Office PowerPoint</Application>
  <PresentationFormat>Экран (16:9)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Пользователь</cp:lastModifiedBy>
  <cp:revision>146</cp:revision>
  <cp:lastPrinted>2023-05-25T12:41:22Z</cp:lastPrinted>
  <dcterms:created xsi:type="dcterms:W3CDTF">2023-05-16T05:58:23Z</dcterms:created>
  <dcterms:modified xsi:type="dcterms:W3CDTF">2023-11-17T11:31:23Z</dcterms:modified>
</cp:coreProperties>
</file>