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325" r:id="rId5"/>
    <p:sldId id="326" r:id="rId6"/>
    <p:sldId id="327" r:id="rId7"/>
    <p:sldId id="328" r:id="rId8"/>
    <p:sldId id="329" r:id="rId9"/>
    <p:sldId id="330" r:id="rId10"/>
    <p:sldId id="332" r:id="rId11"/>
    <p:sldId id="331" r:id="rId12"/>
    <p:sldId id="333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340"/>
    <a:srgbClr val="C86866"/>
    <a:srgbClr val="C25956"/>
    <a:srgbClr val="C00040"/>
    <a:srgbClr val="319BA9"/>
    <a:srgbClr val="7986C5"/>
    <a:srgbClr val="FF81FF"/>
    <a:srgbClr val="FF66FF"/>
    <a:srgbClr val="FF8BFF"/>
    <a:srgbClr val="8E9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B3FD9-00B9-4B92-9790-590B000F726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329A5-D4EA-4E12-9009-72CF4C67A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8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28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37.png"/><Relationship Id="rId19" Type="http://schemas.openxmlformats.org/officeDocument/2006/relationships/image" Target="../media/image38.png"/><Relationship Id="rId22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26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5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24" Type="http://schemas.openxmlformats.org/officeDocument/2006/relationships/image" Target="../media/image52.png"/><Relationship Id="rId5" Type="http://schemas.openxmlformats.org/officeDocument/2006/relationships/image" Target="../media/image47.png"/><Relationship Id="rId23" Type="http://schemas.openxmlformats.org/officeDocument/2006/relationships/image" Target="../media/image51.png"/><Relationship Id="rId4" Type="http://schemas.openxmlformats.org/officeDocument/2006/relationships/image" Target="../media/image46.png"/><Relationship Id="rId22" Type="http://schemas.openxmlformats.org/officeDocument/2006/relationships/image" Target="../media/image231.svg"/><Relationship Id="rId27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30-viselki.ru/index.php/aproll/616-proekt-vnedrenie-effektivnoj-vospitatelnoj-modeli-doshkolnogo-obrazovaniya-posredstvom-razvitiya-interesa-k-chteniyu-vospriyatiyu-khudozhestvennoj-literatury-u-detej-starshego-doshkolnogo-vozrast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pzhloul99.ukit.me/knigoru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.wdp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110.sv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57" Type="http://schemas.openxmlformats.org/officeDocument/2006/relationships/image" Target="../media/image600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.svg"/><Relationship Id="rId21" Type="http://schemas.openxmlformats.org/officeDocument/2006/relationships/image" Target="../media/image31.jpeg"/><Relationship Id="rId25" Type="http://schemas.openxmlformats.org/officeDocument/2006/relationships/image" Target="../media/image23.png"/><Relationship Id="rId2" Type="http://schemas.openxmlformats.org/officeDocument/2006/relationships/image" Target="../media/image28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2.png"/><Relationship Id="rId23" Type="http://schemas.openxmlformats.org/officeDocument/2006/relationships/image" Target="../media/image33.jpeg"/><Relationship Id="rId19" Type="http://schemas.openxmlformats.org/officeDocument/2006/relationships/image" Target="../media/image29.jpeg"/><Relationship Id="rId22" Type="http://schemas.openxmlformats.org/officeDocument/2006/relationships/image" Target="../media/image32.jpeg"/><Relationship Id="rId9" Type="http://schemas.openxmlformats.org/officeDocument/2006/relationships/image" Target="../media/image110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1.svg"/><Relationship Id="rId3" Type="http://schemas.openxmlformats.org/officeDocument/2006/relationships/image" Target="../media/image35.png"/><Relationship Id="rId21" Type="http://schemas.openxmlformats.org/officeDocument/2006/relationships/image" Target="../media/image40.png"/><Relationship Id="rId2" Type="http://schemas.openxmlformats.org/officeDocument/2006/relationships/image" Target="../media/image3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24" Type="http://schemas.openxmlformats.org/officeDocument/2006/relationships/image" Target="../media/image43.jpeg"/><Relationship Id="rId5" Type="http://schemas.openxmlformats.org/officeDocument/2006/relationships/image" Target="../media/image37.png"/><Relationship Id="rId23" Type="http://schemas.openxmlformats.org/officeDocument/2006/relationships/image" Target="../media/image42.png"/><Relationship Id="rId19" Type="http://schemas.openxmlformats.org/officeDocument/2006/relationships/image" Target="../media/image38.png"/><Relationship Id="rId4" Type="http://schemas.openxmlformats.org/officeDocument/2006/relationships/image" Target="../media/image36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297"/>
            <a:ext cx="9174439" cy="514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stomShape 2"/>
          <p:cNvSpPr/>
          <p:nvPr/>
        </p:nvSpPr>
        <p:spPr>
          <a:xfrm>
            <a:off x="467544" y="195486"/>
            <a:ext cx="8424936" cy="1015663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Муниципальное автономное дошкольное образовательное учреждение 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детский</a:t>
            </a:r>
            <a:r>
              <a:rPr lang="ru-RU" sz="2000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сад № 30 «Колобок» станицы Выселки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муниципального  образования </a:t>
            </a:r>
            <a:r>
              <a:rPr lang="ru-RU" sz="2000" b="1" strike="noStrike" spc="-1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Выселковский</a:t>
            </a:r>
            <a:r>
              <a:rPr lang="ru-RU" sz="2000" b="1" strike="noStrike" spc="-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/>
              </a:rPr>
              <a:t> район </a:t>
            </a:r>
            <a:endParaRPr lang="ru-RU" sz="2000" b="0" strike="noStrike" spc="-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128586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24340"/>
                </a:solidFill>
                <a:latin typeface="Comic Sans MS" panose="030F0702030302020204" pitchFamily="66" charset="0"/>
              </a:rPr>
              <a:t>Годовой отчет о работе краевой инновационной площадке за 2023 год</a:t>
            </a:r>
            <a:endParaRPr lang="ru-RU" sz="2400" b="1" dirty="0">
              <a:solidFill>
                <a:srgbClr val="B2434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245920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Тема инновационного проекта:</a:t>
            </a:r>
          </a:p>
          <a:p>
            <a:pPr algn="ctr"/>
            <a:r>
              <a:rPr lang="ru-RU" b="1" dirty="0" smtClean="0">
                <a:solidFill>
                  <a:srgbClr val="B2434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rgbClr val="B24340"/>
                </a:solidFill>
                <a:latin typeface="Comic Sans MS" panose="030F0702030302020204" pitchFamily="66" charset="0"/>
              </a:rPr>
              <a:t>Внедрение эффективной воспитательной модели дошкольного образования посредством формирования интереса и потребности в чтении (восприятии) книг у детей дошкольного возраста»</a:t>
            </a:r>
            <a:endParaRPr lang="ru-RU" b="1" dirty="0">
              <a:solidFill>
                <a:srgbClr val="B2434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C:\Users\Acer\Desktop\КНИГАРУМ\КНИГОРУ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931253"/>
            <a:ext cx="2855088" cy="160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384" y="118132"/>
            <a:ext cx="3668018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965" y="1771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Диссеминация опыта в рамках инновационной деятельности</a:t>
            </a:r>
            <a:r>
              <a:rPr lang="ru-RU" b="1" dirty="0" smtClean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00830" y="4595649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74029" y="1121447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32374">
            <a:off x="7942977" y="3856676"/>
            <a:ext cx="1775643" cy="267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5448"/>
            <a:ext cx="4383635" cy="4858528"/>
          </a:xfrm>
          <a:prstGeom prst="rect">
            <a:avLst/>
          </a:prstGeom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2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5474" flipH="1">
            <a:off x="3425260" y="1082971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805" y="1680392"/>
            <a:ext cx="309634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«Использование традиции семейного чтения,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как средство приобщения к культурным способам познания»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6" y="2186880"/>
            <a:ext cx="8858256" cy="10851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" y="2587320"/>
            <a:ext cx="9108213" cy="24264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3318"/>
            <a:ext cx="4176464" cy="234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1234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319BA9"/>
                </a:solidFill>
                <a:latin typeface="Comic Sans MS" panose="030F0702030302020204" pitchFamily="66" charset="0"/>
              </a:rPr>
              <a:t>Участие с родителями в конкурсном движении </a:t>
            </a:r>
            <a:endParaRPr lang="ru-RU" sz="2800" b="1" dirty="0">
              <a:solidFill>
                <a:srgbClr val="319BA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8024"/>
            <a:ext cx="1584177" cy="2238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r="18719" b="33128"/>
          <a:stretch/>
        </p:blipFill>
        <p:spPr>
          <a:xfrm>
            <a:off x="4860541" y="1046809"/>
            <a:ext cx="3986379" cy="2787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3293782">
            <a:off x="5090583" y="3983382"/>
            <a:ext cx="557712" cy="10293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9929953">
            <a:off x="2503884" y="1499993"/>
            <a:ext cx="868288" cy="7650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545400">
            <a:off x="8211185" y="616008"/>
            <a:ext cx="1023527" cy="10467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9182" y="2088122"/>
            <a:ext cx="1268078" cy="1255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00192" y="3957234"/>
            <a:ext cx="896223" cy="8825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297174" y="3882054"/>
            <a:ext cx="676738" cy="6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" y="1"/>
            <a:ext cx="9144003" cy="51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0"/>
          <a:stretch/>
        </p:blipFill>
        <p:spPr bwMode="auto">
          <a:xfrm>
            <a:off x="251519" y="915565"/>
            <a:ext cx="3672409" cy="222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98095"/>
            <a:ext cx="3365018" cy="224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1278"/>
            <a:ext cx="2675136" cy="178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46" y="3267734"/>
            <a:ext cx="3096344" cy="180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8894" y="7534"/>
            <a:ext cx="92170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Мастер – класс «Формирование базовых ценностей у дошкольников посредством проектирования воспитательных событий»</a:t>
            </a:r>
          </a:p>
        </p:txBody>
      </p:sp>
      <p:sp>
        <p:nvSpPr>
          <p:cNvPr id="8" name="Freeform 7"/>
          <p:cNvSpPr/>
          <p:nvPr/>
        </p:nvSpPr>
        <p:spPr>
          <a:xfrm>
            <a:off x="179512" y="684642"/>
            <a:ext cx="8856402" cy="45719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21" y="3302066"/>
            <a:ext cx="2730941" cy="173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Acer\Desktop\Презнтация Бешук\pngtree-yellow-exclamation-mark-png-image_5409517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6812" r="15125" b="21875"/>
          <a:stretch/>
        </p:blipFill>
        <p:spPr bwMode="auto">
          <a:xfrm>
            <a:off x="4211960" y="730361"/>
            <a:ext cx="1079809" cy="9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469940">
            <a:off x="3969656" y="15580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Тихорецкий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485996">
            <a:off x="3915957" y="2441888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Калининский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 rot="21176262">
            <a:off x="3916762" y="1970049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Выселковский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21158969">
            <a:off x="4261409" y="2797364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районы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8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" y="1"/>
            <a:ext cx="9129524" cy="51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10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32522" y="219569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24340"/>
                </a:solidFill>
                <a:latin typeface="Comic Sans MS" panose="030F0702030302020204" pitchFamily="66" charset="0"/>
              </a:rPr>
              <a:t>«Воспитательная модель как условие формирования культурных способов познания у детей дошкольного возраста»</a:t>
            </a:r>
          </a:p>
        </p:txBody>
      </p:sp>
      <p:pic>
        <p:nvPicPr>
          <p:cNvPr id="1026" name="Picture 2" descr="C:\Users\Acer\Desktop\КНИГАРУМ\КНИГОРУ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" y="195486"/>
            <a:ext cx="358439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\Desktop\20230529_11042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7241" y="2143698"/>
            <a:ext cx="2144751" cy="30320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20230529_110627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137" y="1923678"/>
            <a:ext cx="2088232" cy="29521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" y="1"/>
            <a:ext cx="9144003" cy="513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32824" r="15365" b="19374"/>
          <a:stretch/>
        </p:blipFill>
        <p:spPr bwMode="auto">
          <a:xfrm>
            <a:off x="6228185" y="2859782"/>
            <a:ext cx="2710089" cy="2265273"/>
          </a:xfrm>
          <a:prstGeom prst="snip1Rect">
            <a:avLst>
              <a:gd name="adj" fmla="val 369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5" y="46537"/>
            <a:ext cx="6048671" cy="879085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08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270" y="4653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Официальный сайт МАДОУ ДС № 30 «Колобок»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Раздел «</a:t>
            </a:r>
            <a:r>
              <a:rPr lang="ru-RU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И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нновационная деятельность»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29" y="999688"/>
            <a:ext cx="4800488" cy="31469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014" y="691911"/>
            <a:ext cx="976845" cy="959647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76755" y="4220696"/>
            <a:ext cx="5863397" cy="812428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8085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441" y="4230039"/>
            <a:ext cx="57486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ru-RU" sz="11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https://ds30-viselki.ru/index.php/aproll/616-proekt-vnedrenie-effektivnoj-vospitatelnoj-modeli-doshkolnogo-obrazovaniya-posredstvom-razvitiya-interesa-k-chteniyu-vospriyatiyu-khudozhestvennoj-literatury-u-detej-starshego-doshkolnogo-vozrasta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qrcoder.ru/code/?https%3A%2F%2Fds30-viselki.ru%2Findex.php%2Frukovodstvo-pedagogicheskij-sostavhttps%3A%2F%2Fds30-viselki.ru%2Findex.php%2Faproll%2F616-proekt-vnedrenie-effektivnoj-vospitatelnoj-modeli-doshkolnogo-obrazovaniya-posredstvom-razvitiya-interesa-k-chteniyu-vospriyatiyu-khudozhestvennoj-literatury-u-detej-starshego-doshkolnogo-vozrasta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01" y="627535"/>
            <a:ext cx="1870402" cy="187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cer\Desktop\Воспитатель года 2022\Фоны\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3603" b="3776"/>
          <a:stretch/>
        </p:blipFill>
        <p:spPr bwMode="auto">
          <a:xfrm flipH="1">
            <a:off x="-5149" y="-4994"/>
            <a:ext cx="9149149" cy="514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5" t="32824" r="15365" b="19374"/>
          <a:stretch/>
        </p:blipFill>
        <p:spPr bwMode="auto">
          <a:xfrm>
            <a:off x="6228185" y="2859782"/>
            <a:ext cx="2710089" cy="2265273"/>
          </a:xfrm>
          <a:prstGeom prst="snip1Rect">
            <a:avLst>
              <a:gd name="adj" fmla="val 3697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1510"/>
            <a:ext cx="4628549" cy="3024336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55576" y="3762008"/>
            <a:ext cx="5400599" cy="869028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Интерактивная электронная версия клуба «КНИГОРУМ»</a:t>
            </a:r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47107">
            <a:off x="4835679" y="3236875"/>
            <a:ext cx="976845" cy="9596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612" y="0"/>
            <a:ext cx="1667146" cy="166714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5324101" y="1685249"/>
            <a:ext cx="3681147" cy="834554"/>
          </a:xfrm>
          <a:prstGeom prst="roundRect">
            <a:avLst/>
          </a:prstGeom>
          <a:solidFill>
            <a:srgbClr val="F99DB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31885"/>
              </p:ext>
            </p:extLst>
          </p:nvPr>
        </p:nvGraphicFramePr>
        <p:xfrm>
          <a:off x="5463880" y="1909353"/>
          <a:ext cx="3068560" cy="320040"/>
        </p:xfrm>
        <a:graphic>
          <a:graphicData uri="http://schemas.openxmlformats.org/drawingml/2006/table">
            <a:tbl>
              <a:tblPr/>
              <a:tblGrid>
                <a:gridCol w="3068560">
                  <a:extLst>
                    <a:ext uri="{9D8B030D-6E8A-4147-A177-3AD203B41FA5}">
                      <a16:colId xmlns:a16="http://schemas.microsoft.com/office/drawing/2014/main" val="314977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https://pzhloul99.ukit.me/knigorum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674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4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7504" y="195486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7986C5"/>
                </a:solidFill>
                <a:latin typeface="Comic Sans MS" panose="030F0702030302020204" pitchFamily="66" charset="0"/>
              </a:rPr>
              <a:t>Данная педагогическая  модель </a:t>
            </a:r>
            <a:endParaRPr lang="ru-RU" b="1" i="1" u="sng" dirty="0" smtClean="0">
              <a:solidFill>
                <a:srgbClr val="7986C5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i="1" u="sng" dirty="0" smtClean="0">
                <a:solidFill>
                  <a:srgbClr val="7986C5"/>
                </a:solidFill>
                <a:latin typeface="Comic Sans MS" panose="030F0702030302020204" pitchFamily="66" charset="0"/>
              </a:rPr>
              <a:t>включает </a:t>
            </a:r>
            <a:r>
              <a:rPr lang="ru-RU" b="1" i="1" u="sng" dirty="0">
                <a:solidFill>
                  <a:srgbClr val="7986C5"/>
                </a:solidFill>
                <a:latin typeface="Comic Sans MS" panose="030F0702030302020204" pitchFamily="66" charset="0"/>
              </a:rPr>
              <a:t>три модуля:</a:t>
            </a:r>
            <a:endParaRPr lang="ru-RU" b="1" dirty="0">
              <a:solidFill>
                <a:srgbClr val="7986C5"/>
              </a:solidFill>
              <a:latin typeface="Comic Sans MS" panose="030F0702030302020204" pitchFamily="66" charset="0"/>
            </a:endParaRP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чит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ат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ельский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клуб  «КНИГОРУМ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»;</a:t>
            </a: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библиот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ека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;</a:t>
            </a:r>
          </a:p>
          <a:p>
            <a:pPr lvl="0">
              <a:buClr>
                <a:srgbClr val="FB0522"/>
              </a:buClr>
            </a:pP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инт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еракт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ивная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элект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ронная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lvl="0">
              <a:buClr>
                <a:srgbClr val="FB0522"/>
              </a:buClr>
            </a:pPr>
            <a:r>
              <a:rPr lang="ru-RU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версия клуба «КНИГОРУМ».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 t="47211" r="17899" b="9172"/>
          <a:stretch/>
        </p:blipFill>
        <p:spPr bwMode="auto">
          <a:xfrm>
            <a:off x="1180385" y="1949812"/>
            <a:ext cx="3573369" cy="255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:\Users\Acer\Desktop\КНИГАРУМ\кн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2"/>
          <a:stretch/>
        </p:blipFill>
        <p:spPr bwMode="auto">
          <a:xfrm>
            <a:off x="3288613" y="862259"/>
            <a:ext cx="5174793" cy="174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 rot="19436672">
            <a:off x="3671385" y="1320444"/>
            <a:ext cx="2126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Б</a:t>
            </a:r>
            <a:r>
              <a:rPr lang="ru-RU" sz="15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иблиотека</a:t>
            </a:r>
            <a:endParaRPr lang="ru-RU" sz="15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735455">
            <a:off x="7248045" y="1384785"/>
            <a:ext cx="212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Электронная версия</a:t>
            </a:r>
            <a:endParaRPr lang="ru-RU" sz="14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703927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2" y="1026750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cer\Desktop\Презнтация Бешук\Рисунок3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70" y="1342578"/>
            <a:ext cx="311875" cy="31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4" t="8594" r="1702" b="5099"/>
          <a:stretch/>
        </p:blipFill>
        <p:spPr bwMode="auto">
          <a:xfrm>
            <a:off x="5189432" y="2611135"/>
            <a:ext cx="3774959" cy="2336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3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cer\Desktop\Воспитатель года 2022\Фоны\1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1" y="0"/>
            <a:ext cx="9144000" cy="51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212">
            <a:off x="274836" y="430772"/>
            <a:ext cx="3184876" cy="2124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754837"/>
            <a:ext cx="3329854" cy="2090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6"/>
          <a:stretch/>
        </p:blipFill>
        <p:spPr bwMode="auto">
          <a:xfrm rot="716777">
            <a:off x="5699373" y="530385"/>
            <a:ext cx="3086404" cy="2050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1"/>
          <a:stretch/>
        </p:blipFill>
        <p:spPr bwMode="auto">
          <a:xfrm>
            <a:off x="148413" y="3183817"/>
            <a:ext cx="2421992" cy="1703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21" y="3147814"/>
            <a:ext cx="2661759" cy="1775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3419872" y="48351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МОДУЛЬ №1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«ЧИТАТЕЛЬСКИЙ КЛУБ»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8172400" y="411510"/>
            <a:ext cx="304345" cy="4686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 rot="20434340" flipH="1">
            <a:off x="6440693" y="2913821"/>
            <a:ext cx="283133" cy="435992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 rot="20434340" flipH="1">
            <a:off x="820025" y="175172"/>
            <a:ext cx="283133" cy="435992"/>
          </a:xfrm>
          <a:prstGeom prst="rect">
            <a:avLst/>
          </a:prstGeom>
        </p:spPr>
      </p:pic>
      <p:pic>
        <p:nvPicPr>
          <p:cNvPr id="21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4716016" y="2396191"/>
            <a:ext cx="304345" cy="468657"/>
          </a:xfrm>
          <a:prstGeom prst="rect">
            <a:avLst/>
          </a:prstGeom>
        </p:spPr>
      </p:pic>
      <p:pic>
        <p:nvPicPr>
          <p:cNvPr id="24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b="12927"/>
          <a:stretch/>
        </p:blipFill>
        <p:spPr>
          <a:xfrm>
            <a:off x="2195736" y="2781387"/>
            <a:ext cx="304345" cy="468657"/>
          </a:xfrm>
          <a:prstGeom prst="rect">
            <a:avLst/>
          </a:prstGeom>
        </p:spPr>
      </p:pic>
      <p:grpSp>
        <p:nvGrpSpPr>
          <p:cNvPr id="25" name="Group 6"/>
          <p:cNvGrpSpPr/>
          <p:nvPr/>
        </p:nvGrpSpPr>
        <p:grpSpPr>
          <a:xfrm>
            <a:off x="3648198" y="1251218"/>
            <a:ext cx="1872399" cy="96396"/>
            <a:chOff x="0" y="0"/>
            <a:chExt cx="4933101" cy="37423"/>
          </a:xfrm>
        </p:grpSpPr>
        <p:sp>
          <p:nvSpPr>
            <p:cNvPr id="26" name="Freeform 7"/>
            <p:cNvSpPr/>
            <p:nvPr/>
          </p:nvSpPr>
          <p:spPr>
            <a:xfrm>
              <a:off x="0" y="0"/>
              <a:ext cx="4933101" cy="37423"/>
            </a:xfrm>
            <a:custGeom>
              <a:avLst/>
              <a:gdLst/>
              <a:ahLst/>
              <a:cxnLst/>
              <a:rect l="l" t="t" r="r" b="b"/>
              <a:pathLst>
                <a:path w="4933101" h="37423">
                  <a:moveTo>
                    <a:pt x="0" y="0"/>
                  </a:moveTo>
                  <a:lnTo>
                    <a:pt x="4933101" y="0"/>
                  </a:lnTo>
                  <a:lnTo>
                    <a:pt x="4933101" y="37423"/>
                  </a:lnTo>
                  <a:lnTo>
                    <a:pt x="0" y="37423"/>
                  </a:lnTo>
                  <a:close/>
                </a:path>
              </a:pathLst>
            </a:custGeom>
            <a:solidFill>
              <a:schemeClr val="accent2"/>
            </a:solidFill>
          </p:spPr>
        </p:sp>
        <p:sp>
          <p:nvSpPr>
            <p:cNvPr id="27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80"/>
                </a:lnSpc>
              </a:pPr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35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93385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МОДУЛЬ №2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«БИБЛИОТЕКА»</a:t>
            </a:r>
          </a:p>
        </p:txBody>
      </p:sp>
      <p:sp>
        <p:nvSpPr>
          <p:cNvPr id="5" name="Freeform 7"/>
          <p:cNvSpPr/>
          <p:nvPr/>
        </p:nvSpPr>
        <p:spPr>
          <a:xfrm>
            <a:off x="755480" y="729962"/>
            <a:ext cx="1872399" cy="96396"/>
          </a:xfrm>
          <a:custGeom>
            <a:avLst/>
            <a:gdLst/>
            <a:ahLst/>
            <a:cxnLst/>
            <a:rect l="l" t="t" r="r" b="b"/>
            <a:pathLst>
              <a:path w="4933101" h="37423">
                <a:moveTo>
                  <a:pt x="0" y="0"/>
                </a:moveTo>
                <a:lnTo>
                  <a:pt x="4933101" y="0"/>
                </a:lnTo>
                <a:lnTo>
                  <a:pt x="4933101" y="37423"/>
                </a:lnTo>
                <a:lnTo>
                  <a:pt x="0" y="37423"/>
                </a:lnTo>
                <a:close/>
              </a:path>
            </a:pathLst>
          </a:custGeom>
          <a:solidFill>
            <a:schemeClr val="accent2"/>
          </a:solidFill>
        </p:spPr>
      </p:sp>
      <p:pic>
        <p:nvPicPr>
          <p:cNvPr id="4098" name="Picture 2" descr="C:\Users\Acer\Desktop\КИП\Мастер - класс\Фото центры активност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70" y="193384"/>
            <a:ext cx="5667116" cy="407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" y="915566"/>
            <a:ext cx="307234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5" r="37697"/>
          <a:stretch/>
        </p:blipFill>
        <p:spPr bwMode="auto">
          <a:xfrm>
            <a:off x="395536" y="2751100"/>
            <a:ext cx="2664296" cy="226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7"/>
              </a:ext>
            </a:extLst>
          </a:blip>
          <a:srcRect/>
          <a:stretch>
            <a:fillRect/>
          </a:stretch>
        </p:blipFill>
        <p:spPr>
          <a:xfrm>
            <a:off x="4572000" y="4394571"/>
            <a:ext cx="4127536" cy="6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3312089" y="66943"/>
            <a:ext cx="3168352" cy="12534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73287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Работа над проектом 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ведется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течение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всего месяца в разных </a:t>
            </a:r>
            <a:endParaRPr lang="ru-RU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формах 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взаимодействия:</a:t>
            </a:r>
            <a:r>
              <a:rPr lang="ru-RU" b="1" dirty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0128"/>
            <a:ext cx="230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«Педагог —Дети»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0446" y="2568452"/>
            <a:ext cx="284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«Родители — Ребёнок»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859782"/>
            <a:ext cx="2919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anose="030F0702030302020204" pitchFamily="66" charset="0"/>
              </a:rPr>
              <a:t>«Педагог — Родители»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Acer\Desktop\Выступление март 2023\Фото родителей\WhatsApp Image 2023-03-13 at 08.07.04.jpe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t="22560" r="-61" b="17664"/>
          <a:stretch/>
        </p:blipFill>
        <p:spPr bwMode="auto">
          <a:xfrm>
            <a:off x="6633195" y="3158359"/>
            <a:ext cx="2277470" cy="18152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cer\Desktop\Выступление март 2023\Фото родителей\WhatsApp Image 2023-03-13 at 08.04.19.jpe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45303"/>
            <a:ext cx="2053397" cy="3496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ownloads\WhatsApp Image 2023-03-03 at 10.02.24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27" y="513118"/>
            <a:ext cx="2985942" cy="2239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9" r="9778" b="5482"/>
          <a:stretch/>
        </p:blipFill>
        <p:spPr bwMode="auto">
          <a:xfrm>
            <a:off x="208307" y="3435847"/>
            <a:ext cx="3414738" cy="1484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Рисунок 12" descr="C:\Users\Acer\Downloads\photo_5427195210544303519_y.jpg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6" b="13925"/>
          <a:stretch/>
        </p:blipFill>
        <p:spPr bwMode="auto">
          <a:xfrm>
            <a:off x="6582260" y="555526"/>
            <a:ext cx="2379340" cy="1854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>
            <a:off x="8784895" y="204794"/>
            <a:ext cx="304345" cy="468657"/>
          </a:xfrm>
          <a:prstGeom prst="rect">
            <a:avLst/>
          </a:prstGeom>
        </p:spPr>
      </p:pic>
      <p:pic>
        <p:nvPicPr>
          <p:cNvPr id="16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6440693" y="2913821"/>
            <a:ext cx="283133" cy="4359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170364" y="3081869"/>
            <a:ext cx="283133" cy="435992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 rotWithShape="1">
          <a:blip r:embed="rId2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>
            <a:off x="2829994" y="100875"/>
            <a:ext cx="304345" cy="468657"/>
          </a:xfrm>
          <a:prstGeom prst="rect">
            <a:avLst/>
          </a:prstGeom>
        </p:spPr>
      </p:pic>
      <p:pic>
        <p:nvPicPr>
          <p:cNvPr id="19" name="Picture 12"/>
          <p:cNvPicPr>
            <a:picLocks noChangeAspect="1"/>
          </p:cNvPicPr>
          <p:nvPr/>
        </p:nvPicPr>
        <p:blipFill rotWithShape="1">
          <a:blip r:embed="rId2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2927"/>
          <a:stretch/>
        </p:blipFill>
        <p:spPr>
          <a:xfrm rot="20434340" flipH="1">
            <a:off x="4060384" y="1334871"/>
            <a:ext cx="283133" cy="4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cer\Desktop\Воспитатель года 2022\Фоны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5501"/>
            <a:ext cx="9143990" cy="51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5" t="9811" r="34726" b="17198"/>
          <a:stretch/>
        </p:blipFill>
        <p:spPr bwMode="auto">
          <a:xfrm>
            <a:off x="233076" y="2593150"/>
            <a:ext cx="1707888" cy="242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0" t="21106" r="34980" b="35321"/>
          <a:stretch/>
        </p:blipFill>
        <p:spPr bwMode="auto">
          <a:xfrm>
            <a:off x="1733553" y="1229241"/>
            <a:ext cx="2003561" cy="173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Acer\Desktop\Презнтация Бешук\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7623" flipH="1" flipV="1">
            <a:off x="1713461" y="2940671"/>
            <a:ext cx="1285367" cy="7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6384" y="118132"/>
            <a:ext cx="3668018" cy="1041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2965" y="17719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Диссеминация опыта в рамках инновационной деятельности</a:t>
            </a:r>
            <a:r>
              <a:rPr lang="ru-RU" b="1" dirty="0" smtClean="0">
                <a:solidFill>
                  <a:srgbClr val="FF4B4B"/>
                </a:solidFill>
                <a:latin typeface="Comic Sans MS" panose="030F0702030302020204" pitchFamily="66" charset="0"/>
              </a:rPr>
              <a:t> </a:t>
            </a:r>
            <a:endParaRPr lang="ru-RU" b="1" dirty="0">
              <a:solidFill>
                <a:srgbClr val="FF4B4B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2284" y="4596755"/>
            <a:ext cx="718063" cy="6464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97677" y="1444564"/>
            <a:ext cx="719390" cy="64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432374">
            <a:off x="7942977" y="3856676"/>
            <a:ext cx="1775643" cy="267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4170"/>
          <a:stretch/>
        </p:blipFill>
        <p:spPr>
          <a:xfrm>
            <a:off x="6265375" y="722882"/>
            <a:ext cx="2727998" cy="371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30400" r="54725" b="26201"/>
          <a:stretch/>
        </p:blipFill>
        <p:spPr>
          <a:xfrm>
            <a:off x="4283644" y="103365"/>
            <a:ext cx="1763323" cy="248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65" y="2647113"/>
            <a:ext cx="1718216" cy="242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5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224</Words>
  <Application>Microsoft Office PowerPoint</Application>
  <PresentationFormat>Экран (16:9)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Пользователь</cp:lastModifiedBy>
  <cp:revision>139</cp:revision>
  <cp:lastPrinted>2023-05-25T12:41:22Z</cp:lastPrinted>
  <dcterms:created xsi:type="dcterms:W3CDTF">2023-05-16T05:58:23Z</dcterms:created>
  <dcterms:modified xsi:type="dcterms:W3CDTF">2023-09-10T08:52:31Z</dcterms:modified>
</cp:coreProperties>
</file>