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72" r:id="rId5"/>
    <p:sldId id="293" r:id="rId6"/>
    <p:sldId id="303" r:id="rId7"/>
    <p:sldId id="294" r:id="rId8"/>
    <p:sldId id="270" r:id="rId9"/>
    <p:sldId id="298" r:id="rId10"/>
    <p:sldId id="307" r:id="rId11"/>
    <p:sldId id="299" r:id="rId12"/>
    <p:sldId id="265" r:id="rId13"/>
    <p:sldId id="267" r:id="rId14"/>
    <p:sldId id="296" r:id="rId15"/>
    <p:sldId id="305" r:id="rId16"/>
    <p:sldId id="306" r:id="rId17"/>
    <p:sldId id="295" r:id="rId18"/>
    <p:sldId id="300" r:id="rId19"/>
    <p:sldId id="302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ACE"/>
    <a:srgbClr val="607731"/>
    <a:srgbClr val="678034"/>
    <a:srgbClr val="728E3A"/>
    <a:srgbClr val="7A9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28DDC-5C91-438E-B001-09B0913E9916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1D7F4-FF26-492B-A250-E6A6C13963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7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1D7F4-FF26-492B-A250-E6A6C139638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3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9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17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92" y="170976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92" y="458949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92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3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4" y="365134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5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61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48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1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5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3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5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8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9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8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8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62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92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92" y="458948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1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89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4" y="365134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5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61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12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85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8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5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61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5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39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75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84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9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04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17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05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91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91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52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64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6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6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08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4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4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67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5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6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6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7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6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9CDAB-D8A5-4C20-9052-9362F652A7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6" y="635637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5A5C-3176-462F-BF52-1F0857D25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2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1E46B-AC1C-4E88-84BF-359EDDED6E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2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0B6CB-5C92-4E75-BBCF-9BE0AE966C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2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13.wdp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26" Type="http://schemas.openxmlformats.org/officeDocument/2006/relationships/hyperlink" Target="http://nazdorov.ru/content/files/catalog1/source/SHnurovka_Repka_big_3679b.jpg" TargetMode="External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5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microsoft.com/office/2007/relationships/hdphoto" Target="../media/hdphoto16.wdp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microsoft.com/office/2007/relationships/hdphoto" Target="../media/hdphoto15.wdp"/><Relationship Id="rId27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microsoft.com/office/2007/relationships/hdphoto" Target="../media/hdphoto2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microsoft.com/office/2007/relationships/hdphoto" Target="../media/hdphoto21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9991" y="1291508"/>
            <a:ext cx="6840760" cy="29289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596" y="214290"/>
            <a:ext cx="821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МУНИЦИПАЛЬНОЕ БЮДЖЕТНОЕ ДОШКОЛЬНОЕ ОРАЗОВАТЕЛЬНОЕ УЧРЕЖДЕНИЕ МУНИЦИПАЛЬНОГО ОБРАЗОВАНИЯ ГОРОД КРАСНОДАР «ДЕТСКИЙ САД КОМБИНИРОВАННОГО ВИДА № 202»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2686" y="1500174"/>
            <a:ext cx="8215370" cy="257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Годовой отчет КИП КК</a:t>
            </a:r>
            <a:endParaRPr lang="ru-RU" sz="2400" dirty="0"/>
          </a:p>
          <a:p>
            <a:pPr algn="ctr"/>
            <a:r>
              <a:rPr lang="ru-RU" sz="2400" b="1" dirty="0"/>
              <a:t>(год присвоения – 2017</a:t>
            </a:r>
            <a:r>
              <a:rPr lang="ru-RU" sz="2400" b="1" dirty="0" smtClean="0"/>
              <a:t>)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«Психолого-педагогическая модель развития эмоциональной сферы дошкольников 5-7 лет в ДОУ комбинированного вида»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9900" y="5733256"/>
            <a:ext cx="2406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Отчет представляет </a:t>
            </a:r>
          </a:p>
          <a:p>
            <a:pPr algn="r">
              <a:lnSpc>
                <a:spcPct val="8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Н.Л. Левченко </a:t>
            </a:r>
          </a:p>
          <a:p>
            <a:pPr algn="r">
              <a:lnSpc>
                <a:spcPct val="8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педагог-психолог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686" y="4911492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350047,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Российская Федерация,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Краснодарский край, г. Краснодар,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Прикубанский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внутригородской округ, ул. им. Яна Полуяна,48.</a:t>
            </a:r>
          </a:p>
          <a:p>
            <a:pPr>
              <a:lnSpc>
                <a:spcPct val="8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 (861) 226-29-90, 226-58-38</a:t>
            </a:r>
          </a:p>
          <a:p>
            <a:pPr>
              <a:lnSpc>
                <a:spcPct val="8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e-mail: detsad202@kubannet.ru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4262690"/>
            <a:ext cx="2775252" cy="10500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477850" y="981962"/>
            <a:ext cx="4497058" cy="11291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:\ДОУ\Фото\IMG_3074 - копия.JPG"/>
          <p:cNvPicPr>
            <a:picLocks noChangeAspect="1" noChangeArrowheads="1"/>
          </p:cNvPicPr>
          <p:nvPr/>
        </p:nvPicPr>
        <p:blipFill>
          <a:blip r:embed="rId2">
            <a:lum bright="2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350" t="16039" r="10091" b="10303"/>
          <a:stretch>
            <a:fillRect/>
          </a:stretch>
        </p:blipFill>
        <p:spPr bwMode="auto">
          <a:xfrm>
            <a:off x="179512" y="1485896"/>
            <a:ext cx="2775252" cy="253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44575" y="4219932"/>
            <a:ext cx="304220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Тренинг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применением </a:t>
            </a:r>
          </a:p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арт-терапевтических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рисуночных техник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670" y="142852"/>
            <a:ext cx="5715040" cy="584775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Работа с педагогами</a:t>
            </a:r>
          </a:p>
        </p:txBody>
      </p:sp>
      <p:pic>
        <p:nvPicPr>
          <p:cNvPr id="12" name="Picture 3" descr="G:\Pictures\Новая папка (2)\WhatsApp Images\IMG-20191227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96" y="2610920"/>
            <a:ext cx="2808312" cy="22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7849" y="1054537"/>
            <a:ext cx="25202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«Что такое стресс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как мы его переживаем»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8164" y="6488693"/>
            <a:ext cx="5745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12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G:\Pictures\Новая папка (2)\WhatsApp Images\IMG-20191227-WA0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34"/>
          <a:stretch/>
        </p:blipFill>
        <p:spPr bwMode="auto">
          <a:xfrm>
            <a:off x="3112281" y="2610921"/>
            <a:ext cx="2896798" cy="31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71030" t="46848" r="5485" b="26639"/>
          <a:stretch/>
        </p:blipFill>
        <p:spPr>
          <a:xfrm>
            <a:off x="6998129" y="983494"/>
            <a:ext cx="1916493" cy="121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12" y="66657"/>
            <a:ext cx="3971909" cy="523220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Результативность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2737"/>
            <a:ext cx="55446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1.Гердель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Е.А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«Развитие представлений об эмоциях с помощью сказок у дошкольников 5-7 лет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2.Даниелян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Р.В., Левченко Н. Л.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«Развитие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эмпатии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и дружеских отношений у детей старшего дошкольного возраста».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3.Коробицына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Е. Ф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Методическое пособие «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эмоциональной экспрессии с помощью языка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танцевальных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движений у дошкольников 5-7 лет».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4.Кошкина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И.В.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«Книга эмоций» как средство развития экспрессивного    компонента эмоциональной сферы дошкольников».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5.Левченко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Н.Л.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«Гармонизация эмоциональной сферы детей старшего дошкольного возраста с помощью арт-терапевтического метода работы с рисунком «мандала».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6.Манохина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А.Ю.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«Использование фонетической ритмики как средства развития эмоционально-выразительной стороны устной речи детей старшего дошкольного возраста с нарушениями слуха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7.Сигаева О.В.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пособие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Мультипликационные фильмы как средство развития  эмоциональной отзывчивости и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эмпатии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 детей 5-7 лет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lvl="0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Панищева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Т.М.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пособие</a:t>
            </a:r>
          </a:p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«Развитие эмоциональной сферы дошкольников 5-7лет  с использованием цвета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4928" y="6550223"/>
            <a:ext cx="5745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13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080"/>
          <a:stretch/>
        </p:blipFill>
        <p:spPr>
          <a:xfrm>
            <a:off x="5796136" y="1068084"/>
            <a:ext cx="3102624" cy="43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171524" y="2862105"/>
            <a:ext cx="5414683" cy="3373575"/>
            <a:chOff x="0" y="0"/>
            <a:chExt cx="9144000" cy="6858000"/>
          </a:xfrm>
        </p:grpSpPr>
        <p:pic>
          <p:nvPicPr>
            <p:cNvPr id="10250" name="Рисунок 3" descr="небо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3824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Рисунок 4" descr="лужайка2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85925"/>
              <a:ext cx="9144000" cy="507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Рисунок 5" descr="солнышко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14290"/>
              <a:ext cx="1657143" cy="129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Рисунок 7" descr="дерево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48234" y="0"/>
              <a:ext cx="2395766" cy="2815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4" name="Рисунок 8" descr="цветочек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52737" y="2857496"/>
              <a:ext cx="591263" cy="104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5" name="Рисунок 9" descr="цветок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7224" y="4643446"/>
              <a:ext cx="566881" cy="49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Рисунок 10" descr="цветочек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00364" y="5000636"/>
              <a:ext cx="737555" cy="883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Рисунок 11" descr="цветочек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58082" y="5357826"/>
              <a:ext cx="633932" cy="84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3" name="Рисунок 14" descr="внучка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199" y="2831271"/>
            <a:ext cx="839169" cy="163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16" descr="дедка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7031" y="3122157"/>
            <a:ext cx="1316347" cy="186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15" descr="вырванная репка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093109">
            <a:off x="2835033" y="2570573"/>
            <a:ext cx="1541897" cy="260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13" descr="бабка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9079" y="3580458"/>
            <a:ext cx="1526997" cy="132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12" descr="собачка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9685" y="4066423"/>
            <a:ext cx="839169" cy="111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17" descr="киса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4808" y="3559141"/>
            <a:ext cx="1326665" cy="183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18" descr="мышка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70494" y="4717431"/>
            <a:ext cx="1282442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http://novostimira.com/userfiles/3_%20KCOwk_croper_ru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9222" y="5152881"/>
            <a:ext cx="914176" cy="93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 descr="https://encrypted-tbn0.gstatic.com/images?q=tbn:ANd9GcQbFstRdbAGp3__jE4WgDrAbceul0UCbnJIcOf9w7CRXgnn3cG-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891747" y="5174037"/>
            <a:ext cx="986422" cy="9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static3.depositphotos.com/1006233/212/i/950/depositphotos_2123373-stock-photo-surprised-smiley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01166" y="5181775"/>
            <a:ext cx="984827" cy="987824"/>
          </a:xfrm>
          <a:prstGeom prst="rect">
            <a:avLst/>
          </a:prstGeom>
          <a:noFill/>
        </p:spPr>
      </p:pic>
      <p:pic>
        <p:nvPicPr>
          <p:cNvPr id="22" name="Picture 8" descr="Картинки по запросу эмоция радость пиктограмма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52324" y="5163796"/>
            <a:ext cx="1022331" cy="10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16"/>
          <p:cNvSpPr>
            <a:spLocks noChangeArrowheads="1"/>
          </p:cNvSpPr>
          <p:nvPr/>
        </p:nvSpPr>
        <p:spPr bwMode="auto">
          <a:xfrm>
            <a:off x="486247" y="1288411"/>
            <a:ext cx="1973022" cy="1904578"/>
          </a:xfrm>
          <a:prstGeom prst="ellipse">
            <a:avLst/>
          </a:prstGeom>
          <a:solidFill>
            <a:srgbClr val="FFC000">
              <a:lumMod val="50000"/>
            </a:srgbClr>
          </a:solidFill>
          <a:ln w="571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Какой?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Какая?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Почему?</a:t>
            </a:r>
          </a:p>
        </p:txBody>
      </p:sp>
      <p:sp>
        <p:nvSpPr>
          <p:cNvPr id="24" name="Вертикальный свиток 23"/>
          <p:cNvSpPr/>
          <p:nvPr/>
        </p:nvSpPr>
        <p:spPr>
          <a:xfrm>
            <a:off x="2503835" y="1273033"/>
            <a:ext cx="2784336" cy="2089838"/>
          </a:xfrm>
          <a:prstGeom prst="verticalScroll">
            <a:avLst/>
          </a:prstGeom>
          <a:solidFill>
            <a:srgbClr val="FFC000">
              <a:lumMod val="50000"/>
            </a:srgbClr>
          </a:solidFill>
          <a:ln w="28575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Удивиленный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Грустный</a:t>
            </a:r>
          </a:p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Радостный</a:t>
            </a:r>
          </a:p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Злой</a:t>
            </a:r>
          </a:p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Испуганный</a:t>
            </a:r>
          </a:p>
          <a:p>
            <a:pPr marL="278606" indent="-278606">
              <a:lnSpc>
                <a:spcPct val="8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Спокойный</a:t>
            </a:r>
          </a:p>
        </p:txBody>
      </p:sp>
      <p:pic>
        <p:nvPicPr>
          <p:cNvPr id="26" name="Picture 8" descr="http://im8-tub-ru.yandex.net/i?id=462003922-01-7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9578" y="3507728"/>
            <a:ext cx="1651344" cy="1510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http://pandia.ru/text/80/003/images/image001_214.jpg"/>
          <p:cNvPicPr/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93457" y="964226"/>
            <a:ext cx="2892972" cy="1744821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127000">
              <a:schemeClr val="accent4">
                <a:lumMod val="75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3" descr="C:\Users\Павлозавр\Pictures\2012-01-19\10002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705929" y="3423403"/>
            <a:ext cx="1643932" cy="1485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8" descr="Картинка 24 из 15120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253009" y="4949603"/>
            <a:ext cx="1868651" cy="151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4795" y="499011"/>
            <a:ext cx="542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«Развитие представлений об эмоциях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помощью сказок»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1812" y="66657"/>
            <a:ext cx="3971909" cy="523220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Результативность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312" y="6202250"/>
            <a:ext cx="320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Авторская презентация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6207" y="2817565"/>
            <a:ext cx="359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Определяем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эмоциональное состояние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48200" y="6488693"/>
            <a:ext cx="577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14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270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2901" y="861057"/>
            <a:ext cx="285359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оранжевым цветом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93" y="1425367"/>
            <a:ext cx="2886746" cy="2165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6691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8" y="1411915"/>
            <a:ext cx="3008476" cy="21718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6691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21" y="1576329"/>
            <a:ext cx="1853093" cy="22175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6691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32559" y="3654503"/>
            <a:ext cx="2554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Рисуем «Оранжевое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Настроение»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2917" y="3893777"/>
            <a:ext cx="2551083" cy="646331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Играем «Оранжевые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бабочки»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6414" y="3793888"/>
            <a:ext cx="368132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довольствие от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оранжевого солнца, цветов …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5" name="Picture 1" descr="H:\Оформление\Рамки Картинки Фоны\Ramki-fotoshop27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5025" y="1349034"/>
            <a:ext cx="3117482" cy="23849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14718" y="6230168"/>
            <a:ext cx="5032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авторские мультфильмы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4936" r="16359" b="13234"/>
          <a:stretch/>
        </p:blipFill>
        <p:spPr bwMode="auto">
          <a:xfrm>
            <a:off x="3277459" y="4454651"/>
            <a:ext cx="2718480" cy="17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52420" y="5721969"/>
            <a:ext cx="146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209" y="669760"/>
            <a:ext cx="5551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«Развитие эмоциональной отзывчивости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цвету»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1812" y="66657"/>
            <a:ext cx="3971909" cy="523220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Результативность</a:t>
            </a:r>
          </a:p>
        </p:txBody>
      </p:sp>
      <p:pic>
        <p:nvPicPr>
          <p:cNvPr id="18" name="Picture 2" descr="C:\Users\ABC\Desktop\МСИП Семинар 25.03.19\Черновик\Фото\IMG_123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r="14542"/>
          <a:stretch/>
        </p:blipFill>
        <p:spPr bwMode="auto">
          <a:xfrm>
            <a:off x="6568095" y="4511759"/>
            <a:ext cx="2083211" cy="174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6895268" y="6318144"/>
            <a:ext cx="165898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Творим в </a:t>
            </a:r>
          </a:p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мультстудии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8391" r="3988" b="17388"/>
          <a:stretch/>
        </p:blipFill>
        <p:spPr bwMode="auto">
          <a:xfrm>
            <a:off x="259192" y="4434717"/>
            <a:ext cx="2881071" cy="180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31640" y="6585909"/>
            <a:ext cx="5745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15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Овал 61"/>
          <p:cNvSpPr/>
          <p:nvPr/>
        </p:nvSpPr>
        <p:spPr>
          <a:xfrm>
            <a:off x="6019398" y="1887603"/>
            <a:ext cx="3147373" cy="1218718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5447" y="5360859"/>
            <a:ext cx="6677165" cy="124928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4557" y="941806"/>
            <a:ext cx="2701143" cy="57666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269310" y="3148836"/>
            <a:ext cx="2647557" cy="1006631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МБДОУ ДС №1</a:t>
            </a:r>
          </a:p>
          <a:p>
            <a:pPr algn="ctr">
              <a:lnSpc>
                <a:spcPct val="80000"/>
              </a:lnSpc>
            </a:pPr>
            <a:r>
              <a:rPr lang="ru-RU" sz="2400" b="1" dirty="0" err="1" smtClean="0">
                <a:solidFill>
                  <a:srgbClr val="FF0000"/>
                </a:solidFill>
              </a:rPr>
              <a:t>г.Кореновск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44021" y="4155466"/>
            <a:ext cx="3391341" cy="1112572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МБДОУ ДС №7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ст. Брюховецкая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745" y="1988487"/>
            <a:ext cx="2179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МБДОУ ДС №31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пос. Мирской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Кавказский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р-он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55" y="1910126"/>
            <a:ext cx="2011724" cy="1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32913" y="2420465"/>
            <a:ext cx="899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ДОУ</a:t>
            </a:r>
          </a:p>
          <a:p>
            <a:pPr algn="ctr"/>
            <a:r>
              <a:rPr lang="ru-RU" sz="2000" b="1" dirty="0" smtClean="0"/>
              <a:t> №202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7707" y="1241748"/>
            <a:ext cx="2204655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 smtClean="0">
                <a:solidFill>
                  <a:srgbClr val="FF0000"/>
                </a:solidFill>
              </a:rPr>
              <a:t>г.Краснодар</a:t>
            </a:r>
            <a:endParaRPr lang="ru-RU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6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94,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97,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 134,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160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200,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221,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223,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228,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230.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творчества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«Созвездие».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Православный семейный центр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 веры».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3409" y="5787610"/>
            <a:ext cx="1866895" cy="68813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Краснодарский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едагогический колледж</a:t>
            </a:r>
            <a:endParaRPr lang="ru-RU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8982" y="5643868"/>
            <a:ext cx="1906330" cy="6832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Детская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/>
              <a:t>библиотека </a:t>
            </a:r>
          </a:p>
          <a:p>
            <a:pPr>
              <a:lnSpc>
                <a:spcPct val="80000"/>
              </a:lnSpc>
            </a:pPr>
            <a:r>
              <a:rPr lang="ru-RU" sz="1600" b="1" dirty="0" err="1"/>
              <a:t>с</a:t>
            </a:r>
            <a:r>
              <a:rPr lang="ru-RU" sz="1600" b="1" dirty="0" err="1" smtClean="0"/>
              <a:t>т.Елизаветинская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3892375" y="5692791"/>
            <a:ext cx="18112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1600" b="1" dirty="0" smtClean="0"/>
              <a:t>Краснодарская</a:t>
            </a:r>
          </a:p>
          <a:p>
            <a:pPr algn="ctr">
              <a:lnSpc>
                <a:spcPct val="80000"/>
              </a:lnSpc>
            </a:pPr>
            <a:r>
              <a:rPr lang="ru-RU" sz="1600" b="1" dirty="0"/>
              <a:t>к</a:t>
            </a:r>
            <a:r>
              <a:rPr lang="ru-RU" sz="1600" b="1" dirty="0" smtClean="0"/>
              <a:t>раевая детская библиотека им. </a:t>
            </a:r>
            <a:r>
              <a:rPr lang="ru-RU" sz="1600" b="1" dirty="0" err="1"/>
              <a:t>б</a:t>
            </a:r>
            <a:r>
              <a:rPr lang="ru-RU" sz="1600" b="1" dirty="0" err="1" smtClean="0"/>
              <a:t>р.Игнатовых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414808" y="5532923"/>
            <a:ext cx="1738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Краснодарский краевой художественный музей Ф.А. Коваленко</a:t>
            </a:r>
            <a:endParaRPr lang="ru-RU" sz="1600" b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25695" y="2972799"/>
            <a:ext cx="1116854" cy="57004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842552" y="2095673"/>
            <a:ext cx="314769" cy="32481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5258338" y="2131813"/>
            <a:ext cx="185699" cy="288652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5336851" y="2637050"/>
            <a:ext cx="682540" cy="10428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444037" y="3106345"/>
            <a:ext cx="1150708" cy="169143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7" idx="1"/>
          </p:cNvCxnSpPr>
          <p:nvPr/>
        </p:nvCxnSpPr>
        <p:spPr>
          <a:xfrm>
            <a:off x="5091093" y="3495184"/>
            <a:ext cx="1049575" cy="823214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818282" y="3447485"/>
            <a:ext cx="1" cy="182057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257672" y="5302114"/>
            <a:ext cx="388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Социальные партнеры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382079" y="3847353"/>
            <a:ext cx="3818162" cy="1239218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МБДОУ ДС №34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ст. Ленинградская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4044075" y="3461103"/>
            <a:ext cx="504499" cy="38625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2339487" y="1125206"/>
            <a:ext cx="2647557" cy="1006631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ru-RU" dirty="0">
                <a:solidFill>
                  <a:prstClr val="black"/>
                </a:solidFill>
              </a:rPr>
              <a:t>МБДОУ ДС №8</a:t>
            </a:r>
          </a:p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ст. Выселки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521" y="142863"/>
            <a:ext cx="8522226" cy="904863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/>
              <a:t>Диссеминация результатов деятельности КИП в образовательных организациях Краснодарского края на основе сетевого взаимодействия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4527870" y="981974"/>
            <a:ext cx="2983042" cy="1113699"/>
          </a:xfrm>
          <a:prstGeom prst="ellipse">
            <a:avLst/>
          </a:prstGeom>
          <a:solidFill>
            <a:srgbClr val="FFF6D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МАДОУ ЦРР №2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г. Усть-Лабинск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2605" y="6597654"/>
            <a:ext cx="575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16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2852"/>
            <a:ext cx="7560840" cy="781752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для педагогов ДОО города и Краснодарского края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163" y="1117481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ЯНВАРЬ 2019 г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эмоционально-волевой сферы дошкольников с ОВЗ в играх – путешествиях по правилам дорожной безопасности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lvl="0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ФЕВРАЛЬ </a:t>
            </a: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эмоциональной экспрессии и двигательной активности дошкольников с ОВЗ на примере подвижных игр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lvl="0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МАРТ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словаря эмоциональной лексики в развитии речи и эмоциональной сферы дошкольников с ОВЗ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Методическая 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АПРЕЛЬ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мультипликации в эмоциональном развитии дошкольников ДОО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МАЙ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Подведение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итогов сетевого взаимодействия, обмен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опытом.</a:t>
            </a:r>
          </a:p>
          <a:p>
            <a:pPr lvl="0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Виртуальная экскурсия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СЕНТЯБРЬ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Наши творческие секреты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643" y="1201518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8246" y="2135576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3678" y="3059048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8246" y="3933056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015" y="4876859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8246" y="5445224"/>
            <a:ext cx="216024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38902" y="6509571"/>
            <a:ext cx="575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17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19656" y="4999838"/>
            <a:ext cx="7235317" cy="147374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Публикации в </a:t>
            </a:r>
            <a:r>
              <a:rPr lang="ru-RU" dirty="0" err="1" smtClean="0"/>
              <a:t>сбрППП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599654" y="2494520"/>
            <a:ext cx="1318621" cy="1116451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656" y="1035706"/>
            <a:ext cx="7276964" cy="126428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6813" y="3700736"/>
            <a:ext cx="7235317" cy="113547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62899" y="1135448"/>
            <a:ext cx="6179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научно-практическая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конференция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«Современные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ценности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дошкольного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детства,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мировой 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отечественный опыт»,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28-30.03.2019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 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Анапа.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9" y="1078204"/>
            <a:ext cx="661719" cy="6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32140" y="1045714"/>
            <a:ext cx="1334801" cy="1205141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70" name="Picture 6" descr="C:\Users\ABC\Desktop\Без имени-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83209" b="72369"/>
          <a:stretch/>
        </p:blipFill>
        <p:spPr bwMode="auto">
          <a:xfrm>
            <a:off x="7956216" y="1230743"/>
            <a:ext cx="56128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12445" y="1758027"/>
            <a:ext cx="1106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813" y="3715057"/>
            <a:ext cx="7519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Научно-практическая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конференция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«Актуальные вопросы образования детей дошкольного возраста».  15.02.2019 г., г. Краснодар.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ГБПОУ КК «Краснодарский педагогический колледж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9" y="3759021"/>
            <a:ext cx="2592288" cy="56452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30" y="3777637"/>
            <a:ext cx="1274622" cy="105857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  <a:effectLst/>
          <a:extLst/>
        </p:spPr>
      </p:pic>
      <p:pic>
        <p:nvPicPr>
          <p:cNvPr id="11272" name="Picture 8" descr="C:\Users\ABC\Desktop\Без имени-8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5" t="34812" r="52511" b="36907"/>
          <a:stretch/>
        </p:blipFill>
        <p:spPr bwMode="auto">
          <a:xfrm>
            <a:off x="7932638" y="3845265"/>
            <a:ext cx="484833" cy="5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95437" y="4480739"/>
            <a:ext cx="129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837" y="260672"/>
            <a:ext cx="8523438" cy="437043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Диссеминация результатов деятельности КИП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7053" y="2462728"/>
            <a:ext cx="7198976" cy="1038953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lvl="0">
              <a:lnSpc>
                <a:spcPct val="80000"/>
              </a:lnSpc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Международная научно-практическая</a:t>
            </a:r>
          </a:p>
          <a:p>
            <a:pPr lvl="0">
              <a:lnSpc>
                <a:spcPct val="80000"/>
              </a:lnSpc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конференция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«Современная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начальная</a:t>
            </a:r>
          </a:p>
          <a:p>
            <a:pPr lvl="0">
              <a:lnSpc>
                <a:spcPct val="80000"/>
              </a:lnSpc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школа: практика и перспектива». 6-7.11. 2019г.                Адыгея</a:t>
            </a:r>
          </a:p>
          <a:p>
            <a:pPr lvl="0">
              <a:lnSpc>
                <a:spcPct val="80000"/>
              </a:lnSpc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6" y="2462727"/>
            <a:ext cx="661719" cy="6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BC\Desktop\number3_PNG149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96" y="2564466"/>
            <a:ext cx="493694" cy="6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98200" y="3219588"/>
            <a:ext cx="113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0012" y="6558400"/>
            <a:ext cx="575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18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2827" y="5888812"/>
            <a:ext cx="508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Публикации в сборниках научно-практических конференций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53" y="5064181"/>
            <a:ext cx="1318621" cy="140940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50000"/>
              </a:schemeClr>
            </a:solidFill>
          </a:ln>
          <a:effectLst/>
          <a:extLst/>
        </p:spPr>
      </p:pic>
      <p:pic>
        <p:nvPicPr>
          <p:cNvPr id="28" name="Picture 6" descr="C:\Users\ABC\Desktop\Без имени-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83209" b="72369"/>
          <a:stretch/>
        </p:blipFill>
        <p:spPr bwMode="auto">
          <a:xfrm>
            <a:off x="7745617" y="5149211"/>
            <a:ext cx="56128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BC\Desktop\Без имени-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83209" b="72369"/>
          <a:stretch/>
        </p:blipFill>
        <p:spPr bwMode="auto">
          <a:xfrm>
            <a:off x="8184095" y="5163066"/>
            <a:ext cx="56128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" t="9482" r="85181" b="66100"/>
          <a:stretch/>
        </p:blipFill>
        <p:spPr bwMode="auto">
          <a:xfrm>
            <a:off x="848025" y="5626778"/>
            <a:ext cx="776288" cy="759887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1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8992" r="37086" b="78448"/>
          <a:stretch/>
        </p:blipFill>
        <p:spPr bwMode="auto">
          <a:xfrm>
            <a:off x="394837" y="5021468"/>
            <a:ext cx="1641578" cy="532738"/>
          </a:xfrm>
          <a:prstGeom prst="rect">
            <a:avLst/>
          </a:prstGeom>
          <a:noFill/>
          <a:ln w="25400">
            <a:solidFill>
              <a:srgbClr val="FFC000">
                <a:lumMod val="50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" t="6347" r="2625" b="7446"/>
          <a:stretch/>
        </p:blipFill>
        <p:spPr bwMode="auto">
          <a:xfrm>
            <a:off x="2336537" y="5066315"/>
            <a:ext cx="2138852" cy="782332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28" y="5078080"/>
            <a:ext cx="27686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3646" y="580949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статей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304" y="428604"/>
            <a:ext cx="6795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smtClean="0">
              <a:latin typeface="Arial" pitchFamily="34" charset="0"/>
              <a:cs typeface="Arial" pitchFamily="34" charset="0"/>
            </a:endParaRPr>
          </a:p>
          <a:p>
            <a:r>
              <a:rPr lang="ru-RU" sz="4000" b="1" smtClean="0">
                <a:latin typeface="Arial" pitchFamily="34" charset="0"/>
                <a:cs typeface="Arial" pitchFamily="34" charset="0"/>
              </a:rPr>
              <a:t>Благодарим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за внимание!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2605" y="6443765"/>
            <a:ext cx="575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19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8153" y="6488693"/>
            <a:ext cx="565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2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544" y="965179"/>
            <a:ext cx="61855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Мониторинг </a:t>
            </a:r>
            <a:r>
              <a:rPr lang="ru-RU" sz="2400" b="1" dirty="0"/>
              <a:t>инновационной </a:t>
            </a:r>
            <a:r>
              <a:rPr lang="ru-RU" sz="2400" b="1" dirty="0" smtClean="0"/>
              <a:t>деятельности.</a:t>
            </a:r>
          </a:p>
          <a:p>
            <a:endParaRPr lang="ru-RU" sz="2400" b="1" dirty="0" smtClean="0"/>
          </a:p>
          <a:p>
            <a:r>
              <a:rPr lang="ru-RU" sz="2400" b="1" dirty="0"/>
              <a:t>Реализация программы  «Психолого-педагогическая модель развития эмоциональной сферы  дошкольников 5-7 лет в ДОУ комбинированного вида</a:t>
            </a:r>
            <a:r>
              <a:rPr lang="ru-RU" sz="2400" b="1" dirty="0" smtClean="0"/>
              <a:t>».</a:t>
            </a:r>
          </a:p>
          <a:p>
            <a:endParaRPr lang="ru-RU" sz="2400" b="1" dirty="0" smtClean="0"/>
          </a:p>
          <a:p>
            <a:r>
              <a:rPr lang="ru-RU" sz="2400" b="1" dirty="0"/>
              <a:t>Участие в видеоконференциях и мастер- классах педагогов г. Краснодара и Краснодарского </a:t>
            </a:r>
            <a:r>
              <a:rPr lang="ru-RU" sz="2400" b="1" dirty="0" smtClean="0"/>
              <a:t>края.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Публикации </a:t>
            </a:r>
            <a:r>
              <a:rPr lang="ru-RU" sz="2400" b="1" dirty="0"/>
              <a:t>результатов инновационной деятельности в материалах </a:t>
            </a:r>
            <a:r>
              <a:rPr lang="ru-RU" sz="2400" b="1" dirty="0" smtClean="0"/>
              <a:t>научно- </a:t>
            </a:r>
            <a:r>
              <a:rPr lang="ru-RU" sz="2400" b="1" dirty="0"/>
              <a:t>практической периодики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3" y="965182"/>
            <a:ext cx="2491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Диагностическая</a:t>
            </a:r>
          </a:p>
          <a:p>
            <a:endParaRPr lang="ru-RU" sz="2400" b="1" dirty="0" smtClean="0"/>
          </a:p>
          <a:p>
            <a:r>
              <a:rPr lang="ru-RU" sz="2400" dirty="0" smtClean="0"/>
              <a:t>Практическая</a:t>
            </a:r>
            <a:r>
              <a:rPr lang="ru-RU" sz="2400" b="1" dirty="0" smtClean="0"/>
              <a:t> </a:t>
            </a:r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dirty="0" smtClean="0"/>
              <a:t>Методическая</a:t>
            </a:r>
            <a:r>
              <a:rPr lang="ru-RU" sz="2400" b="1" dirty="0" smtClean="0"/>
              <a:t> 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dirty="0" smtClean="0"/>
              <a:t>Трансляционная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84595" y="142852"/>
            <a:ext cx="5100028" cy="523220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Задачи отчетного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20902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>
            <a:spLocks noGrp="1"/>
          </p:cNvSpPr>
          <p:nvPr/>
        </p:nvSpPr>
        <p:spPr>
          <a:xfrm>
            <a:off x="142887" y="785813"/>
            <a:ext cx="4987925" cy="5715000"/>
          </a:xfrm>
          <a:prstGeom prst="rect">
            <a:avLst/>
          </a:prstGeom>
          <a:noFill/>
          <a:ln w="38100" cmpd="sng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Дети -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Педагоги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-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Родители -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2" descr="H:\ДОУ\Фото\IMG_3074 - копия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t="2843" r="584" b="12933"/>
          <a:stretch>
            <a:fillRect/>
          </a:stretch>
        </p:blipFill>
        <p:spPr bwMode="auto">
          <a:xfrm>
            <a:off x="2357438" y="2928938"/>
            <a:ext cx="2640012" cy="16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3"/>
          <p:cNvSpPr>
            <a:spLocks noGrp="1"/>
          </p:cNvSpPr>
          <p:nvPr/>
        </p:nvSpPr>
        <p:spPr>
          <a:xfrm>
            <a:off x="5357814" y="785813"/>
            <a:ext cx="3500437" cy="5715000"/>
          </a:xfrm>
          <a:prstGeom prst="rect">
            <a:avLst/>
          </a:prstGeom>
          <a:noFill/>
          <a:ln w="38100" cmpd="sng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Интеграция образовательных областей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социально-коммуникативное развитие,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речевое развитие,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художественно-эстетическое развитие,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физическое развитие.</a:t>
            </a: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00364" y="142852"/>
            <a:ext cx="3714776" cy="523220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Участники проекта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lum bright="10000" contrast="40000"/>
          </a:blip>
          <a:srcRect l="19457" t="15919" r="18774" b="15510"/>
          <a:stretch>
            <a:fillRect/>
          </a:stretch>
        </p:blipFill>
        <p:spPr bwMode="auto">
          <a:xfrm>
            <a:off x="2143108" y="1000108"/>
            <a:ext cx="2857520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:\ДОУ\Фото\IMG_20150427_183109.jpg"/>
          <p:cNvPicPr>
            <a:picLocks noChangeAspect="1" noChangeArrowheads="1"/>
          </p:cNvPicPr>
          <p:nvPr/>
        </p:nvPicPr>
        <p:blipFill>
          <a:blip r:embed="rId5" cstate="print"/>
          <a:srcRect r="5010"/>
          <a:stretch>
            <a:fillRect/>
          </a:stretch>
        </p:blipFill>
        <p:spPr bwMode="auto">
          <a:xfrm>
            <a:off x="2357422" y="4714884"/>
            <a:ext cx="2601234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78164" y="6488693"/>
            <a:ext cx="560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3  из 19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7" y="896965"/>
            <a:ext cx="8496943" cy="5591704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Адекватность восприятия и понимания эмоциональных состояний, выразительность внешнего моторного оформления эмоций.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/Минаева В.М. «Изучение особенностей использования детьми мимики и  пантомимики при демонстрации заданной эмоции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»/.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Эмоциональное состояние дошкольников: личностная тревожность.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Тэммл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Р,  </a:t>
            </a:r>
            <a:r>
              <a:rPr 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Дорки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М,  </a:t>
            </a:r>
            <a:r>
              <a:rPr 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Амена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«Тест тревожности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»/.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воспринимать и понимать эмоциональные состояния других людей. 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/Щетинина А.М. Опросник.  «Характер проявлений эмпатических реакций и поведения у детей»/.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Эмоциональное взаимодействие детей и родителей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/Захарова Е.И., Карабанова О.А. «Опросник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детско-</a:t>
            </a:r>
          </a:p>
          <a:p>
            <a:pPr>
              <a:lnSpc>
                <a:spcPct val="80000"/>
              </a:lnSpc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родительского взаимодействия/.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8164" y="6488693"/>
            <a:ext cx="5705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</a:t>
            </a:r>
            <a:r>
              <a:rPr lang="ru-RU" sz="1400" b="1" dirty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7" cy="781752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инновационной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9425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2928926" y="142852"/>
            <a:ext cx="4214842" cy="4286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МОДЕЛЬ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8" y="642918"/>
            <a:ext cx="7429552" cy="57626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ЦЕЛЕВОЙ КОМПОНЕНТ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214554"/>
            <a:ext cx="7572428" cy="1574486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sz="24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5445224"/>
            <a:ext cx="7643866" cy="7429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Arial" pitchFamily="34" charset="0"/>
                <a:cs typeface="Arial" pitchFamily="34" charset="0"/>
              </a:rPr>
              <a:t>МОНИТОРИНГ ПОКАЗАТЕЛЕЙ </a:t>
            </a:r>
            <a:r>
              <a:rPr lang="ru-RU" sz="2400" b="1" kern="0" dirty="0" smtClean="0">
                <a:latin typeface="Arial" pitchFamily="34" charset="0"/>
                <a:cs typeface="Arial" pitchFamily="34" charset="0"/>
              </a:rPr>
              <a:t>РАЗВИТИЯ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latin typeface="Arial" pitchFamily="34" charset="0"/>
                <a:cs typeface="Arial" pitchFamily="34" charset="0"/>
              </a:rPr>
              <a:t>ЭМОЦИОНАЛЬНОЙ СФЕРЫ  РЕБЕНКА</a:t>
            </a:r>
            <a:endParaRPr lang="ru-RU" sz="2400" b="1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53715" y="714356"/>
            <a:ext cx="823219" cy="578647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6643706" y="1500174"/>
            <a:ext cx="200026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РОДИТЕЛИ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3310" y="1500175"/>
            <a:ext cx="2857520" cy="461665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ДОШКОЛЬНИКИ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78695" y="4293096"/>
            <a:ext cx="7715304" cy="6286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latin typeface="Arial" pitchFamily="34" charset="0"/>
                <a:cs typeface="Arial" pitchFamily="34" charset="0"/>
              </a:rPr>
              <a:t>ПРОГРАММНО-МЕТОДИЧЕСКОЕ ОБЕСПЕЧЕНИЕ</a:t>
            </a:r>
            <a:endParaRPr lang="ru-RU" sz="24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4714876" y="1214422"/>
            <a:ext cx="285752" cy="28575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14876" y="2000240"/>
            <a:ext cx="285752" cy="28575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4834839" y="3836363"/>
            <a:ext cx="285752" cy="28575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857751" y="5072074"/>
            <a:ext cx="285752" cy="28575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2307069" y="3001797"/>
            <a:ext cx="538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Направления деятельности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28860" y="2357430"/>
            <a:ext cx="532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СОДЕРЖАТЕЛЬНЫЙ КОМПОНЕНТ</a:t>
            </a:r>
            <a:endParaRPr lang="ru-RU" sz="28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571606" y="1500174"/>
            <a:ext cx="200026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ПЕДАГОГИ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8152" y="6488693"/>
            <a:ext cx="565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5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8255" y="1358753"/>
            <a:ext cx="585054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Пособия для дидактических игр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Семинар 18.01.17\Дидактич пособия\P_20170117_170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7076" r="15269" b="17242"/>
          <a:stretch/>
        </p:blipFill>
        <p:spPr bwMode="auto">
          <a:xfrm>
            <a:off x="256307" y="1803750"/>
            <a:ext cx="2721731" cy="170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Семинар 18.01.17\Дидактич пособия\P_20170117_170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t="6831" r="11413"/>
          <a:stretch/>
        </p:blipFill>
        <p:spPr bwMode="auto">
          <a:xfrm>
            <a:off x="221880" y="3913250"/>
            <a:ext cx="3206556" cy="222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Семинар 18.01.17\Дидактич пособия\P_20170117_1703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t="7566" r="11413" b="2055"/>
          <a:stretch/>
        </p:blipFill>
        <p:spPr bwMode="auto">
          <a:xfrm>
            <a:off x="6115947" y="4029657"/>
            <a:ext cx="2884926" cy="199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Семинар 18.01.17\Дидактич пособия\P_20170117_1703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9" t="4877" r="6728" b="4994"/>
          <a:stretch/>
        </p:blipFill>
        <p:spPr bwMode="auto">
          <a:xfrm>
            <a:off x="6302150" y="1916856"/>
            <a:ext cx="2698731" cy="172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Семинар 18.01.17\Дидактич пособия\P_20170117_17044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7077" r="25189"/>
          <a:stretch/>
        </p:blipFill>
        <p:spPr bwMode="auto">
          <a:xfrm>
            <a:off x="3843800" y="4111150"/>
            <a:ext cx="2055681" cy="182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5786" y="214314"/>
            <a:ext cx="7458622" cy="954107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Эмоционально-насыщенная предметно-развивающая среда</a:t>
            </a:r>
          </a:p>
        </p:txBody>
      </p:sp>
      <p:pic>
        <p:nvPicPr>
          <p:cNvPr id="10" name="Picture 2" descr="C:\Users\ABC\AppData\Local\Temp\HamsterArc{dcca2cae-9445-4331-bd69-f6801b5c8a2b}\IMG_298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16300" y="1814218"/>
            <a:ext cx="2629881" cy="19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78152" y="6488693"/>
            <a:ext cx="565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6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1" descr="uZKz_wid93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"/>
          <a:stretch/>
        </p:blipFill>
        <p:spPr bwMode="auto">
          <a:xfrm>
            <a:off x="361753" y="267568"/>
            <a:ext cx="1087515" cy="1673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93550" y="2055764"/>
            <a:ext cx="172126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пальчиковые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жестовые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tc-sfera.ru/sites/default/files/field/image/0_9167b_7d1dc768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11513" y="810246"/>
            <a:ext cx="1009300" cy="1661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24397" y="2668239"/>
            <a:ext cx="2106306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доровье-сберегающие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технологии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2991" y="2264713"/>
            <a:ext cx="190868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ловарь пантомимических и  жестовых движений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739" y="38590"/>
            <a:ext cx="5576775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Практический материал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1" name="Picture 2" descr="G:\Семинар 18.01.17\3018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2237" r="32912" b="50000"/>
          <a:stretch/>
        </p:blipFill>
        <p:spPr bwMode="auto">
          <a:xfrm>
            <a:off x="2244244" y="767853"/>
            <a:ext cx="1051533" cy="146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3445866" y="2260251"/>
            <a:ext cx="238510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коммуникативные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игры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G:\Семинар 18.01.17\f42d12c6561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89" y="859834"/>
            <a:ext cx="1562782" cy="138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13" descr="C:\Users\ABC\Pictures\desktop-wallpaper-39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278" y="3270922"/>
            <a:ext cx="1317306" cy="153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6468" y="3605369"/>
            <a:ext cx="1360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Релаксации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882887"/>
            <a:ext cx="2195735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релаксационные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 descr="G:\Семинар 18.01.17\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/>
          <a:stretch/>
        </p:blipFill>
        <p:spPr bwMode="auto">
          <a:xfrm>
            <a:off x="2160188" y="3598927"/>
            <a:ext cx="1248210" cy="169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1449270" y="5344415"/>
            <a:ext cx="264148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психогимнастические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этюды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выражение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эмоций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3" t="61316" r="15044" b="-1"/>
          <a:stretch/>
        </p:blipFill>
        <p:spPr>
          <a:xfrm>
            <a:off x="3641678" y="3110938"/>
            <a:ext cx="1952142" cy="1329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30431" y="4528944"/>
            <a:ext cx="2019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идактические игры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G:\Семинар 18.01.17\Дидактич пособия\P_20170117_17021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7076" r="15269" b="17242"/>
          <a:stretch/>
        </p:blipFill>
        <p:spPr bwMode="auto">
          <a:xfrm>
            <a:off x="7022327" y="902965"/>
            <a:ext cx="1484761" cy="1236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Прямоугольник 18"/>
          <p:cNvSpPr/>
          <p:nvPr/>
        </p:nvSpPr>
        <p:spPr>
          <a:xfrm>
            <a:off x="7347068" y="2263542"/>
            <a:ext cx="1042785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пособия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C:\Users\ABC\AppData\Local\Temp\HamsterArc{a55e956d-14d9-4a21-90be-55fe071bdc8d}\IMG_2980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95301" y="5228422"/>
            <a:ext cx="1327792" cy="125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5830104" y="6170021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иды театра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:\Users\ABC\Desktop\МСИП Семинар 25.03.19\tpbwwg9-00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64" y="3076949"/>
            <a:ext cx="1527392" cy="15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328130" y="4528944"/>
            <a:ext cx="1674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авторские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мультфильмы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 descr="G:\Семинар 18.01.17\DSC_042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6967" r="12474" b="6965"/>
          <a:stretch/>
        </p:blipFill>
        <p:spPr bwMode="auto">
          <a:xfrm>
            <a:off x="5899785" y="4447742"/>
            <a:ext cx="1425729" cy="1763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71397" y="6640849"/>
            <a:ext cx="565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7  из 19 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29" y="3140968"/>
            <a:ext cx="1851183" cy="232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82" y="429463"/>
            <a:ext cx="1820953" cy="232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:\Семинар 12.05\IMG_900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274502" y="3252501"/>
            <a:ext cx="3048340" cy="228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03" y="997186"/>
            <a:ext cx="2999192" cy="213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04046" y="140263"/>
            <a:ext cx="3643338" cy="584775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Работа с детьми</a:t>
            </a:r>
          </a:p>
        </p:txBody>
      </p:sp>
      <p:pic>
        <p:nvPicPr>
          <p:cNvPr id="9" name="Picture 2" descr="C:\Users\ABC\Desktop\Новая папка\IMG-20160504-WA00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349" y="525099"/>
            <a:ext cx="2847527" cy="2135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08316" y="5566796"/>
            <a:ext cx="17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Азбука эмоций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7877" y="5936128"/>
            <a:ext cx="213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Создание </a:t>
            </a:r>
            <a:r>
              <a:rPr lang="ru-RU" b="1" dirty="0" err="1" smtClean="0"/>
              <a:t>мандалы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>
          <a:blip r:embed="rId8">
            <a:lum bright="10000" contras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457" t="15919" r="17288" b="15510"/>
          <a:stretch>
            <a:fillRect/>
          </a:stretch>
        </p:blipFill>
        <p:spPr bwMode="auto">
          <a:xfrm>
            <a:off x="3509115" y="3266070"/>
            <a:ext cx="3312368" cy="207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095468" y="5467838"/>
            <a:ext cx="253062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Театрализованное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/>
              <a:t>представление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/>
              <a:t>«Королевство эмоций»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78164" y="6488693"/>
            <a:ext cx="560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</a:t>
            </a:r>
            <a:r>
              <a:rPr lang="ru-RU" sz="1400" b="1" dirty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из 16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ДОУ\МИП\МИП 2\II\Фото Тренинги с родителями\28042015\IMG_219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179" t="15754" r="7182" b="16365"/>
          <a:stretch>
            <a:fillRect/>
          </a:stretch>
        </p:blipFill>
        <p:spPr bwMode="auto">
          <a:xfrm>
            <a:off x="357158" y="3714752"/>
            <a:ext cx="4000528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37128" t="20063" r="4995" b="21481"/>
          <a:stretch>
            <a:fillRect/>
          </a:stretch>
        </p:blipFill>
        <p:spPr bwMode="auto">
          <a:xfrm>
            <a:off x="4929190" y="3643338"/>
            <a:ext cx="3929058" cy="236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:\ДОУ\МИП\МИП 2\ТРЕНИНГИ\ФОТО\Фото тренинги\IMG_5502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13865" t="18970" r="33334" b="29467"/>
          <a:stretch>
            <a:fillRect/>
          </a:stretch>
        </p:blipFill>
        <p:spPr bwMode="auto">
          <a:xfrm>
            <a:off x="5747535" y="861110"/>
            <a:ext cx="3214678" cy="242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H:\ДОУ\МИП\МИП 2\ТРЕНИНГИ\ФОТО\Фото тренинги\IMG_4808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09" t="34132" r="8872" b="5501"/>
          <a:stretch>
            <a:fillRect/>
          </a:stretch>
        </p:blipFill>
        <p:spPr bwMode="auto">
          <a:xfrm>
            <a:off x="251532" y="940398"/>
            <a:ext cx="3280967" cy="226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32499" y="940394"/>
            <a:ext cx="2335657" cy="1815882"/>
          </a:xfrm>
          <a:prstGeom prst="rect">
            <a:avLst/>
          </a:prstGeom>
          <a:noFill/>
          <a:ln w="635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Детско-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родительский тренинг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педагогом-психологом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«Друг-другу навстречу»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43" y="3224045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Игра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Измерялочки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6072206"/>
            <a:ext cx="202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Игра «Доверие»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610" y="3214686"/>
            <a:ext cx="3550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 «Слепой художник»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40858" y="6072230"/>
            <a:ext cx="310572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 «Что мы любим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делать вместе»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4550" y="142852"/>
            <a:ext cx="5715040" cy="584775"/>
          </a:xfrm>
          <a:prstGeom prst="rect">
            <a:avLst/>
          </a:prstGeom>
          <a:solidFill>
            <a:schemeClr val="lt1"/>
          </a:solidFill>
          <a:ln w="25400" cmpd="sng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Работа с родителями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6534" y="6550247"/>
            <a:ext cx="5705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E2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МО г. Краснодар «Детский сад № 202»  слайд 11  из 19</a:t>
            </a:r>
            <a:endParaRPr lang="ru-RU" sz="1400" b="1" dirty="0">
              <a:solidFill>
                <a:srgbClr val="2E2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1177</Words>
  <Application>Microsoft Office PowerPoint</Application>
  <PresentationFormat>Экран (4:3)</PresentationFormat>
  <Paragraphs>244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3_Тема Office</vt:lpstr>
      <vt:lpstr>6_Тема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ABC</dc:creator>
  <cp:lastModifiedBy>Гончаров Михаил</cp:lastModifiedBy>
  <cp:revision>120</cp:revision>
  <dcterms:created xsi:type="dcterms:W3CDTF">2016-08-29T17:27:39Z</dcterms:created>
  <dcterms:modified xsi:type="dcterms:W3CDTF">2020-01-16T16:16:49Z</dcterms:modified>
</cp:coreProperties>
</file>