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0B51-172B-430D-AA03-B8DB827E39C2}" type="datetimeFigureOut">
              <a:rPr lang="ru-RU" smtClean="0"/>
              <a:t>21.07.2016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1305-32E2-4D94-A09C-B3ECF2E5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010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0B51-172B-430D-AA03-B8DB827E39C2}" type="datetimeFigureOut">
              <a:rPr lang="ru-RU" smtClean="0"/>
              <a:t>21.07.2016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1305-32E2-4D94-A09C-B3ECF2E5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805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0B51-172B-430D-AA03-B8DB827E39C2}" type="datetimeFigureOut">
              <a:rPr lang="ru-RU" smtClean="0"/>
              <a:t>21.07.2016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1305-32E2-4D94-A09C-B3ECF2E568A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4447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0B51-172B-430D-AA03-B8DB827E39C2}" type="datetimeFigureOut">
              <a:rPr lang="ru-RU" smtClean="0"/>
              <a:t>21.07.2016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1305-32E2-4D94-A09C-B3ECF2E5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859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0B51-172B-430D-AA03-B8DB827E39C2}" type="datetimeFigureOut">
              <a:rPr lang="ru-RU" smtClean="0"/>
              <a:t>21.07.2016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1305-32E2-4D94-A09C-B3ECF2E568A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3314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0B51-172B-430D-AA03-B8DB827E39C2}" type="datetimeFigureOut">
              <a:rPr lang="ru-RU" smtClean="0"/>
              <a:t>21.07.2016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1305-32E2-4D94-A09C-B3ECF2E5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801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0B51-172B-430D-AA03-B8DB827E39C2}" type="datetimeFigureOut">
              <a:rPr lang="ru-RU" smtClean="0"/>
              <a:t>21.07.2016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1305-32E2-4D94-A09C-B3ECF2E5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700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0B51-172B-430D-AA03-B8DB827E39C2}" type="datetimeFigureOut">
              <a:rPr lang="ru-RU" smtClean="0"/>
              <a:t>21.07.2016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1305-32E2-4D94-A09C-B3ECF2E5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52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0B51-172B-430D-AA03-B8DB827E39C2}" type="datetimeFigureOut">
              <a:rPr lang="ru-RU" smtClean="0"/>
              <a:t>21.07.2016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1305-32E2-4D94-A09C-B3ECF2E5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068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0B51-172B-430D-AA03-B8DB827E39C2}" type="datetimeFigureOut">
              <a:rPr lang="ru-RU" smtClean="0"/>
              <a:t>21.07.2016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1305-32E2-4D94-A09C-B3ECF2E5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146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0B51-172B-430D-AA03-B8DB827E39C2}" type="datetimeFigureOut">
              <a:rPr lang="ru-RU" smtClean="0"/>
              <a:t>21.07.2016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1305-32E2-4D94-A09C-B3ECF2E5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97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0B51-172B-430D-AA03-B8DB827E39C2}" type="datetimeFigureOut">
              <a:rPr lang="ru-RU" smtClean="0"/>
              <a:t>21.07.2016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1305-32E2-4D94-A09C-B3ECF2E5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228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0B51-172B-430D-AA03-B8DB827E39C2}" type="datetimeFigureOut">
              <a:rPr lang="ru-RU" smtClean="0"/>
              <a:t>21.07.2016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1305-32E2-4D94-A09C-B3ECF2E5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70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0B51-172B-430D-AA03-B8DB827E39C2}" type="datetimeFigureOut">
              <a:rPr lang="ru-RU" smtClean="0"/>
              <a:t>21.07.2016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1305-32E2-4D94-A09C-B3ECF2E5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839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0B51-172B-430D-AA03-B8DB827E39C2}" type="datetimeFigureOut">
              <a:rPr lang="ru-RU" smtClean="0"/>
              <a:t>21.07.2016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1305-32E2-4D94-A09C-B3ECF2E5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465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1305-32E2-4D94-A09C-B3ECF2E568A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0B51-172B-430D-AA03-B8DB827E39C2}" type="datetimeFigureOut">
              <a:rPr lang="ru-RU" smtClean="0"/>
              <a:t>21.07.2016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85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30B51-172B-430D-AA03-B8DB827E39C2}" type="datetimeFigureOut">
              <a:rPr lang="ru-RU" smtClean="0"/>
              <a:t>21.07.2016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B21305-32E2-4D94-A09C-B3ECF2E5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16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7624" y="1016409"/>
            <a:ext cx="9130784" cy="1646302"/>
          </a:xfrm>
        </p:spPr>
        <p:txBody>
          <a:bodyPr/>
          <a:lstStyle/>
          <a:p>
            <a:r>
              <a:rPr lang="ru-RU" sz="6000" dirty="0" smtClean="0"/>
              <a:t>Проблемное обучение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959" y="3246601"/>
            <a:ext cx="7766936" cy="1096899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Шифрование данных</a:t>
            </a:r>
            <a:endParaRPr lang="ru-RU" sz="3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88109" y="4742724"/>
            <a:ext cx="3631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Малышко Н.Э., Солодухина Э.А.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684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8351" y="530093"/>
            <a:ext cx="8596668" cy="5716471"/>
          </a:xfrm>
        </p:spPr>
        <p:txBody>
          <a:bodyPr/>
          <a:lstStyle/>
          <a:p>
            <a:r>
              <a:rPr lang="ru-RU" sz="2000" dirty="0"/>
              <a:t>Учащиеся при постановке проблемы сначала обсуждают, что они уже знают. Дальше пытаются понять, что они еще не знают и что им нужно узнать и чему научиться, чтобы решить проблему.</a:t>
            </a:r>
          </a:p>
          <a:p>
            <a:r>
              <a:rPr lang="ru-RU" sz="2000" dirty="0"/>
              <a:t>В проблемной ситуации важно четко сформулировать цели, конкретный результат. При продвижении к нему на каждом этапе также ясно представляется  промежуточный результат. Если некоторый промежуточный результат не совпал с продвижением к конечному результату, то переосмысливается цель деятельности на этом промежутке. Если она не отвергается при сопоставлении с полученным результатом, то корректируется общая цель и соответственно ожидается иной конечный результат.</a:t>
            </a:r>
          </a:p>
          <a:p>
            <a:r>
              <a:rPr lang="ru-RU" sz="2000" dirty="0"/>
              <a:t>Учитель, применяя проблемное обучение, видит, как меняется учебная обстановка на уроке, как дети заинтересованно работают при поиске решения, начинают учиться рассуждать самостоятельно, </a:t>
            </a:r>
            <a:r>
              <a:rPr lang="ru-RU" sz="2000" dirty="0" err="1"/>
              <a:t>саморазвиваются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926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9199" y="528810"/>
            <a:ext cx="8596668" cy="6037243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7000" b="1" dirty="0">
                <a:solidFill>
                  <a:srgbClr val="C00000"/>
                </a:solidFill>
              </a:rPr>
              <a:t>Проблемное обучение </a:t>
            </a:r>
            <a:r>
              <a:rPr lang="ru-RU" sz="5200" dirty="0"/>
              <a:t>— это тип развивающего обучения, содержание которого представлено системой проблемных задач различного уровня сложности, в процессе решения которых учащиеся овладевают новыми знаниями и способами действия, а через это происходит формирование творческих способностей: продуктивного мышления, воображения, познавательной </a:t>
            </a:r>
            <a:r>
              <a:rPr lang="ru-RU" sz="5200" dirty="0" smtClean="0"/>
              <a:t>мотивации</a:t>
            </a:r>
            <a:r>
              <a:rPr lang="ru-RU" sz="5200" dirty="0"/>
              <a:t>, интеллектуальных </a:t>
            </a:r>
            <a:r>
              <a:rPr lang="ru-RU" sz="5200" dirty="0" smtClean="0"/>
              <a:t>эмоций.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3799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проблемного обучения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0216" y="1664830"/>
            <a:ext cx="8596668" cy="3880773"/>
          </a:xfrm>
        </p:spPr>
        <p:txBody>
          <a:bodyPr/>
          <a:lstStyle/>
          <a:p>
            <a:r>
              <a:rPr lang="ru-RU" sz="2400" dirty="0" smtClean="0">
                <a:solidFill>
                  <a:srgbClr val="0070C0"/>
                </a:solidFill>
              </a:rPr>
              <a:t>Первая </a:t>
            </a:r>
            <a:r>
              <a:rPr lang="ru-RU" sz="2400" dirty="0">
                <a:solidFill>
                  <a:srgbClr val="0070C0"/>
                </a:solidFill>
              </a:rPr>
              <a:t>цель </a:t>
            </a:r>
            <a:r>
              <a:rPr lang="ru-RU" sz="2400" dirty="0"/>
              <a:t>— сформировать у учащихся необходимую систему знаний, умений и навыков.</a:t>
            </a:r>
          </a:p>
          <a:p>
            <a:r>
              <a:rPr lang="ru-RU" sz="2400" dirty="0">
                <a:solidFill>
                  <a:srgbClr val="0070C0"/>
                </a:solidFill>
              </a:rPr>
              <a:t>Вторая цель </a:t>
            </a:r>
            <a:r>
              <a:rPr lang="ru-RU" sz="2400" dirty="0"/>
              <a:t>— достигнуть высокого уровня развития школьников, развития способности к самообучению, самообразованию.</a:t>
            </a:r>
          </a:p>
          <a:p>
            <a:r>
              <a:rPr lang="ru-RU" sz="2400" dirty="0"/>
              <a:t>Важно отметить еще </a:t>
            </a:r>
            <a:r>
              <a:rPr lang="ru-RU" sz="2400" dirty="0">
                <a:solidFill>
                  <a:srgbClr val="0070C0"/>
                </a:solidFill>
              </a:rPr>
              <a:t>одну из важных целей </a:t>
            </a:r>
            <a:r>
              <a:rPr lang="ru-RU" sz="2400" dirty="0"/>
              <a:t>проблемного обучения - сформировать особый стиль умственной деятельности, исследовательскую активность и самостоятельность учащихся.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1010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472" y="609600"/>
            <a:ext cx="9265186" cy="132080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 </a:t>
            </a:r>
            <a:r>
              <a:rPr lang="ru-RU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основных уровня проблемных ситуаций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2400" dirty="0"/>
              <a:t>проблемное изложение, при котором сам преподаватель ставит проблему и находи ее решение;</a:t>
            </a:r>
          </a:p>
          <a:p>
            <a:pPr lvl="0"/>
            <a:r>
              <a:rPr lang="ru-RU" sz="2400" dirty="0"/>
              <a:t>проблемная ситуация, при которой преподаватель ставит проблему, а поиск ее решения осуществляется совместно с учащимися;</a:t>
            </a:r>
          </a:p>
          <a:p>
            <a:pPr lvl="0"/>
            <a:r>
              <a:rPr lang="ru-RU" sz="2400" dirty="0"/>
              <a:t>творческое обучение, предполагающее активное участие учащихся в формулировании проблемы и поиска ее решения. Эта форма обучения наиболее целесообразна при организации и проведении </a:t>
            </a:r>
            <a:r>
              <a:rPr lang="ru-RU" sz="2400" dirty="0" err="1"/>
              <a:t>учебно</a:t>
            </a:r>
            <a:r>
              <a:rPr lang="ru-RU" sz="2400" dirty="0"/>
              <a:t> – исследовательских работ и научных работ.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7327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573" y="290111"/>
            <a:ext cx="8899429" cy="132080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виды проблемного урока:</a:t>
            </a:r>
            <a:endParaRPr lang="ru-RU" sz="4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86016"/>
            <a:ext cx="8596668" cy="4923256"/>
          </a:xfrm>
        </p:spPr>
        <p:txBody>
          <a:bodyPr>
            <a:normAutofit fontScale="70000" lnSpcReduction="20000"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Урок-дискуссия </a:t>
            </a:r>
            <a:r>
              <a:rPr lang="ru-RU" sz="2800" dirty="0" smtClean="0">
                <a:solidFill>
                  <a:schemeClr val="tx1"/>
                </a:solidFill>
              </a:rPr>
              <a:t>(диалог учителя и учащихся)</a:t>
            </a:r>
            <a:r>
              <a:rPr lang="ru-RU" sz="2800" dirty="0" smtClean="0"/>
              <a:t>;</a:t>
            </a:r>
            <a:endParaRPr lang="ru-RU" sz="2800" dirty="0" smtClean="0"/>
          </a:p>
          <a:p>
            <a:r>
              <a:rPr lang="ru-RU" sz="2800" dirty="0" smtClean="0">
                <a:solidFill>
                  <a:srgbClr val="FF0000"/>
                </a:solidFill>
              </a:rPr>
              <a:t>Урок-проблемная </a:t>
            </a:r>
            <a:r>
              <a:rPr lang="ru-RU" sz="2800" dirty="0" smtClean="0">
                <a:solidFill>
                  <a:srgbClr val="FF0000"/>
                </a:solidFill>
              </a:rPr>
              <a:t>лекция </a:t>
            </a:r>
            <a:r>
              <a:rPr lang="ru-RU" sz="2800" dirty="0" smtClean="0">
                <a:solidFill>
                  <a:schemeClr val="tx1"/>
                </a:solidFill>
              </a:rPr>
              <a:t>(</a:t>
            </a:r>
            <a:r>
              <a:rPr lang="ru-RU" sz="3200" dirty="0"/>
              <a:t>излагается значительная часть теоретического материала изучаемой темы</a:t>
            </a:r>
            <a:r>
              <a:rPr lang="ru-RU" sz="2800" dirty="0" smtClean="0">
                <a:solidFill>
                  <a:schemeClr val="tx1"/>
                </a:solidFill>
              </a:rPr>
              <a:t>)</a:t>
            </a:r>
            <a:r>
              <a:rPr lang="ru-RU" sz="2800" dirty="0" smtClean="0"/>
              <a:t>;</a:t>
            </a:r>
            <a:endParaRPr lang="ru-RU" sz="2800" dirty="0" smtClean="0"/>
          </a:p>
          <a:p>
            <a:r>
              <a:rPr lang="ru-RU" sz="2800" dirty="0" smtClean="0">
                <a:solidFill>
                  <a:srgbClr val="FF0000"/>
                </a:solidFill>
              </a:rPr>
              <a:t>Урок-семинар </a:t>
            </a:r>
            <a:r>
              <a:rPr lang="ru-RU" sz="2800" dirty="0" smtClean="0">
                <a:solidFill>
                  <a:schemeClr val="tx1"/>
                </a:solidFill>
              </a:rPr>
              <a:t>(</a:t>
            </a:r>
            <a:r>
              <a:rPr lang="ru-RU" sz="2900" dirty="0"/>
              <a:t>самостоятельным изучением учащимися программного материала и обсуждением на уроке результатов их познавательной </a:t>
            </a:r>
            <a:r>
              <a:rPr lang="ru-RU" sz="2900" dirty="0" smtClean="0"/>
              <a:t>деятельности)</a:t>
            </a:r>
            <a:r>
              <a:rPr lang="ru-RU" sz="2900" dirty="0" smtClean="0"/>
              <a:t>;</a:t>
            </a:r>
            <a:endParaRPr lang="ru-RU" sz="2900" dirty="0" smtClean="0"/>
          </a:p>
          <a:p>
            <a:r>
              <a:rPr lang="ru-RU" sz="2900" dirty="0" smtClean="0">
                <a:solidFill>
                  <a:srgbClr val="FF0000"/>
                </a:solidFill>
              </a:rPr>
              <a:t>Урок-исследование</a:t>
            </a:r>
            <a:r>
              <a:rPr lang="ru-RU" sz="2900" dirty="0" smtClean="0"/>
              <a:t>(</a:t>
            </a:r>
            <a:r>
              <a:rPr lang="ru-RU" sz="2900" dirty="0"/>
              <a:t>ставится исследовательская </a:t>
            </a:r>
            <a:r>
              <a:rPr lang="ru-RU" sz="2900" dirty="0" smtClean="0"/>
              <a:t>задача)</a:t>
            </a:r>
            <a:r>
              <a:rPr lang="ru-RU" sz="2900" dirty="0" smtClean="0"/>
              <a:t>;</a:t>
            </a:r>
            <a:endParaRPr lang="ru-RU" sz="2900" dirty="0" smtClean="0"/>
          </a:p>
          <a:p>
            <a:r>
              <a:rPr lang="ru-RU" sz="2800" dirty="0" err="1" smtClean="0">
                <a:solidFill>
                  <a:srgbClr val="FF0000"/>
                </a:solidFill>
              </a:rPr>
              <a:t>Версионный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урок </a:t>
            </a:r>
            <a:r>
              <a:rPr lang="ru-RU" sz="2800" dirty="0" smtClean="0"/>
              <a:t>(</a:t>
            </a:r>
            <a:r>
              <a:rPr lang="ru-RU" sz="2800" dirty="0"/>
              <a:t>создаются проблемные ситуации на основе познавательных задач, содержащих противоречивые точки зрения по изучаемому материалу, проблема решается с помощью дискуссии с помощью логических </a:t>
            </a:r>
            <a:r>
              <a:rPr lang="ru-RU" sz="2800" dirty="0" smtClean="0"/>
              <a:t>аргументов)</a:t>
            </a:r>
            <a:r>
              <a:rPr lang="ru-RU" sz="2800" dirty="0" smtClean="0"/>
              <a:t>;</a:t>
            </a:r>
            <a:endParaRPr lang="ru-RU" sz="2800" dirty="0" smtClean="0"/>
          </a:p>
          <a:p>
            <a:r>
              <a:rPr lang="ru-RU" sz="2800" dirty="0" smtClean="0">
                <a:solidFill>
                  <a:srgbClr val="FF0000"/>
                </a:solidFill>
              </a:rPr>
              <a:t>Эвристическая </a:t>
            </a:r>
            <a:r>
              <a:rPr lang="ru-RU" sz="2900" dirty="0" smtClean="0">
                <a:solidFill>
                  <a:srgbClr val="FF0000"/>
                </a:solidFill>
              </a:rPr>
              <a:t>беседа-семинар </a:t>
            </a:r>
            <a:r>
              <a:rPr lang="ru-RU" sz="2900" dirty="0" smtClean="0"/>
              <a:t>(</a:t>
            </a:r>
            <a:r>
              <a:rPr lang="ru-RU" sz="2900" dirty="0"/>
              <a:t>основной задачей которых является создание учащимися новых образовательных результатов: идей, сочинений, исследований, поделок, конкурсов, художественных произведений и др</a:t>
            </a:r>
            <a:r>
              <a:rPr lang="ru-RU" sz="2900" dirty="0" smtClean="0"/>
              <a:t>.)</a:t>
            </a:r>
            <a:r>
              <a:rPr lang="ru-RU" sz="2900" dirty="0" smtClean="0"/>
              <a:t>;</a:t>
            </a:r>
            <a:endParaRPr lang="ru-RU" sz="2900" dirty="0" smtClean="0"/>
          </a:p>
          <a:p>
            <a:r>
              <a:rPr lang="ru-RU" sz="2800" dirty="0" smtClean="0">
                <a:solidFill>
                  <a:srgbClr val="FF0000"/>
                </a:solidFill>
              </a:rPr>
              <a:t>Комплексы проблемных уроков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4652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61580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 начале урока задается вопрос ученикам: </a:t>
            </a:r>
            <a:r>
              <a:rPr lang="ru-RU" dirty="0" smtClean="0">
                <a:solidFill>
                  <a:srgbClr val="0070C0"/>
                </a:solidFill>
              </a:rPr>
              <a:t>Попытайтесь с помощью данного ребуса определить тему сегодняшнего урока?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7364" y="2409712"/>
            <a:ext cx="5931050" cy="444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198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Далее детям предлагается решить следующие задачи:</a:t>
            </a:r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103" t="20403" r="26318" b="24249"/>
          <a:stretch/>
        </p:blipFill>
        <p:spPr>
          <a:xfrm>
            <a:off x="1211023" y="1930400"/>
            <a:ext cx="6646487" cy="434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880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7700" t="19862" r="26645" b="18850"/>
          <a:stretch/>
        </p:blipFill>
        <p:spPr>
          <a:xfrm>
            <a:off x="1471825" y="308471"/>
            <a:ext cx="7875578" cy="5805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185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Разбиваем учащихся на группы и даем задания: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0843" y="1812070"/>
            <a:ext cx="115566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kern="0" dirty="0" smtClean="0">
                <a:effectLst/>
                <a:latin typeface="Arial Narrow" panose="020B0606020202030204" pitchFamily="34" charset="0"/>
                <a:cs typeface="Arial" panose="020B0604020202020204" pitchFamily="34" charset="0"/>
              </a:rPr>
              <a:t>Вариант № 1</a:t>
            </a:r>
            <a:endParaRPr lang="ru-RU" b="1" kern="0" dirty="0" smtClean="0">
              <a:effectLst/>
              <a:latin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Дешифровать сообщение(шифр Цезаря)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ТСДЗЖЛХЗОЯОБДЛХТУЗЦЕЗОЛЪЛЕГХЯФЛОЦТСДЗЙЖЗРРСЕС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Дешифровать сообщение(квадрат </a:t>
            </a:r>
            <a:r>
              <a:rPr lang="ru-RU" dirty="0" err="1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Полибия</a:t>
            </a:r>
            <a:r>
              <a:rPr lang="ru-RU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6х6)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11 35 42 16 26 11 33 16 35 36 24 12 11 13 24 42 13 16 26 11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kern="0" dirty="0" smtClean="0">
                <a:effectLst/>
                <a:latin typeface="Arial Narrow" panose="020B0606020202030204" pitchFamily="34" charset="0"/>
                <a:cs typeface="Arial" panose="020B0604020202020204" pitchFamily="34" charset="0"/>
              </a:rPr>
              <a:t>Вариант № 2</a:t>
            </a:r>
            <a:endParaRPr lang="ru-RU" b="1" kern="0" dirty="0" smtClean="0">
              <a:effectLst/>
              <a:latin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Дешифровать сообщение(шифр Цезаря)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ЪЗПШЦЙЗРСЕСФХЯХЗПДСОЯЫЗЛРЧСУПГЩЛЛСРГФСЖЗУЙЛХ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Дешифровать сообщение(квадрат </a:t>
            </a:r>
            <a:r>
              <a:rPr lang="ru-RU" dirty="0" err="1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Полибия</a:t>
            </a:r>
            <a:r>
              <a:rPr lang="ru-RU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6х6)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23 34 31 34 42 55 16 36 43 26 24 23 11 41 16 36 16 12 36 34 33 16 26 43 35 24 52 56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b="1" kern="0" dirty="0" smtClean="0">
              <a:effectLst/>
              <a:latin typeface="Times New Roman" panose="02020603050405020304" pitchFamily="18" charset="0"/>
            </a:endParaRP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5734" y="1930400"/>
            <a:ext cx="3855748" cy="1202470"/>
          </a:xfrm>
          <a:prstGeom prst="rect">
            <a:avLst/>
          </a:prstGeom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77" t="46487" r="32568" b="23007"/>
          <a:stretch>
            <a:fillRect/>
          </a:stretch>
        </p:blipFill>
        <p:spPr bwMode="auto">
          <a:xfrm>
            <a:off x="8529327" y="3811836"/>
            <a:ext cx="2683921" cy="2659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941267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</TotalTime>
  <Words>409</Words>
  <Application>Microsoft Office PowerPoint</Application>
  <PresentationFormat>Широкоэкранный</PresentationFormat>
  <Paragraphs>40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Times New Roman</vt:lpstr>
      <vt:lpstr>Trebuchet MS</vt:lpstr>
      <vt:lpstr>Wingdings 3</vt:lpstr>
      <vt:lpstr>Грань</vt:lpstr>
      <vt:lpstr>Проблемное обучение</vt:lpstr>
      <vt:lpstr>Презентация PowerPoint</vt:lpstr>
      <vt:lpstr>Цели проблемного обучения</vt:lpstr>
      <vt:lpstr>Три основных уровня проблемных ситуаций</vt:lpstr>
      <vt:lpstr>Основные виды проблемного урока:</vt:lpstr>
      <vt:lpstr>В начале урока задается вопрос ученикам: Попытайтесь с помощью данного ребуса определить тему сегодняшнего урока?</vt:lpstr>
      <vt:lpstr>Далее детям предлагается решить следующие задачи:</vt:lpstr>
      <vt:lpstr>Презентация PowerPoint</vt:lpstr>
      <vt:lpstr>Разбиваем учащихся на группы и даем задания: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Проблемное обучение</dc:title>
  <dc:creator>Слушатель</dc:creator>
  <cp:lastModifiedBy>Слушатель</cp:lastModifiedBy>
  <cp:revision>9</cp:revision>
  <dcterms:created xsi:type="dcterms:W3CDTF">2016-07-21T08:58:06Z</dcterms:created>
  <dcterms:modified xsi:type="dcterms:W3CDTF">2016-07-21T10:38:22Z</dcterms:modified>
</cp:coreProperties>
</file>