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0"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4/4/2018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4/4/2018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www.openlesson.ru/?p=11162"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openlesson.ru/?p=11110"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openlesson.ru/?p=11084" TargetMode="External"/><Relationship Id="rId2" Type="http://schemas.openxmlformats.org/officeDocument/2006/relationships/hyperlink" Target="http://www.openlesson.ru/?p=11079"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openlesson.ru/?p=11069"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openlesson.ru/?p=1384"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openlesson.ru/?p=134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www.openlesson.ru/?p=11272"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openlesson.ru/?p=1126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b="1" dirty="0">
                <a:ln w="22225">
                  <a:solidFill>
                    <a:schemeClr val="accent2"/>
                  </a:solidFill>
                  <a:prstDash val="solid"/>
                </a:ln>
                <a:solidFill>
                  <a:schemeClr val="accent2">
                    <a:lumMod val="40000"/>
                    <a:lumOff val="60000"/>
                  </a:schemeClr>
                </a:solidFill>
                <a:latin typeface="Arial" panose="020B0604020202020204" pitchFamily="34" charset="0"/>
              </a:rPr>
              <a:t>Игры-разминки</a:t>
            </a:r>
            <a:endParaRPr lang="ru-RU" b="1" dirty="0">
              <a:ln w="22225">
                <a:solidFill>
                  <a:schemeClr val="accent2"/>
                </a:solidFill>
                <a:prstDash val="solid"/>
              </a:ln>
              <a:solidFill>
                <a:schemeClr val="accent2">
                  <a:lumMod val="40000"/>
                  <a:lumOff val="60000"/>
                </a:schemeClr>
              </a:solidFill>
              <a:latin typeface="Arial" panose="020B0604020202020204" pitchFamily="34" charset="0"/>
            </a:endParaRPr>
          </a:p>
        </p:txBody>
      </p:sp>
      <p:sp>
        <p:nvSpPr>
          <p:cNvPr id="3" name="Объект 2"/>
          <p:cNvSpPr>
            <a:spLocks noGrp="1"/>
          </p:cNvSpPr>
          <p:nvPr>
            <p:ph idx="1"/>
          </p:nvPr>
        </p:nvSpPr>
        <p:spPr/>
        <p:txBody>
          <a:bodyPr/>
          <a:lstStyle/>
          <a:p>
            <a:pPr marL="0" indent="0">
              <a:buNone/>
            </a:pPr>
            <a:r>
              <a:rPr lang="ru-RU" dirty="0"/>
              <a:t>Эти игры необходимы ведущему, чтобы поддерживать участников в рабочем состоянии Они проводятся в те моменты, когда участники устают сидеть или работа в группе пово­дится в лекционной форме и требует большой сосредоточенности и внимания. Обычно эти упражнения включают в себя много активных движений: прыжки, движения головой, руками, ногами и т.д. В этих упражнениях ведущий обычно показывает определенные движения или произносит слова. Задача участников - повторять все за </a:t>
            </a:r>
            <a:r>
              <a:rPr lang="ru-RU" dirty="0" smtClean="0"/>
              <a:t>ведущим</a:t>
            </a:r>
          </a:p>
          <a:p>
            <a:pPr marL="0" indent="0">
              <a:buNone/>
            </a:pPr>
            <a:r>
              <a:rPr lang="ru-RU" b="1" i="1" dirty="0" smtClean="0"/>
              <a:t>Цель</a:t>
            </a:r>
            <a:r>
              <a:rPr lang="ru-RU" b="1" i="1" dirty="0"/>
              <a:t>: </a:t>
            </a:r>
            <a:r>
              <a:rPr lang="ru-RU" b="1" dirty="0"/>
              <a:t>активизировать, "разогреть" членов группы, создать у них определенное эмоцио­нальное настроение, снять напряженность, которая может возникнуть на первоначальных этапах работы группы.</a:t>
            </a:r>
            <a:endParaRPr lang="ru-RU" dirty="0"/>
          </a:p>
        </p:txBody>
      </p:sp>
    </p:spTree>
    <p:extLst>
      <p:ext uri="{BB962C8B-B14F-4D97-AF65-F5344CB8AC3E}">
        <p14:creationId xmlns:p14="http://schemas.microsoft.com/office/powerpoint/2010/main" val="775968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solidFill>
                  <a:srgbClr val="0089CE"/>
                </a:solidFill>
                <a:latin typeface="arial" panose="020B0604020202020204" pitchFamily="34" charset="0"/>
                <a:hlinkClick r:id="rId2"/>
              </a:rPr>
              <a:t>Спрятанное СЛОВО</a:t>
            </a:r>
            <a:endParaRPr lang="ru-RU" dirty="0"/>
          </a:p>
        </p:txBody>
      </p:sp>
      <p:graphicFrame>
        <p:nvGraphicFramePr>
          <p:cNvPr id="4" name="Объект 3"/>
          <p:cNvGraphicFramePr>
            <a:graphicFrameLocks noGrp="1"/>
          </p:cNvGraphicFramePr>
          <p:nvPr>
            <p:ph idx="1"/>
          </p:nvPr>
        </p:nvGraphicFramePr>
        <p:xfrm>
          <a:off x="2194359" y="1361209"/>
          <a:ext cx="8915400" cy="4060825"/>
        </p:xfrm>
        <a:graphic>
          <a:graphicData uri="http://schemas.openxmlformats.org/drawingml/2006/table">
            <a:tbl>
              <a:tblPr/>
              <a:tblGrid>
                <a:gridCol w="8915400"/>
              </a:tblGrid>
              <a:tr h="4060825">
                <a:tc>
                  <a:txBody>
                    <a:bodyPr/>
                    <a:lstStyle/>
                    <a:p>
                      <a:pPr algn="l"/>
                      <a:r>
                        <a:rPr lang="ru-RU" b="0" u="none" strike="noStrike" dirty="0">
                          <a:solidFill>
                            <a:srgbClr val="0089CE"/>
                          </a:solidFill>
                          <a:effectLst/>
                          <a:latin typeface="arial" panose="020B0604020202020204" pitchFamily="34" charset="0"/>
                          <a:hlinkClick r:id="rId2"/>
                        </a:rPr>
                        <a:t/>
                      </a:r>
                      <a:br>
                        <a:rPr lang="ru-RU" b="0" u="none" strike="noStrike" dirty="0">
                          <a:solidFill>
                            <a:srgbClr val="0089CE"/>
                          </a:solidFill>
                          <a:effectLst/>
                          <a:latin typeface="arial" panose="020B0604020202020204" pitchFamily="34" charset="0"/>
                          <a:hlinkClick r:id="rId2"/>
                        </a:rPr>
                      </a:br>
                      <a:r>
                        <a:rPr lang="ru-RU" b="0" u="none" strike="noStrike" dirty="0">
                          <a:solidFill>
                            <a:srgbClr val="0089CE"/>
                          </a:solidFill>
                          <a:effectLst/>
                          <a:latin typeface="arial" panose="020B0604020202020204" pitchFamily="34" charset="0"/>
                          <a:hlinkClick r:id="rId2"/>
                        </a:rPr>
                        <a:t/>
                      </a:r>
                      <a:br>
                        <a:rPr lang="ru-RU" b="0" u="none" strike="noStrike" dirty="0">
                          <a:solidFill>
                            <a:srgbClr val="0089CE"/>
                          </a:solidFill>
                          <a:effectLst/>
                          <a:latin typeface="arial" panose="020B0604020202020204" pitchFamily="34" charset="0"/>
                          <a:hlinkClick r:id="rId2"/>
                        </a:rPr>
                      </a:br>
                      <a:r>
                        <a:rPr lang="ru-RU" b="1" u="sng" dirty="0">
                          <a:solidFill>
                            <a:srgbClr val="FF00FF"/>
                          </a:solidFill>
                          <a:effectLst/>
                          <a:latin typeface="arial" panose="020B0604020202020204" pitchFamily="34" charset="0"/>
                          <a:hlinkClick r:id="rId2"/>
                        </a:rPr>
                        <a:t>Тот, кому досталось отгадывать, выходит из комнаты на время, пока все остальные договариваются, какое слово загадать. Затем ве­дущий</a:t>
                      </a:r>
                      <a:r>
                        <a:rPr lang="ru-RU" b="1" u="sng" dirty="0" smtClean="0">
                          <a:solidFill>
                            <a:srgbClr val="FF00FF"/>
                          </a:solidFill>
                          <a:effectLst/>
                          <a:latin typeface="arial" panose="020B0604020202020204" pitchFamily="34" charset="0"/>
                          <a:hlinkClick r:id="rId2"/>
                        </a:rPr>
                        <a:t>…</a:t>
                      </a:r>
                      <a:endParaRPr lang="ru-RU" b="1" u="sng" dirty="0" smtClean="0">
                        <a:solidFill>
                          <a:srgbClr val="FF00FF"/>
                        </a:solidFill>
                        <a:effectLst/>
                        <a:latin typeface="arial" panose="020B0604020202020204" pitchFamily="34" charset="0"/>
                      </a:endParaRPr>
                    </a:p>
                    <a:p>
                      <a:pPr algn="l"/>
                      <a:endParaRPr lang="ru-RU" b="1" u="sng" dirty="0" smtClean="0">
                        <a:solidFill>
                          <a:srgbClr val="FF00FF"/>
                        </a:solidFill>
                        <a:effectLst/>
                        <a:latin typeface="arial" panose="020B0604020202020204" pitchFamily="34" charset="0"/>
                      </a:endParaRPr>
                    </a:p>
                    <a:p>
                      <a:pPr algn="l"/>
                      <a:r>
                        <a:rPr lang="ru-RU" sz="1800" b="0" i="0" kern="1200" dirty="0" smtClean="0">
                          <a:solidFill>
                            <a:schemeClr val="tx1"/>
                          </a:solidFill>
                          <a:effectLst/>
                          <a:latin typeface="+mn-lt"/>
                          <a:ea typeface="+mn-ea"/>
                          <a:cs typeface="+mn-cs"/>
                        </a:rPr>
                        <a:t>Тот, кому досталось отгадывать, выходит из комнаты на время, пока все остальные договариваются, какой термин загадан. Затем он возвращается и начинает одному за другим задавать любые вопросы, которые должны быть сформулированы так, чтобы на них отвечали или «да» или «нет».</a:t>
                      </a:r>
                    </a:p>
                    <a:p>
                      <a:pPr algn="l"/>
                      <a:endParaRPr lang="ru-RU" dirty="0">
                        <a:effectLst/>
                      </a:endParaRPr>
                    </a:p>
                  </a:txBody>
                  <a:tcPr marL="76200" marR="76200" marT="38100" marB="38100" anchor="ctr">
                    <a:lnL>
                      <a:noFill/>
                    </a:lnL>
                    <a:lnR>
                      <a:noFill/>
                    </a:lnR>
                    <a:lnT>
                      <a:noFill/>
                    </a:lnT>
                    <a:lnB w="9525" cap="flat" cmpd="sng" algn="ctr">
                      <a:solidFill>
                        <a:srgbClr val="DDDDDD"/>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032460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hlinkClick r:id="rId2"/>
              </a:rPr>
              <a:t>Одновременное ПРЕВРАЩЕНИЕ</a:t>
            </a:r>
            <a:r>
              <a:rPr lang="ru-RU" dirty="0">
                <a:hlinkClick r:id="rId2"/>
              </a:rPr>
              <a:t> («</a:t>
            </a:r>
            <a:r>
              <a:rPr lang="ru-RU" dirty="0" err="1">
                <a:hlinkClick r:id="rId2"/>
              </a:rPr>
              <a:t>колдунчики</a:t>
            </a:r>
            <a:r>
              <a:rPr lang="ru-RU" dirty="0">
                <a:hlinkClick r:id="rId2"/>
              </a:rPr>
              <a:t>»)</a:t>
            </a:r>
            <a:r>
              <a:rPr lang="ru-RU" u="sng" dirty="0">
                <a:hlinkClick r:id="rId2"/>
              </a:rPr>
              <a:t/>
            </a:r>
            <a:br>
              <a:rPr lang="ru-RU" u="sng" dirty="0">
                <a:hlinkClick r:id="rId2"/>
              </a:rPr>
            </a:br>
            <a:endParaRPr lang="ru-RU" dirty="0"/>
          </a:p>
        </p:txBody>
      </p:sp>
      <p:sp>
        <p:nvSpPr>
          <p:cNvPr id="3" name="Объект 2"/>
          <p:cNvSpPr>
            <a:spLocks noGrp="1"/>
          </p:cNvSpPr>
          <p:nvPr>
            <p:ph idx="1"/>
          </p:nvPr>
        </p:nvSpPr>
        <p:spPr/>
        <p:txBody>
          <a:bodyPr>
            <a:normAutofit fontScale="92500"/>
          </a:bodyPr>
          <a:lstStyle/>
          <a:p>
            <a:r>
              <a:rPr lang="ru-RU" u="sng" dirty="0" smtClean="0">
                <a:hlinkClick r:id="rId2"/>
              </a:rPr>
              <a:t>Подобные </a:t>
            </a:r>
            <a:r>
              <a:rPr lang="ru-RU" u="sng" dirty="0">
                <a:hlinkClick r:id="rId2"/>
              </a:rPr>
              <a:t>разминки удобно использовать при переходе от одной учеб­ной темы к другой, для снятия стресса перед (или после) очень ответственной контрольной, для кратковременной двигательной активности учеников во время напряженно-статичного урока, при настраивании учеников на работу после, например, урока физкультуры или годовой контрольной на предыду­щем </a:t>
            </a:r>
            <a:r>
              <a:rPr lang="ru-RU" u="sng" dirty="0" smtClean="0">
                <a:hlinkClick r:id="rId2"/>
              </a:rPr>
              <a:t>уроке</a:t>
            </a:r>
            <a:endParaRPr lang="ru-RU" u="sng" dirty="0" smtClean="0"/>
          </a:p>
          <a:p>
            <a:endParaRPr lang="ru-RU" u="sng" dirty="0"/>
          </a:p>
          <a:p>
            <a:pPr marL="0" indent="0">
              <a:buNone/>
            </a:pPr>
            <a:r>
              <a:rPr lang="ru-RU" dirty="0"/>
              <a:t>При объявлении задания ученики встают со своих мест. Учитель произносит: «Мы входим в (пауза, собирающая внимание) спортив­ный магазин. Раз… Два… Три… Замри!» Во время счета каждый уче­ник меняет свою изначальную позу так, чтобы тело напоминало один из предметов, продающихся в спорттоварах, и замирает.</a:t>
            </a:r>
          </a:p>
          <a:p>
            <a:pPr marL="0" indent="0">
              <a:buNone/>
            </a:pPr>
            <a:r>
              <a:rPr lang="ru-RU" dirty="0"/>
              <a:t>Одновременно превращаться можно в </a:t>
            </a:r>
            <a:r>
              <a:rPr lang="ru-RU" dirty="0" smtClean="0"/>
              <a:t>цифры, буквы,</a:t>
            </a:r>
            <a:r>
              <a:rPr lang="ru-RU" dirty="0"/>
              <a:t> в инструменты, приборы,</a:t>
            </a:r>
            <a:r>
              <a:rPr lang="ru-RU" dirty="0" smtClean="0"/>
              <a:t> в объекты изучения урока.</a:t>
            </a:r>
            <a:endParaRPr lang="ru-RU" dirty="0"/>
          </a:p>
          <a:p>
            <a:endParaRPr lang="ru-RU" dirty="0"/>
          </a:p>
        </p:txBody>
      </p:sp>
    </p:spTree>
    <p:extLst>
      <p:ext uri="{BB962C8B-B14F-4D97-AF65-F5344CB8AC3E}">
        <p14:creationId xmlns:p14="http://schemas.microsoft.com/office/powerpoint/2010/main" val="39228598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hlinkClick r:id="rId2"/>
              </a:rPr>
              <a:t>Равномерно ЗАНЯТЬ класс</a:t>
            </a:r>
            <a:r>
              <a:rPr lang="ru-RU" u="sng" dirty="0">
                <a:hlinkClick r:id="rId2"/>
              </a:rPr>
              <a:t/>
            </a:r>
            <a:br>
              <a:rPr lang="ru-RU" u="sng" dirty="0">
                <a:hlinkClick r:id="rId2"/>
              </a:rPr>
            </a:br>
            <a:endParaRPr lang="ru-RU" dirty="0"/>
          </a:p>
        </p:txBody>
      </p:sp>
      <p:sp>
        <p:nvSpPr>
          <p:cNvPr id="3" name="Объект 2"/>
          <p:cNvSpPr>
            <a:spLocks noGrp="1"/>
          </p:cNvSpPr>
          <p:nvPr>
            <p:ph idx="1"/>
          </p:nvPr>
        </p:nvSpPr>
        <p:spPr/>
        <p:txBody>
          <a:bodyPr>
            <a:normAutofit fontScale="92500" lnSpcReduction="10000"/>
          </a:bodyPr>
          <a:lstStyle/>
          <a:p>
            <a:r>
              <a:rPr lang="ru-RU" u="sng" dirty="0" smtClean="0"/>
              <a:t>При </a:t>
            </a:r>
            <a:r>
              <a:rPr lang="ru-RU" u="sng" dirty="0"/>
              <a:t>выполнении упражнения возникают интересные и полезные паузы-стопы, во время которых происходит поиск ребенком своего места и опреде­ление, правильно ли оно найдено. Поскольку впрямую общаться словами, жестами, взглядами запрещается, каждый принимает решение самостоятель­но и молчаливо согласовывает </a:t>
            </a:r>
            <a:r>
              <a:rPr lang="ru-RU" u="sng" dirty="0" smtClean="0"/>
              <a:t>его</a:t>
            </a:r>
          </a:p>
          <a:p>
            <a:pPr marL="0" indent="0">
              <a:buNone/>
            </a:pPr>
            <a:r>
              <a:rPr lang="ru-RU" dirty="0"/>
              <a:t>По сигналу ведущего группа учеников распределяется на равном расстоянии друг от друга, заняв всю свободную площадь комнаты, класса или рабочей площадки. Ни один из учеников не знает заранее, где ему придется встать (или где поставить стул, если упражнение выполняется со стульями).</a:t>
            </a:r>
          </a:p>
          <a:p>
            <a:pPr marL="0" indent="0">
              <a:buNone/>
            </a:pPr>
            <a:r>
              <a:rPr lang="ru-RU" dirty="0"/>
              <a:t>Наибольшая ценность задания-разминки заключается в поисках каждым своего места в зависимости от расположения всех остальных. В этом задание схоже с упражнением </a:t>
            </a:r>
            <a:r>
              <a:rPr lang="ru-RU" dirty="0">
                <a:hlinkClick r:id="rId3"/>
              </a:rPr>
              <a:t>«Стулья»</a:t>
            </a:r>
            <a:r>
              <a:rPr lang="ru-RU" b="1" dirty="0"/>
              <a:t> </a:t>
            </a:r>
            <a:r>
              <a:rPr lang="ru-RU" dirty="0"/>
              <a:t>и также выпол­няется без слов.</a:t>
            </a:r>
          </a:p>
          <a:p>
            <a:pPr marL="0" indent="0">
              <a:buNone/>
            </a:pPr>
            <a:r>
              <a:rPr lang="ru-RU" dirty="0"/>
              <a:t>Когда группа исполнителей заняла выбранные ими места, ос­тальные оценивают качество их работы, дают советы, как можно было бы сделать лучше.</a:t>
            </a:r>
          </a:p>
          <a:p>
            <a:pPr marL="0" indent="0">
              <a:buNone/>
            </a:pPr>
            <a:endParaRPr lang="ru-RU" u="sng" dirty="0"/>
          </a:p>
          <a:p>
            <a:pPr marL="0" indent="0">
              <a:buNone/>
            </a:pPr>
            <a:endParaRPr lang="ru-RU" u="sng" dirty="0" smtClean="0"/>
          </a:p>
        </p:txBody>
      </p:sp>
    </p:spTree>
    <p:extLst>
      <p:ext uri="{BB962C8B-B14F-4D97-AF65-F5344CB8AC3E}">
        <p14:creationId xmlns:p14="http://schemas.microsoft.com/office/powerpoint/2010/main" val="3718991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ru-RU" b="1" dirty="0">
                <a:hlinkClick r:id="rId2"/>
              </a:rPr>
              <a:t>Стою, на кого-то СМОТРЮ</a:t>
            </a:r>
            <a:r>
              <a:rPr lang="ru-RU" u="sng" dirty="0">
                <a:hlinkClick r:id="rId2"/>
              </a:rPr>
              <a:t/>
            </a:r>
            <a:br>
              <a:rPr lang="ru-RU" u="sng" dirty="0">
                <a:hlinkClick r:id="rId2"/>
              </a:rPr>
            </a:br>
            <a:endParaRPr lang="ru-RU" dirty="0"/>
          </a:p>
        </p:txBody>
      </p:sp>
      <p:sp>
        <p:nvSpPr>
          <p:cNvPr id="6" name="Объект 5"/>
          <p:cNvSpPr>
            <a:spLocks noGrp="1"/>
          </p:cNvSpPr>
          <p:nvPr>
            <p:ph idx="1"/>
          </p:nvPr>
        </p:nvSpPr>
        <p:spPr/>
        <p:txBody>
          <a:bodyPr>
            <a:normAutofit fontScale="92500" lnSpcReduction="10000"/>
          </a:bodyPr>
          <a:lstStyle/>
          <a:p>
            <a:r>
              <a:rPr lang="ru-RU" u="sng" dirty="0" smtClean="0">
                <a:hlinkClick r:id="rId2"/>
              </a:rPr>
              <a:t>Вариант </a:t>
            </a:r>
            <a:r>
              <a:rPr lang="ru-RU" u="sng" dirty="0">
                <a:hlinkClick r:id="rId2"/>
              </a:rPr>
              <a:t>этой разминки можно использовать как образец вежливого общения. Учитель молча поднимает трех-четырех детей и каждого благодарит: «Спа­сибо. Садись». Затем учитель </a:t>
            </a:r>
            <a:r>
              <a:rPr lang="ru-RU" u="sng" dirty="0" smtClean="0">
                <a:hlinkClick r:id="rId2"/>
              </a:rPr>
              <a:t>…</a:t>
            </a:r>
            <a:endParaRPr lang="ru-RU" u="sng" dirty="0" smtClean="0"/>
          </a:p>
          <a:p>
            <a:endParaRPr lang="ru-RU" u="sng" dirty="0"/>
          </a:p>
          <a:p>
            <a:pPr marL="0" indent="0">
              <a:buNone/>
            </a:pPr>
            <a:r>
              <a:rPr lang="ru-RU" dirty="0"/>
              <a:t>Разминка заключается в том, что тот, на кого спокойно посмот­рит учитель-ведущий, встает. Элементарное задание, завершающееся словами ведущего «спасибо, садись». Встать в ответ на взгляд может каждый, если он захочет признать, что смотрят на него. Ученики в классе встречают подобную разминку каждый по-своему, и далеко не всегда она проходит без «затянувшегося взгляда»: даже когда все, кроме объекта взгляда, понимают, что смотрят на него, он все-таки не встает. Этот показатель особенности характера ребенка учитель должен учитывать во всех остальных упражнениях и заданиях.</a:t>
            </a:r>
          </a:p>
          <a:p>
            <a:pPr marL="0" indent="0">
              <a:buNone/>
            </a:pPr>
            <a:r>
              <a:rPr lang="ru-RU" dirty="0"/>
              <a:t>Крайне важно предложить кому-либо из детей, встав на место учителя, посмотреть на кого-то и сказать ему, когда он встанет: «Спа­сибо, садись».</a:t>
            </a:r>
          </a:p>
          <a:p>
            <a:endParaRPr lang="ru-RU" dirty="0"/>
          </a:p>
        </p:txBody>
      </p:sp>
    </p:spTree>
    <p:extLst>
      <p:ext uri="{BB962C8B-B14F-4D97-AF65-F5344CB8AC3E}">
        <p14:creationId xmlns:p14="http://schemas.microsoft.com/office/powerpoint/2010/main" val="33464688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hlinkClick r:id="rId2"/>
              </a:rPr>
              <a:t>Разведчики (связаться глазами с партнером)</a:t>
            </a:r>
            <a:r>
              <a:rPr lang="ru-RU" dirty="0"/>
              <a:t/>
            </a:r>
            <a:br>
              <a:rPr lang="ru-RU" dirty="0"/>
            </a:br>
            <a:endParaRPr lang="ru-RU" dirty="0"/>
          </a:p>
        </p:txBody>
      </p:sp>
      <p:sp>
        <p:nvSpPr>
          <p:cNvPr id="3" name="Объект 2"/>
          <p:cNvSpPr>
            <a:spLocks noGrp="1"/>
          </p:cNvSpPr>
          <p:nvPr>
            <p:ph idx="1"/>
          </p:nvPr>
        </p:nvSpPr>
        <p:spPr/>
        <p:txBody>
          <a:bodyPr>
            <a:normAutofit fontScale="70000" lnSpcReduction="20000"/>
          </a:bodyPr>
          <a:lstStyle/>
          <a:p>
            <a:r>
              <a:rPr lang="ru-RU" dirty="0" smtClean="0"/>
              <a:t>…</a:t>
            </a:r>
            <a:r>
              <a:rPr lang="ru-RU" dirty="0"/>
              <a:t>Для занятий и уроков игровое задание «Разведчики» является универсальным, модификации которого можно использовать и в начале, и в середине, и в конце урока. «Разведчиков» удобно задавать и тогда, когда нужно по какой-то причине поменять мизансцену</a:t>
            </a:r>
            <a:r>
              <a:rPr lang="ru-RU" dirty="0" smtClean="0"/>
              <a:t>…</a:t>
            </a:r>
          </a:p>
          <a:p>
            <a:pPr marL="0" indent="0">
              <a:buNone/>
            </a:pPr>
            <a:r>
              <a:rPr lang="ru-RU" dirty="0"/>
              <a:t>Каждый ребенок связывается глазами с кем-то в классе. При этом  нельзя пользоваться ни жестами, ни словами — только ловить взгляд так, чтобы связаться «глаза в глаза</a:t>
            </a:r>
            <a:r>
              <a:rPr lang="ru-RU" dirty="0" smtClean="0"/>
              <a:t>». Тогда </a:t>
            </a:r>
            <a:r>
              <a:rPr lang="ru-RU" dirty="0"/>
              <a:t>возникают пары партнеров, которым затем можно</a:t>
            </a:r>
            <a:r>
              <a:rPr lang="ru-RU" i="1" dirty="0"/>
              <a:t> </a:t>
            </a:r>
            <a:r>
              <a:rPr lang="ru-RU" dirty="0"/>
              <a:t>дать любое дополнительное задание — поменяться местами, задать друг другу вопрос, одному встать, другому сесть и </a:t>
            </a:r>
            <a:r>
              <a:rPr lang="ru-RU" dirty="0" smtClean="0"/>
              <a:t>т.д. В </a:t>
            </a:r>
            <a:r>
              <a:rPr lang="ru-RU" dirty="0"/>
              <a:t>любой групповой работе важно уметь внимательно и спокойно общаться друг с другом. Важно и самому удерживать внимание на партнере, и замечать его внимание к себе. В начале выполнения этого задания тренируется умение быстро связаться взглядами (смотреть друг на друга). Стоящие в круге перед классом и сидящие за партами связываются глазами и меняются местами (по установленному сигналу или без него</a:t>
            </a:r>
            <a:r>
              <a:rPr lang="ru-RU" dirty="0" smtClean="0"/>
              <a:t>).</a:t>
            </a:r>
            <a:r>
              <a:rPr lang="ru-RU" dirty="0"/>
              <a:t> _Учитель обращается к классу: «Сейчас мы с вами поиграем в разведчиков. Разведчики — это люди, которые умеют все делать четко и точно, но скрытно. Вот и вы сейчас по </a:t>
            </a:r>
            <a:r>
              <a:rPr lang="ru-RU" dirty="0" err="1"/>
              <a:t>сигналу«связаться</a:t>
            </a:r>
            <a:r>
              <a:rPr lang="ru-RU" dirty="0"/>
              <a:t> с разведчиком» скрытно, без всяких слов, подмигиваний и размахиваний руками, только глазами договаривайтесь, кто будет вашим разведчиком и держите друг друга взглядом. Старайтесь не выдавать себя! Если вы будете договариваться не только глазами, но и, например, кивками головы, то вас со стороны заметят и обнаружат, что вы разведчики».</a:t>
            </a:r>
          </a:p>
          <a:p>
            <a:pPr marL="0" indent="0">
              <a:buNone/>
            </a:pPr>
            <a:r>
              <a:rPr lang="ru-RU" dirty="0" smtClean="0"/>
              <a:t>После </a:t>
            </a:r>
            <a:r>
              <a:rPr lang="ru-RU" dirty="0"/>
              <a:t>сигнала «связаться с разведчиком» ученики приступают к выполнению. Самое легкое — связаться с соседом (при этом у детей очень часто рука непроизвольно дотрагивается до него, то есть «разведчик выдает себя»). Ведущий подает команду: «Поменяться с разведчиком местами, а в пути пожать друг другу руку».</a:t>
            </a:r>
          </a:p>
          <a:p>
            <a:pPr marL="0" indent="0">
              <a:buNone/>
            </a:pPr>
            <a:endParaRPr lang="ru-RU" dirty="0"/>
          </a:p>
          <a:p>
            <a:endParaRPr lang="ru-RU" dirty="0"/>
          </a:p>
        </p:txBody>
      </p:sp>
    </p:spTree>
    <p:extLst>
      <p:ext uri="{BB962C8B-B14F-4D97-AF65-F5344CB8AC3E}">
        <p14:creationId xmlns:p14="http://schemas.microsoft.com/office/powerpoint/2010/main" val="1587580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hlinkClick r:id="rId2"/>
              </a:rPr>
              <a:t>Встать «по </a:t>
            </a:r>
            <a:r>
              <a:rPr lang="ru-RU" dirty="0" smtClean="0">
                <a:hlinkClick r:id="rId2"/>
              </a:rPr>
              <a:t>числу»</a:t>
            </a:r>
            <a:r>
              <a:rPr lang="ru-RU" dirty="0"/>
              <a:t/>
            </a:r>
            <a:br>
              <a:rPr lang="ru-RU" dirty="0"/>
            </a:br>
            <a:endParaRPr lang="ru-RU" dirty="0"/>
          </a:p>
        </p:txBody>
      </p:sp>
      <p:sp>
        <p:nvSpPr>
          <p:cNvPr id="3" name="Объект 2"/>
          <p:cNvSpPr>
            <a:spLocks noGrp="1"/>
          </p:cNvSpPr>
          <p:nvPr>
            <p:ph idx="1"/>
          </p:nvPr>
        </p:nvSpPr>
        <p:spPr/>
        <p:txBody>
          <a:bodyPr>
            <a:normAutofit/>
          </a:bodyPr>
          <a:lstStyle/>
          <a:p>
            <a:r>
              <a:rPr lang="ru-RU" dirty="0" smtClean="0"/>
              <a:t>Азарт </a:t>
            </a:r>
            <a:r>
              <a:rPr lang="ru-RU" dirty="0"/>
              <a:t>ведущего зажигает и других участников. А возникшая у детей увлеченность обеспечивает уверенность в том, что все, предлагаемое педагогом, оказывается интересным</a:t>
            </a:r>
            <a:r>
              <a:rPr lang="ru-RU" dirty="0" smtClean="0"/>
              <a:t>…</a:t>
            </a:r>
          </a:p>
          <a:p>
            <a:pPr marL="0" indent="0">
              <a:buNone/>
            </a:pPr>
            <a:r>
              <a:rPr lang="ru-RU" dirty="0"/>
              <a:t>Так как задание это связано с двигательной активностью, то на уроках </a:t>
            </a:r>
            <a:r>
              <a:rPr lang="ru-RU" b="1" dirty="0"/>
              <a:t>по любому из школьных предметов</a:t>
            </a:r>
            <a:r>
              <a:rPr lang="ru-RU" dirty="0"/>
              <a:t> оно обычно дается в качестве своеобразной разминки-зарядки.</a:t>
            </a:r>
          </a:p>
          <a:p>
            <a:pPr marL="0" indent="0">
              <a:buNone/>
            </a:pPr>
            <a:r>
              <a:rPr lang="ru-RU" dirty="0" smtClean="0"/>
              <a:t>Исходное </a:t>
            </a:r>
            <a:r>
              <a:rPr lang="ru-RU" dirty="0"/>
              <a:t>положение: все сидят; педагог, </a:t>
            </a:r>
            <a:r>
              <a:rPr lang="ru-RU" dirty="0" smtClean="0"/>
              <a:t> сообщает  число ( двоичное, число букв в слове и т.д.), сосчитав </a:t>
            </a:r>
            <a:r>
              <a:rPr lang="ru-RU" dirty="0"/>
              <a:t>вслух до трех, произносит: «Замри!» </a:t>
            </a:r>
            <a:r>
              <a:rPr lang="ru-RU" dirty="0" smtClean="0"/>
              <a:t>В </a:t>
            </a:r>
            <a:r>
              <a:rPr lang="ru-RU" dirty="0"/>
              <a:t>классе должно стоять ровно столько учеников, сколько было </a:t>
            </a:r>
            <a:r>
              <a:rPr lang="ru-RU" dirty="0" smtClean="0"/>
              <a:t>сказано . </a:t>
            </a:r>
          </a:p>
          <a:p>
            <a:pPr marL="0" indent="0">
              <a:buNone/>
            </a:pPr>
            <a:r>
              <a:rPr lang="ru-RU" dirty="0" smtClean="0"/>
              <a:t>Во </a:t>
            </a:r>
            <a:r>
              <a:rPr lang="ru-RU" dirty="0"/>
              <a:t>время выполнения упражнения каждому из учеников нужно быстро сориентироваться. Если количество стоящих меньше заданного, то встать самому [ученику], а если больше, и он сам стоит, то непременно сесть.</a:t>
            </a:r>
          </a:p>
          <a:p>
            <a:endParaRPr lang="ru-RU" dirty="0" smtClean="0"/>
          </a:p>
          <a:p>
            <a:pPr marL="0" indent="0">
              <a:buNone/>
            </a:pPr>
            <a:endParaRPr lang="ru-RU" dirty="0" smtClean="0"/>
          </a:p>
          <a:p>
            <a:endParaRPr lang="ru-RU" dirty="0"/>
          </a:p>
          <a:p>
            <a:endParaRPr lang="ru-RU" dirty="0"/>
          </a:p>
        </p:txBody>
      </p:sp>
    </p:spTree>
    <p:extLst>
      <p:ext uri="{BB962C8B-B14F-4D97-AF65-F5344CB8AC3E}">
        <p14:creationId xmlns:p14="http://schemas.microsoft.com/office/powerpoint/2010/main" val="638212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78467" y="721207"/>
            <a:ext cx="7766936" cy="1803784"/>
          </a:xfrm>
        </p:spPr>
        <p:txBody>
          <a:bodyPr/>
          <a:lstStyle/>
          <a:p>
            <a:pPr algn="ctr"/>
            <a:r>
              <a:rPr lang="ru-RU" sz="3600" b="1" dirty="0">
                <a:ln w="22225">
                  <a:solidFill>
                    <a:schemeClr val="accent2"/>
                  </a:solidFill>
                  <a:prstDash val="solid"/>
                </a:ln>
                <a:solidFill>
                  <a:schemeClr val="accent2">
                    <a:lumMod val="40000"/>
                    <a:lumOff val="60000"/>
                  </a:schemeClr>
                </a:solidFill>
                <a:latin typeface="Arial" panose="020B0604020202020204" pitchFamily="34" charset="0"/>
              </a:rPr>
              <a:t>Развитие дивергентного </a:t>
            </a:r>
            <a:r>
              <a:rPr lang="ru-RU" sz="3600" b="1" dirty="0" smtClean="0">
                <a:ln w="22225">
                  <a:solidFill>
                    <a:schemeClr val="accent2"/>
                  </a:solidFill>
                  <a:prstDash val="solid"/>
                </a:ln>
                <a:solidFill>
                  <a:schemeClr val="accent2">
                    <a:lumMod val="40000"/>
                    <a:lumOff val="60000"/>
                  </a:schemeClr>
                </a:solidFill>
                <a:latin typeface="Arial" panose="020B0604020202020204" pitchFamily="34" charset="0"/>
              </a:rPr>
              <a:t>мышления</a:t>
            </a:r>
            <a:endParaRPr lang="ru-RU" sz="3600" b="1" dirty="0">
              <a:ln w="22225">
                <a:solidFill>
                  <a:schemeClr val="accent2"/>
                </a:solidFill>
                <a:prstDash val="solid"/>
              </a:ln>
              <a:solidFill>
                <a:schemeClr val="accent2">
                  <a:lumMod val="40000"/>
                  <a:lumOff val="60000"/>
                </a:schemeClr>
              </a:solidFill>
            </a:endParaRPr>
          </a:p>
        </p:txBody>
      </p:sp>
      <p:sp>
        <p:nvSpPr>
          <p:cNvPr id="3" name="Подзаголовок 2"/>
          <p:cNvSpPr>
            <a:spLocks noGrp="1"/>
          </p:cNvSpPr>
          <p:nvPr>
            <p:ph type="subTitle" idx="1"/>
          </p:nvPr>
        </p:nvSpPr>
        <p:spPr>
          <a:xfrm>
            <a:off x="1278467" y="2793534"/>
            <a:ext cx="7408333" cy="2246057"/>
          </a:xfrm>
        </p:spPr>
        <p:txBody>
          <a:bodyPr>
            <a:normAutofit/>
          </a:bodyPr>
          <a:lstStyle/>
          <a:p>
            <a:pPr algn="l">
              <a:lnSpc>
                <a:spcPct val="130000"/>
              </a:lnSpc>
              <a:spcBef>
                <a:spcPts val="600"/>
              </a:spcBef>
            </a:pPr>
            <a:r>
              <a:rPr lang="ru-RU" dirty="0">
                <a:solidFill>
                  <a:schemeClr val="tx1"/>
                </a:solidFill>
                <a:latin typeface="Arial" panose="020B0604020202020204" pitchFamily="34" charset="0"/>
                <a:cs typeface="Arial" panose="020B0604020202020204" pitchFamily="34" charset="0"/>
              </a:rPr>
              <a:t>Дивергентное мышление - умение видеть в одном </a:t>
            </a:r>
            <a:r>
              <a:rPr lang="ru-RU" dirty="0" smtClean="0">
                <a:solidFill>
                  <a:schemeClr val="tx1"/>
                </a:solidFill>
                <a:latin typeface="Arial" panose="020B0604020202020204" pitchFamily="34" charset="0"/>
                <a:cs typeface="Arial" panose="020B0604020202020204" pitchFamily="34" charset="0"/>
              </a:rPr>
              <a:t>многое. </a:t>
            </a:r>
            <a:br>
              <a:rPr lang="ru-RU" dirty="0" smtClean="0">
                <a:solidFill>
                  <a:schemeClr val="tx1"/>
                </a:solidFill>
                <a:latin typeface="Arial" panose="020B0604020202020204" pitchFamily="34" charset="0"/>
                <a:cs typeface="Arial" panose="020B0604020202020204" pitchFamily="34" charset="0"/>
              </a:rPr>
            </a:br>
            <a:r>
              <a:rPr lang="ru-RU" dirty="0" smtClean="0">
                <a:solidFill>
                  <a:schemeClr val="tx1"/>
                </a:solidFill>
                <a:latin typeface="Arial" panose="020B0604020202020204" pitchFamily="34" charset="0"/>
                <a:cs typeface="Arial" panose="020B0604020202020204" pitchFamily="34" charset="0"/>
              </a:rPr>
              <a:t>Простые </a:t>
            </a:r>
            <a:r>
              <a:rPr lang="ru-RU" dirty="0">
                <a:solidFill>
                  <a:schemeClr val="tx1"/>
                </a:solidFill>
                <a:latin typeface="Arial" panose="020B0604020202020204" pitchFamily="34" charset="0"/>
                <a:cs typeface="Arial" panose="020B0604020202020204" pitchFamily="34" charset="0"/>
              </a:rPr>
              <a:t>по форме задания для любого предмета и </a:t>
            </a:r>
            <a:r>
              <a:rPr lang="ru-RU" dirty="0" smtClean="0">
                <a:solidFill>
                  <a:schemeClr val="tx1"/>
                </a:solidFill>
                <a:latin typeface="Arial" panose="020B0604020202020204" pitchFamily="34" charset="0"/>
                <a:cs typeface="Arial" panose="020B0604020202020204" pitchFamily="34" charset="0"/>
              </a:rPr>
              <a:t>класса.</a:t>
            </a:r>
            <a:br>
              <a:rPr lang="ru-RU" dirty="0" smtClean="0">
                <a:solidFill>
                  <a:schemeClr val="tx1"/>
                </a:solidFill>
                <a:latin typeface="Arial" panose="020B0604020202020204" pitchFamily="34" charset="0"/>
                <a:cs typeface="Arial" panose="020B0604020202020204" pitchFamily="34" charset="0"/>
              </a:rPr>
            </a:br>
            <a:r>
              <a:rPr lang="ru-RU" dirty="0" smtClean="0">
                <a:solidFill>
                  <a:schemeClr val="tx1"/>
                </a:solidFill>
                <a:latin typeface="Arial" panose="020B0604020202020204" pitchFamily="34" charset="0"/>
                <a:cs typeface="Arial" panose="020B0604020202020204" pitchFamily="34" charset="0"/>
              </a:rPr>
              <a:t>Такие </a:t>
            </a:r>
            <a:r>
              <a:rPr lang="ru-RU" dirty="0">
                <a:solidFill>
                  <a:schemeClr val="tx1"/>
                </a:solidFill>
                <a:latin typeface="Arial" panose="020B0604020202020204" pitchFamily="34" charset="0"/>
                <a:cs typeface="Arial" panose="020B0604020202020204" pitchFamily="34" charset="0"/>
              </a:rPr>
              <a:t>задания можно давать как разминку в начале урока, как задание на викторине. Задается один вопрос, а участники или команды должны </a:t>
            </a:r>
            <a:r>
              <a:rPr lang="ru-RU" dirty="0" smtClean="0">
                <a:solidFill>
                  <a:schemeClr val="tx1"/>
                </a:solidFill>
                <a:latin typeface="Arial" panose="020B0604020202020204" pitchFamily="34" charset="0"/>
                <a:cs typeface="Arial" panose="020B0604020202020204" pitchFamily="34" charset="0"/>
              </a:rPr>
              <a:t>по очереди </a:t>
            </a:r>
            <a:r>
              <a:rPr lang="ru-RU" dirty="0">
                <a:solidFill>
                  <a:schemeClr val="tx1"/>
                </a:solidFill>
                <a:latin typeface="Arial" panose="020B0604020202020204" pitchFamily="34" charset="0"/>
                <a:cs typeface="Arial" panose="020B0604020202020204" pitchFamily="34" charset="0"/>
              </a:rPr>
              <a:t>давать на него разные ответы</a:t>
            </a:r>
            <a:r>
              <a:rPr lang="ru-RU" dirty="0" smtClean="0">
                <a:solidFill>
                  <a:schemeClr val="tx1"/>
                </a:solidFill>
                <a:latin typeface="Arial" panose="020B0604020202020204" pitchFamily="34" charset="0"/>
                <a:cs typeface="Arial" panose="020B0604020202020204" pitchFamily="34" charset="0"/>
              </a:rPr>
              <a:t>.</a:t>
            </a:r>
            <a:r>
              <a:rPr lang="ru-RU" dirty="0"/>
              <a:t> </a:t>
            </a:r>
            <a:endParaRPr lang="ru-RU"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234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78467" y="149707"/>
            <a:ext cx="7766936" cy="1803784"/>
          </a:xfrm>
        </p:spPr>
        <p:txBody>
          <a:bodyPr/>
          <a:lstStyle/>
          <a:p>
            <a:pPr algn="ctr"/>
            <a:r>
              <a:rPr lang="ru-RU" sz="3600" b="1" dirty="0">
                <a:ln w="22225">
                  <a:solidFill>
                    <a:schemeClr val="accent2"/>
                  </a:solidFill>
                  <a:prstDash val="solid"/>
                </a:ln>
                <a:solidFill>
                  <a:schemeClr val="accent2">
                    <a:lumMod val="40000"/>
                    <a:lumOff val="60000"/>
                  </a:schemeClr>
                </a:solidFill>
                <a:latin typeface="Arial" panose="020B0604020202020204" pitchFamily="34" charset="0"/>
              </a:rPr>
              <a:t>Разминка в начале урока на любую тему</a:t>
            </a:r>
          </a:p>
        </p:txBody>
      </p:sp>
      <p:sp>
        <p:nvSpPr>
          <p:cNvPr id="3" name="Подзаголовок 2"/>
          <p:cNvSpPr>
            <a:spLocks noGrp="1"/>
          </p:cNvSpPr>
          <p:nvPr>
            <p:ph type="subTitle" idx="1"/>
          </p:nvPr>
        </p:nvSpPr>
        <p:spPr>
          <a:xfrm>
            <a:off x="1457768" y="1953491"/>
            <a:ext cx="7408333" cy="4042064"/>
          </a:xfrm>
        </p:spPr>
        <p:txBody>
          <a:bodyPr>
            <a:noAutofit/>
          </a:bodyPr>
          <a:lstStyle/>
          <a:p>
            <a:pPr algn="l">
              <a:lnSpc>
                <a:spcPct val="150000"/>
              </a:lnSpc>
              <a:spcBef>
                <a:spcPts val="600"/>
              </a:spcBef>
            </a:pPr>
            <a:r>
              <a:rPr lang="ru-RU" dirty="0">
                <a:solidFill>
                  <a:schemeClr val="tx1"/>
                </a:solidFill>
                <a:latin typeface="Arial" panose="020B0604020202020204" pitchFamily="34" charset="0"/>
                <a:cs typeface="Arial" panose="020B0604020202020204" pitchFamily="34" charset="0"/>
              </a:rPr>
              <a:t>Учитель читает вслух некоторое утверждение, связанное с текущей темой. </a:t>
            </a:r>
            <a:r>
              <a:rPr lang="ru-RU" dirty="0" smtClean="0">
                <a:solidFill>
                  <a:schemeClr val="tx1"/>
                </a:solidFill>
                <a:latin typeface="Arial" panose="020B0604020202020204" pitchFamily="34" charset="0"/>
                <a:cs typeface="Arial" panose="020B0604020202020204" pitchFamily="34" charset="0"/>
              </a:rPr>
              <a:t>Утверждение </a:t>
            </a:r>
            <a:r>
              <a:rPr lang="ru-RU" dirty="0">
                <a:solidFill>
                  <a:schemeClr val="tx1"/>
                </a:solidFill>
                <a:latin typeface="Arial" panose="020B0604020202020204" pitchFamily="34" charset="0"/>
                <a:cs typeface="Arial" panose="020B0604020202020204" pitchFamily="34" charset="0"/>
              </a:rPr>
              <a:t>может быть истинным или ложным (содержать ошибку). Если правильно - ученики одновременно делают одно движение (например, встают на цыпочки и поднимают руки вверх), если нет - другое (садятся на корточки). </a:t>
            </a:r>
          </a:p>
          <a:p>
            <a:pPr algn="l">
              <a:lnSpc>
                <a:spcPct val="150000"/>
              </a:lnSpc>
              <a:spcBef>
                <a:spcPts val="600"/>
              </a:spcBef>
            </a:pPr>
            <a:r>
              <a:rPr lang="ru-RU" dirty="0">
                <a:solidFill>
                  <a:schemeClr val="tx1"/>
                </a:solidFill>
                <a:latin typeface="Arial" panose="020B0604020202020204" pitchFamily="34" charset="0"/>
                <a:cs typeface="Arial" panose="020B0604020202020204" pitchFamily="34" charset="0"/>
              </a:rPr>
              <a:t>Движение могут придумывать сами ученики. Возможен вариант введения интриги. Ученики слушают и выполняют движение с закрытыми глазами. Когда все произвели действие, открывают глаза, озираются, выясняют, кто же прав и почему. </a:t>
            </a:r>
          </a:p>
        </p:txBody>
      </p:sp>
    </p:spTree>
    <p:extLst>
      <p:ext uri="{BB962C8B-B14F-4D97-AF65-F5344CB8AC3E}">
        <p14:creationId xmlns:p14="http://schemas.microsoft.com/office/powerpoint/2010/main" val="40461104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385" y="405245"/>
            <a:ext cx="7766936" cy="800100"/>
          </a:xfrm>
        </p:spPr>
        <p:txBody>
          <a:bodyPr/>
          <a:lstStyle/>
          <a:p>
            <a:pPr algn="ctr"/>
            <a:r>
              <a:rPr lang="ru-RU" sz="3600" b="1" dirty="0">
                <a:ln w="22225">
                  <a:solidFill>
                    <a:schemeClr val="accent2"/>
                  </a:solidFill>
                  <a:prstDash val="solid"/>
                </a:ln>
                <a:solidFill>
                  <a:schemeClr val="accent2">
                    <a:lumMod val="40000"/>
                    <a:lumOff val="60000"/>
                  </a:schemeClr>
                </a:solidFill>
                <a:latin typeface="Arial" panose="020B0604020202020204" pitchFamily="34" charset="0"/>
              </a:rPr>
              <a:t>Какой термин загадали?</a:t>
            </a:r>
          </a:p>
        </p:txBody>
      </p:sp>
      <p:sp>
        <p:nvSpPr>
          <p:cNvPr id="3" name="Подзаголовок 2"/>
          <p:cNvSpPr>
            <a:spLocks noGrp="1"/>
          </p:cNvSpPr>
          <p:nvPr>
            <p:ph type="subTitle" idx="1"/>
          </p:nvPr>
        </p:nvSpPr>
        <p:spPr>
          <a:xfrm>
            <a:off x="1631758" y="2171699"/>
            <a:ext cx="7408333" cy="2982191"/>
          </a:xfrm>
        </p:spPr>
        <p:txBody>
          <a:bodyPr>
            <a:noAutofit/>
          </a:bodyPr>
          <a:lstStyle/>
          <a:p>
            <a:pPr algn="l">
              <a:lnSpc>
                <a:spcPct val="170000"/>
              </a:lnSpc>
              <a:spcBef>
                <a:spcPts val="600"/>
              </a:spcBef>
            </a:pPr>
            <a:r>
              <a:rPr lang="ru-RU" dirty="0" smtClean="0">
                <a:solidFill>
                  <a:schemeClr val="tx1"/>
                </a:solidFill>
                <a:latin typeface="Arial" panose="020B0604020202020204" pitchFamily="34" charset="0"/>
                <a:cs typeface="Arial" panose="020B0604020202020204" pitchFamily="34" charset="0"/>
              </a:rPr>
              <a:t>Загадывать </a:t>
            </a:r>
            <a:r>
              <a:rPr lang="ru-RU" dirty="0">
                <a:solidFill>
                  <a:schemeClr val="tx1"/>
                </a:solidFill>
                <a:latin typeface="Arial" panose="020B0604020202020204" pitchFamily="34" charset="0"/>
                <a:cs typeface="Arial" panose="020B0604020202020204" pitchFamily="34" charset="0"/>
              </a:rPr>
              <a:t>может учитель, но лучше ученик.</a:t>
            </a:r>
          </a:p>
          <a:p>
            <a:pPr algn="l">
              <a:lnSpc>
                <a:spcPct val="170000"/>
              </a:lnSpc>
              <a:spcBef>
                <a:spcPts val="600"/>
              </a:spcBef>
            </a:pPr>
            <a:r>
              <a:rPr lang="ru-RU" dirty="0" smtClean="0">
                <a:solidFill>
                  <a:schemeClr val="tx1"/>
                </a:solidFill>
                <a:latin typeface="Arial" panose="020B0604020202020204" pitchFamily="34" charset="0"/>
                <a:cs typeface="Arial" panose="020B0604020202020204" pitchFamily="34" charset="0"/>
              </a:rPr>
              <a:t>Термин </a:t>
            </a:r>
            <a:r>
              <a:rPr lang="ru-RU" dirty="0">
                <a:solidFill>
                  <a:schemeClr val="tx1"/>
                </a:solidFill>
                <a:latin typeface="Arial" panose="020B0604020202020204" pitchFamily="34" charset="0"/>
                <a:cs typeface="Arial" panose="020B0604020202020204" pitchFamily="34" charset="0"/>
              </a:rPr>
              <a:t>загадывает учитель, написав на карточке, термин по изучаемой теме. Ученик для класса должен словами объяснить, что это такое, не произнося само слово или однокоренные слова. Кто отгадал - загадывает следующее. </a:t>
            </a:r>
            <a:endParaRPr lang="ru-RU" dirty="0" smtClean="0">
              <a:solidFill>
                <a:schemeClr val="tx1"/>
              </a:solidFill>
              <a:latin typeface="Arial" panose="020B0604020202020204" pitchFamily="34" charset="0"/>
              <a:cs typeface="Arial" panose="020B0604020202020204" pitchFamily="34" charset="0"/>
            </a:endParaRPr>
          </a:p>
          <a:p>
            <a:pPr algn="l">
              <a:lnSpc>
                <a:spcPct val="170000"/>
              </a:lnSpc>
              <a:spcBef>
                <a:spcPts val="600"/>
              </a:spcBef>
            </a:pPr>
            <a:endParaRPr lang="ru-RU"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577227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78467" y="721207"/>
            <a:ext cx="7766936" cy="1803784"/>
          </a:xfrm>
        </p:spPr>
        <p:txBody>
          <a:bodyPr/>
          <a:lstStyle/>
          <a:p>
            <a:pPr algn="ctr"/>
            <a:r>
              <a:rPr lang="ru-RU" sz="3600" b="1" dirty="0">
                <a:ln w="22225">
                  <a:solidFill>
                    <a:schemeClr val="accent2"/>
                  </a:solidFill>
                  <a:prstDash val="solid"/>
                </a:ln>
                <a:solidFill>
                  <a:schemeClr val="accent2">
                    <a:lumMod val="40000"/>
                    <a:lumOff val="60000"/>
                  </a:schemeClr>
                </a:solidFill>
                <a:latin typeface="Arial" panose="020B0604020202020204" pitchFamily="34" charset="0"/>
              </a:rPr>
              <a:t>Эстафетная палочка</a:t>
            </a:r>
          </a:p>
        </p:txBody>
      </p:sp>
      <p:sp>
        <p:nvSpPr>
          <p:cNvPr id="3" name="Подзаголовок 2"/>
          <p:cNvSpPr>
            <a:spLocks noGrp="1"/>
          </p:cNvSpPr>
          <p:nvPr>
            <p:ph type="subTitle" idx="1"/>
          </p:nvPr>
        </p:nvSpPr>
        <p:spPr>
          <a:xfrm>
            <a:off x="1278467" y="2793534"/>
            <a:ext cx="7408333" cy="2246057"/>
          </a:xfrm>
        </p:spPr>
        <p:txBody>
          <a:bodyPr>
            <a:normAutofit/>
          </a:bodyPr>
          <a:lstStyle/>
          <a:p>
            <a:pPr algn="l">
              <a:lnSpc>
                <a:spcPct val="150000"/>
              </a:lnSpc>
              <a:spcBef>
                <a:spcPts val="600"/>
              </a:spcBef>
            </a:pPr>
            <a:r>
              <a:rPr lang="ru-RU" dirty="0">
                <a:solidFill>
                  <a:schemeClr val="tx1"/>
                </a:solidFill>
                <a:latin typeface="Arial" panose="020B0604020202020204" pitchFamily="34" charset="0"/>
                <a:cs typeface="Arial" panose="020B0604020202020204" pitchFamily="34" charset="0"/>
              </a:rPr>
              <a:t>Игра позволяет классу в заданной области знаний научиться искать пары по заданному принципу. Первый участник называет термин и передает палочку другому, который должен назвать к нему пару. </a:t>
            </a:r>
          </a:p>
        </p:txBody>
      </p:sp>
    </p:spTree>
    <p:extLst>
      <p:ext uri="{BB962C8B-B14F-4D97-AF65-F5344CB8AC3E}">
        <p14:creationId xmlns:p14="http://schemas.microsoft.com/office/powerpoint/2010/main" val="16514724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03074" y="675408"/>
            <a:ext cx="7766936" cy="509155"/>
          </a:xfrm>
        </p:spPr>
        <p:txBody>
          <a:bodyPr/>
          <a:lstStyle/>
          <a:p>
            <a:pPr algn="ctr"/>
            <a:r>
              <a:rPr lang="ru-RU" sz="3600" b="1" dirty="0">
                <a:ln w="22225">
                  <a:solidFill>
                    <a:schemeClr val="accent2"/>
                  </a:solidFill>
                  <a:prstDash val="solid"/>
                </a:ln>
                <a:solidFill>
                  <a:schemeClr val="accent2">
                    <a:lumMod val="40000"/>
                    <a:lumOff val="60000"/>
                  </a:schemeClr>
                </a:solidFill>
                <a:latin typeface="Arial" panose="020B0604020202020204" pitchFamily="34" charset="0"/>
              </a:rPr>
              <a:t>Игра "Найди ошибку"</a:t>
            </a:r>
          </a:p>
        </p:txBody>
      </p:sp>
      <p:sp>
        <p:nvSpPr>
          <p:cNvPr id="3" name="Подзаголовок 2"/>
          <p:cNvSpPr>
            <a:spLocks noGrp="1"/>
          </p:cNvSpPr>
          <p:nvPr>
            <p:ph type="subTitle" idx="1"/>
          </p:nvPr>
        </p:nvSpPr>
        <p:spPr>
          <a:xfrm>
            <a:off x="1382375" y="1361210"/>
            <a:ext cx="8239607" cy="4603172"/>
          </a:xfrm>
        </p:spPr>
        <p:txBody>
          <a:bodyPr>
            <a:noAutofit/>
          </a:bodyPr>
          <a:lstStyle/>
          <a:p>
            <a:pPr algn="l">
              <a:lnSpc>
                <a:spcPct val="150000"/>
              </a:lnSpc>
              <a:spcBef>
                <a:spcPts val="600"/>
              </a:spcBef>
            </a:pPr>
            <a:r>
              <a:rPr lang="ru-RU" dirty="0">
                <a:solidFill>
                  <a:schemeClr val="tx1"/>
                </a:solidFill>
                <a:latin typeface="Arial" panose="020B0604020202020204" pitchFamily="34" charset="0"/>
                <a:cs typeface="Arial" panose="020B0604020202020204" pitchFamily="34" charset="0"/>
              </a:rPr>
              <a:t>Короткая игра на понимание формулировок, на умение находить</a:t>
            </a:r>
            <a:br>
              <a:rPr lang="ru-RU" dirty="0">
                <a:solidFill>
                  <a:schemeClr val="tx1"/>
                </a:solidFill>
                <a:latin typeface="Arial" panose="020B0604020202020204" pitchFamily="34" charset="0"/>
                <a:cs typeface="Arial" panose="020B0604020202020204" pitchFamily="34" charset="0"/>
              </a:rPr>
            </a:br>
            <a:r>
              <a:rPr lang="ru-RU" dirty="0">
                <a:solidFill>
                  <a:schemeClr val="tx1"/>
                </a:solidFill>
                <a:latin typeface="Arial" panose="020B0604020202020204" pitchFamily="34" charset="0"/>
                <a:cs typeface="Arial" panose="020B0604020202020204" pitchFamily="34" charset="0"/>
              </a:rPr>
              <a:t>ошибки в формулировках, на определение понятий.</a:t>
            </a:r>
          </a:p>
          <a:p>
            <a:pPr algn="l">
              <a:lnSpc>
                <a:spcPct val="150000"/>
              </a:lnSpc>
              <a:spcBef>
                <a:spcPts val="600"/>
              </a:spcBef>
            </a:pPr>
            <a:r>
              <a:rPr lang="ru-RU" dirty="0">
                <a:solidFill>
                  <a:schemeClr val="tx1"/>
                </a:solidFill>
                <a:latin typeface="Arial" panose="020B0604020202020204" pitchFamily="34" charset="0"/>
                <a:cs typeface="Arial" panose="020B0604020202020204" pitchFamily="34" charset="0"/>
              </a:rPr>
              <a:t>Учитель читает фразы с ошибочной информацией по определенной теме. При появлении ошибки в тексте нужно поднять </a:t>
            </a:r>
            <a:r>
              <a:rPr lang="ru-RU" dirty="0" smtClean="0">
                <a:solidFill>
                  <a:schemeClr val="tx1"/>
                </a:solidFill>
                <a:latin typeface="Arial" panose="020B0604020202020204" pitchFamily="34" charset="0"/>
                <a:cs typeface="Arial" panose="020B0604020202020204" pitchFamily="34" charset="0"/>
              </a:rPr>
              <a:t>руку. </a:t>
            </a:r>
            <a:r>
              <a:rPr lang="ru-RU" dirty="0">
                <a:solidFill>
                  <a:schemeClr val="tx1"/>
                </a:solidFill>
                <a:latin typeface="Arial" panose="020B0604020202020204" pitchFamily="34" charset="0"/>
                <a:cs typeface="Arial" panose="020B0604020202020204" pitchFamily="34" charset="0"/>
              </a:rPr>
              <a:t>Та команда, которая найдет больше ошибок, выигрывает</a:t>
            </a:r>
            <a:r>
              <a:rPr lang="ru-RU" dirty="0" smtClean="0">
                <a:solidFill>
                  <a:schemeClr val="tx1"/>
                </a:solidFill>
                <a:latin typeface="Arial" panose="020B0604020202020204" pitchFamily="34" charset="0"/>
                <a:cs typeface="Arial" panose="020B0604020202020204" pitchFamily="34" charset="0"/>
              </a:rPr>
              <a:t>.</a:t>
            </a:r>
          </a:p>
          <a:p>
            <a:pPr algn="l">
              <a:lnSpc>
                <a:spcPct val="150000"/>
              </a:lnSpc>
              <a:spcBef>
                <a:spcPts val="600"/>
              </a:spcBef>
            </a:pPr>
            <a:r>
              <a:rPr lang="ru-RU" dirty="0" smtClean="0">
                <a:solidFill>
                  <a:schemeClr val="tx1"/>
                </a:solidFill>
                <a:latin typeface="Arial" panose="020B0604020202020204" pitchFamily="34" charset="0"/>
                <a:cs typeface="Arial" panose="020B0604020202020204" pitchFamily="34" charset="0"/>
              </a:rPr>
              <a:t>Также </a:t>
            </a:r>
            <a:r>
              <a:rPr lang="ru-RU" dirty="0">
                <a:solidFill>
                  <a:schemeClr val="tx1"/>
                </a:solidFill>
                <a:latin typeface="Arial" panose="020B0604020202020204" pitchFamily="34" charset="0"/>
                <a:cs typeface="Arial" panose="020B0604020202020204" pitchFamily="34" charset="0"/>
              </a:rPr>
              <a:t>можно облечь в данную форму тестовые задания, но учащиеся должны отвечать на вопросы только «да» и «нет».</a:t>
            </a:r>
            <a:br>
              <a:rPr lang="ru-RU" dirty="0">
                <a:solidFill>
                  <a:schemeClr val="tx1"/>
                </a:solidFill>
                <a:latin typeface="Arial" panose="020B0604020202020204" pitchFamily="34" charset="0"/>
                <a:cs typeface="Arial" panose="020B0604020202020204" pitchFamily="34" charset="0"/>
              </a:rPr>
            </a:br>
            <a:r>
              <a:rPr lang="ru-RU" dirty="0">
                <a:solidFill>
                  <a:schemeClr val="tx1"/>
                </a:solidFill>
                <a:latin typeface="Arial" panose="020B0604020202020204" pitchFamily="34" charset="0"/>
                <a:cs typeface="Arial" panose="020B0604020202020204" pitchFamily="34" charset="0"/>
              </a:rPr>
              <a:t>Вопросы по теме «Программное обеспечение».</a:t>
            </a:r>
          </a:p>
          <a:p>
            <a:pPr algn="l">
              <a:lnSpc>
                <a:spcPct val="150000"/>
              </a:lnSpc>
              <a:spcBef>
                <a:spcPts val="600"/>
              </a:spcBef>
            </a:pPr>
            <a:r>
              <a:rPr lang="ru-RU" dirty="0">
                <a:solidFill>
                  <a:schemeClr val="tx1"/>
                </a:solidFill>
                <a:latin typeface="Arial" panose="020B0604020202020204" pitchFamily="34" charset="0"/>
                <a:cs typeface="Arial" panose="020B0604020202020204" pitchFamily="34" charset="0"/>
              </a:rPr>
              <a:t>Текстовой процессор производит вычисление.</a:t>
            </a:r>
          </a:p>
          <a:p>
            <a:pPr algn="l">
              <a:lnSpc>
                <a:spcPct val="150000"/>
              </a:lnSpc>
              <a:spcBef>
                <a:spcPts val="600"/>
              </a:spcBef>
            </a:pPr>
            <a:r>
              <a:rPr lang="ru-RU" dirty="0">
                <a:solidFill>
                  <a:schemeClr val="tx1"/>
                </a:solidFill>
                <a:latin typeface="Arial" panose="020B0604020202020204" pitchFamily="34" charset="0"/>
                <a:cs typeface="Arial" panose="020B0604020202020204" pitchFamily="34" charset="0"/>
              </a:rPr>
              <a:t>Операционная система – специальная программа для вставки символов.</a:t>
            </a:r>
          </a:p>
          <a:p>
            <a:pPr algn="l">
              <a:lnSpc>
                <a:spcPct val="150000"/>
              </a:lnSpc>
              <a:spcBef>
                <a:spcPts val="600"/>
              </a:spcBef>
            </a:pPr>
            <a:r>
              <a:rPr lang="ru-RU" dirty="0">
                <a:solidFill>
                  <a:schemeClr val="tx1"/>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331741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03074" y="675408"/>
            <a:ext cx="7766936" cy="509155"/>
          </a:xfrm>
        </p:spPr>
        <p:txBody>
          <a:bodyPr/>
          <a:lstStyle/>
          <a:p>
            <a:pPr algn="ctr"/>
            <a:r>
              <a:rPr lang="ru-RU" sz="3600" b="1" dirty="0">
                <a:ln w="22225">
                  <a:solidFill>
                    <a:schemeClr val="accent2"/>
                  </a:solidFill>
                  <a:prstDash val="solid"/>
                </a:ln>
                <a:solidFill>
                  <a:schemeClr val="accent2">
                    <a:lumMod val="40000"/>
                    <a:lumOff val="60000"/>
                  </a:schemeClr>
                </a:solidFill>
                <a:latin typeface="Arial" panose="020B0604020202020204" pitchFamily="34" charset="0"/>
              </a:rPr>
              <a:t>Игра «Вопрос-ответ»</a:t>
            </a:r>
          </a:p>
        </p:txBody>
      </p:sp>
      <p:sp>
        <p:nvSpPr>
          <p:cNvPr id="3" name="Подзаголовок 2"/>
          <p:cNvSpPr>
            <a:spLocks noGrp="1"/>
          </p:cNvSpPr>
          <p:nvPr>
            <p:ph type="subTitle" idx="1"/>
          </p:nvPr>
        </p:nvSpPr>
        <p:spPr>
          <a:xfrm>
            <a:off x="1382375" y="1361210"/>
            <a:ext cx="8239607" cy="4603172"/>
          </a:xfrm>
        </p:spPr>
        <p:txBody>
          <a:bodyPr>
            <a:noAutofit/>
          </a:bodyPr>
          <a:lstStyle/>
          <a:p>
            <a:pPr algn="l">
              <a:lnSpc>
                <a:spcPct val="150000"/>
              </a:lnSpc>
              <a:spcBef>
                <a:spcPts val="600"/>
              </a:spcBef>
            </a:pPr>
            <a:r>
              <a:rPr lang="ru-RU" dirty="0"/>
              <a:t/>
            </a:r>
            <a:br>
              <a:rPr lang="ru-RU" dirty="0"/>
            </a:br>
            <a:r>
              <a:rPr lang="ru-RU" dirty="0">
                <a:solidFill>
                  <a:schemeClr val="tx1"/>
                </a:solidFill>
                <a:latin typeface="Arial" panose="020B0604020202020204" pitchFamily="34" charset="0"/>
                <a:cs typeface="Arial" panose="020B0604020202020204" pitchFamily="34" charset="0"/>
              </a:rPr>
              <a:t>Дети быстро и внимательно </a:t>
            </a:r>
            <a:r>
              <a:rPr lang="ru-RU" dirty="0" smtClean="0">
                <a:solidFill>
                  <a:schemeClr val="tx1"/>
                </a:solidFill>
                <a:latin typeface="Arial" panose="020B0604020202020204" pitchFamily="34" charset="0"/>
                <a:cs typeface="Arial" panose="020B0604020202020204" pitchFamily="34" charset="0"/>
              </a:rPr>
              <a:t>читают текст.</a:t>
            </a:r>
            <a:r>
              <a:rPr lang="ru-RU" dirty="0">
                <a:solidFill>
                  <a:schemeClr val="tx1"/>
                </a:solidFill>
                <a:latin typeface="Arial" panose="020B0604020202020204" pitchFamily="34" charset="0"/>
                <a:cs typeface="Arial" panose="020B0604020202020204" pitchFamily="34" charset="0"/>
              </a:rPr>
              <a:t>  </a:t>
            </a:r>
            <a:r>
              <a:rPr lang="ru-RU" dirty="0" smtClean="0">
                <a:solidFill>
                  <a:schemeClr val="tx1"/>
                </a:solidFill>
                <a:latin typeface="Arial" panose="020B0604020202020204" pitchFamily="34" charset="0"/>
                <a:cs typeface="Arial" panose="020B0604020202020204" pitchFamily="34" charset="0"/>
              </a:rPr>
              <a:t>Одна команда задает </a:t>
            </a:r>
            <a:r>
              <a:rPr lang="ru-RU" dirty="0">
                <a:solidFill>
                  <a:schemeClr val="tx1"/>
                </a:solidFill>
                <a:latin typeface="Arial" panose="020B0604020202020204" pitchFamily="34" charset="0"/>
                <a:cs typeface="Arial" panose="020B0604020202020204" pitchFamily="34" charset="0"/>
              </a:rPr>
              <a:t>вопросы, </a:t>
            </a:r>
            <a:r>
              <a:rPr lang="ru-RU" dirty="0" smtClean="0">
                <a:solidFill>
                  <a:schemeClr val="tx1"/>
                </a:solidFill>
                <a:latin typeface="Arial" panose="020B0604020202020204" pitchFamily="34" charset="0"/>
                <a:cs typeface="Arial" panose="020B0604020202020204" pitchFamily="34" charset="0"/>
              </a:rPr>
              <a:t>другая </a:t>
            </a:r>
            <a:r>
              <a:rPr lang="ru-RU" dirty="0">
                <a:solidFill>
                  <a:schemeClr val="tx1"/>
                </a:solidFill>
                <a:latin typeface="Arial" panose="020B0604020202020204" pitchFamily="34" charset="0"/>
                <a:cs typeface="Arial" panose="020B0604020202020204" pitchFamily="34" charset="0"/>
              </a:rPr>
              <a:t>— </a:t>
            </a:r>
            <a:r>
              <a:rPr lang="ru-RU" dirty="0" smtClean="0">
                <a:solidFill>
                  <a:schemeClr val="tx1"/>
                </a:solidFill>
                <a:latin typeface="Arial" panose="020B0604020202020204" pitchFamily="34" charset="0"/>
                <a:cs typeface="Arial" panose="020B0604020202020204" pitchFamily="34" charset="0"/>
              </a:rPr>
              <a:t>отвечает. </a:t>
            </a:r>
            <a:r>
              <a:rPr lang="ru-RU" dirty="0">
                <a:solidFill>
                  <a:schemeClr val="tx1"/>
                </a:solidFill>
                <a:latin typeface="Arial" panose="020B0604020202020204" pitchFamily="34" charset="0"/>
                <a:cs typeface="Arial" panose="020B0604020202020204" pitchFamily="34" charset="0"/>
              </a:rPr>
              <a:t>Соревнование на лучший ответ и лучший вопрос по учебному тексту</a:t>
            </a:r>
            <a:r>
              <a:rPr lang="ru-RU" dirty="0" smtClean="0">
                <a:solidFill>
                  <a:schemeClr val="tx1"/>
                </a:solidFill>
                <a:latin typeface="Arial" panose="020B0604020202020204" pitchFamily="34" charset="0"/>
                <a:cs typeface="Arial" panose="020B0604020202020204" pitchFamily="34" charset="0"/>
              </a:rPr>
              <a:t>. Учитывается активность участников команд, количество и глубина заданных вопросов и качество ответов, также юмор, оригинальность, находчивость.</a:t>
            </a:r>
            <a:endParaRPr lang="ru-RU" dirty="0">
              <a:solidFill>
                <a:schemeClr val="tx1"/>
              </a:solidFill>
              <a:latin typeface="Arial" panose="020B0604020202020204" pitchFamily="34" charset="0"/>
              <a:cs typeface="Arial" panose="020B0604020202020204" pitchFamily="34" charset="0"/>
            </a:endParaRPr>
          </a:p>
          <a:p>
            <a:pPr algn="l">
              <a:lnSpc>
                <a:spcPct val="150000"/>
              </a:lnSpc>
              <a:spcBef>
                <a:spcPts val="600"/>
              </a:spcBef>
            </a:pPr>
            <a:r>
              <a:rPr lang="ru-RU" dirty="0">
                <a:solidFill>
                  <a:schemeClr val="tx1"/>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7181868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hlinkClick r:id="rId2"/>
              </a:rPr>
              <a:t>«По алфавиту»</a:t>
            </a:r>
            <a:endParaRPr lang="ru-RU" dirty="0"/>
          </a:p>
        </p:txBody>
      </p:sp>
      <p:sp>
        <p:nvSpPr>
          <p:cNvPr id="3" name="Объект 2"/>
          <p:cNvSpPr>
            <a:spLocks noGrp="1"/>
          </p:cNvSpPr>
          <p:nvPr>
            <p:ph idx="1"/>
          </p:nvPr>
        </p:nvSpPr>
        <p:spPr/>
        <p:txBody>
          <a:bodyPr/>
          <a:lstStyle/>
          <a:p>
            <a:r>
              <a:rPr lang="ru-RU" dirty="0"/>
              <a:t/>
            </a:r>
            <a:br>
              <a:rPr lang="ru-RU" dirty="0"/>
            </a:br>
            <a:r>
              <a:rPr lang="ru-RU" b="1" u="sng" dirty="0">
                <a:hlinkClick r:id="rId2"/>
              </a:rPr>
              <a:t>Строиться можно по любому «правилу»: </a:t>
            </a:r>
            <a:endParaRPr lang="ru-RU" b="1" u="sng" dirty="0" smtClean="0">
              <a:hlinkClick r:id="rId2"/>
            </a:endParaRPr>
          </a:p>
          <a:p>
            <a:r>
              <a:rPr lang="ru-RU" b="1" u="sng" dirty="0" smtClean="0">
                <a:hlinkClick r:id="rId2"/>
              </a:rPr>
              <a:t>1</a:t>
            </a:r>
            <a:r>
              <a:rPr lang="ru-RU" b="1" u="sng" dirty="0">
                <a:hlinkClick r:id="rId2"/>
              </a:rPr>
              <a:t>) по длине имен или фамилий; </a:t>
            </a:r>
            <a:endParaRPr lang="ru-RU" b="1" u="sng" dirty="0" smtClean="0">
              <a:hlinkClick r:id="rId2"/>
            </a:endParaRPr>
          </a:p>
          <a:p>
            <a:r>
              <a:rPr lang="ru-RU" b="1" u="sng" dirty="0" smtClean="0">
                <a:hlinkClick r:id="rId2"/>
              </a:rPr>
              <a:t>2</a:t>
            </a:r>
            <a:r>
              <a:rPr lang="ru-RU" b="1" u="sng" dirty="0">
                <a:hlinkClick r:id="rId2"/>
              </a:rPr>
              <a:t>) по алфавиту фамилий; </a:t>
            </a:r>
            <a:endParaRPr lang="ru-RU" b="1" u="sng" dirty="0" smtClean="0">
              <a:hlinkClick r:id="rId2"/>
            </a:endParaRPr>
          </a:p>
          <a:p>
            <a:r>
              <a:rPr lang="ru-RU" b="1" u="sng" dirty="0" smtClean="0">
                <a:hlinkClick r:id="rId2"/>
              </a:rPr>
              <a:t>3</a:t>
            </a:r>
            <a:r>
              <a:rPr lang="ru-RU" b="1" u="sng" dirty="0">
                <a:hlinkClick r:id="rId2"/>
              </a:rPr>
              <a:t>) по хронологии дней рождений</a:t>
            </a:r>
            <a:r>
              <a:rPr lang="ru-RU" b="1" u="sng" dirty="0" smtClean="0">
                <a:hlinkClick r:id="rId2"/>
              </a:rPr>
              <a:t>;</a:t>
            </a:r>
          </a:p>
          <a:p>
            <a:r>
              <a:rPr lang="ru-RU" b="1" u="sng" dirty="0" smtClean="0">
                <a:hlinkClick r:id="rId2"/>
              </a:rPr>
              <a:t>4</a:t>
            </a:r>
            <a:r>
              <a:rPr lang="ru-RU" b="1" u="sng" dirty="0">
                <a:hlinkClick r:id="rId2"/>
              </a:rPr>
              <a:t>) по возрастанию номеров квартир или домов, в которых живут ученики…</a:t>
            </a:r>
            <a:endParaRPr lang="ru-RU" dirty="0"/>
          </a:p>
        </p:txBody>
      </p:sp>
    </p:spTree>
    <p:extLst>
      <p:ext uri="{BB962C8B-B14F-4D97-AF65-F5344CB8AC3E}">
        <p14:creationId xmlns:p14="http://schemas.microsoft.com/office/powerpoint/2010/main" val="3568932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hlinkClick r:id="rId2"/>
              </a:rPr>
              <a:t>Выкуп ФАНТОВ</a:t>
            </a:r>
            <a:r>
              <a:rPr lang="ru-RU" dirty="0"/>
              <a:t/>
            </a:r>
            <a:br>
              <a:rPr lang="ru-RU" dirty="0"/>
            </a:br>
            <a:endParaRPr lang="ru-RU" dirty="0"/>
          </a:p>
        </p:txBody>
      </p:sp>
      <p:sp>
        <p:nvSpPr>
          <p:cNvPr id="3" name="Объект 2"/>
          <p:cNvSpPr>
            <a:spLocks noGrp="1"/>
          </p:cNvSpPr>
          <p:nvPr>
            <p:ph idx="1"/>
          </p:nvPr>
        </p:nvSpPr>
        <p:spPr/>
        <p:txBody>
          <a:bodyPr>
            <a:normAutofit/>
          </a:bodyPr>
          <a:lstStyle/>
          <a:p>
            <a:r>
              <a:rPr lang="ru-RU" u="sng" dirty="0" smtClean="0">
                <a:hlinkClick r:id="rId2"/>
              </a:rPr>
              <a:t>Учителям </a:t>
            </a:r>
            <a:r>
              <a:rPr lang="ru-RU" u="sng" dirty="0">
                <a:hlinkClick r:id="rId2"/>
              </a:rPr>
              <a:t>будет интересно узнать, что в книжечке анонимного автора XIX века «Святочный подарок молодым девицам, или Выйду ли я замуж?» приведен следующий перечень задач для выкупа фантов</a:t>
            </a:r>
            <a:r>
              <a:rPr lang="ru-RU" u="sng" dirty="0" smtClean="0">
                <a:hlinkClick r:id="rId2"/>
              </a:rPr>
              <a:t>…</a:t>
            </a:r>
            <a:endParaRPr lang="ru-RU" u="sng" dirty="0" smtClean="0"/>
          </a:p>
          <a:p>
            <a:pPr marL="0" indent="0">
              <a:buNone/>
            </a:pPr>
            <a:r>
              <a:rPr lang="ru-RU" dirty="0" smtClean="0"/>
              <a:t>Разыгрывание </a:t>
            </a:r>
            <a:r>
              <a:rPr lang="ru-RU" dirty="0"/>
              <a:t>фантов, или залогов, является старинной забавой, которая может стать украшением многих уроков в современной школе. Участники складывают в шляпу, шапку, сумку, коробку фанты, собранные при выполнении предыдущего задания, и выби­рают остроумного выдумщика, которому поручают назначать зада­ния владельцам фантов.</a:t>
            </a:r>
          </a:p>
          <a:p>
            <a:pPr marL="0" indent="0">
              <a:buNone/>
            </a:pPr>
            <a:r>
              <a:rPr lang="ru-RU" dirty="0"/>
              <a:t>Назначающий отворачивается. Один из играющих, не глядя, до­стает первый попавшийся фант. Назначающий придумывает зада­ние, которое выполняет тот, кто является хозяином фанта</a:t>
            </a:r>
            <a:r>
              <a:rPr lang="ru-RU" dirty="0" smtClean="0"/>
              <a:t>.</a:t>
            </a:r>
          </a:p>
          <a:p>
            <a:pPr marL="0" indent="0">
              <a:buNone/>
            </a:pPr>
            <a:r>
              <a:rPr lang="ru-RU" dirty="0" smtClean="0"/>
              <a:t>Рассказать правило, написать формулу и т.д.</a:t>
            </a:r>
            <a:endParaRPr lang="ru-RU" dirty="0"/>
          </a:p>
          <a:p>
            <a:endParaRPr lang="ru-RU" dirty="0"/>
          </a:p>
        </p:txBody>
      </p:sp>
    </p:spTree>
    <p:extLst>
      <p:ext uri="{BB962C8B-B14F-4D97-AF65-F5344CB8AC3E}">
        <p14:creationId xmlns:p14="http://schemas.microsoft.com/office/powerpoint/2010/main" val="3033683121"/>
      </p:ext>
    </p:extLst>
  </p:cSld>
  <p:clrMapOvr>
    <a:masterClrMapping/>
  </p:clrMapOvr>
</p:sld>
</file>

<file path=ppt/theme/theme1.xml><?xml version="1.0" encoding="utf-8"?>
<a:theme xmlns:a="http://schemas.openxmlformats.org/drawingml/2006/main" name="Грань">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Override1.xml><?xml version="1.0" encoding="utf-8"?>
<a:themeOverride xmlns:a="http://schemas.openxmlformats.org/drawingml/2006/main">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docProps/app.xml><?xml version="1.0" encoding="utf-8"?>
<Properties xmlns="http://schemas.openxmlformats.org/officeDocument/2006/extended-properties" xmlns:vt="http://schemas.openxmlformats.org/officeDocument/2006/docPropsVTypes">
  <Template/>
  <TotalTime>40</TotalTime>
  <Words>880</Words>
  <Application>Microsoft Office PowerPoint</Application>
  <PresentationFormat>Широкоэкранный</PresentationFormat>
  <Paragraphs>64</Paragraphs>
  <Slides>15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15</vt:i4>
      </vt:variant>
    </vt:vector>
  </HeadingPairs>
  <TitlesOfParts>
    <vt:vector size="20" baseType="lpstr">
      <vt:lpstr>Arial</vt:lpstr>
      <vt:lpstr>Arial</vt:lpstr>
      <vt:lpstr>Trebuchet MS</vt:lpstr>
      <vt:lpstr>Wingdings 3</vt:lpstr>
      <vt:lpstr>Грань</vt:lpstr>
      <vt:lpstr>Игры-разминки</vt:lpstr>
      <vt:lpstr>Развитие дивергентного мышления</vt:lpstr>
      <vt:lpstr>Разминка в начале урока на любую тему</vt:lpstr>
      <vt:lpstr>Какой термин загадали?</vt:lpstr>
      <vt:lpstr>Эстафетная палочка</vt:lpstr>
      <vt:lpstr>Игра "Найди ошибку"</vt:lpstr>
      <vt:lpstr>Игра «Вопрос-ответ»</vt:lpstr>
      <vt:lpstr>«По алфавиту»</vt:lpstr>
      <vt:lpstr>Выкуп ФАНТОВ </vt:lpstr>
      <vt:lpstr>Спрятанное СЛОВО</vt:lpstr>
      <vt:lpstr>Одновременное ПРЕВРАЩЕНИЕ («колдунчики») </vt:lpstr>
      <vt:lpstr>Равномерно ЗАНЯТЬ класс </vt:lpstr>
      <vt:lpstr>Стою, на кого-то СМОТРЮ </vt:lpstr>
      <vt:lpstr>Разведчики (связаться глазами с партнером) </vt:lpstr>
      <vt:lpstr>Встать «по числу»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Развитие дивергентного мышления</dc:title>
  <dc:creator>Слушатель</dc:creator>
  <cp:lastModifiedBy>Слушатель</cp:lastModifiedBy>
  <cp:revision>7</cp:revision>
  <dcterms:created xsi:type="dcterms:W3CDTF">2018-04-04T13:45:45Z</dcterms:created>
  <dcterms:modified xsi:type="dcterms:W3CDTF">2018-04-04T14:48:31Z</dcterms:modified>
</cp:coreProperties>
</file>