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0"/>
  </p:notesMasterIdLst>
  <p:sldIdLst>
    <p:sldId id="256" r:id="rId2"/>
    <p:sldId id="389" r:id="rId3"/>
    <p:sldId id="402" r:id="rId4"/>
    <p:sldId id="388" r:id="rId5"/>
    <p:sldId id="400" r:id="rId6"/>
    <p:sldId id="361" r:id="rId7"/>
    <p:sldId id="357" r:id="rId8"/>
    <p:sldId id="392" r:id="rId9"/>
    <p:sldId id="396" r:id="rId10"/>
    <p:sldId id="395" r:id="rId11"/>
    <p:sldId id="394" r:id="rId12"/>
    <p:sldId id="397" r:id="rId13"/>
    <p:sldId id="398" r:id="rId14"/>
    <p:sldId id="399" r:id="rId15"/>
    <p:sldId id="401" r:id="rId16"/>
    <p:sldId id="367" r:id="rId17"/>
    <p:sldId id="368" r:id="rId18"/>
    <p:sldId id="391" r:id="rId19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EC2"/>
    <a:srgbClr val="2C0670"/>
    <a:srgbClr val="060970"/>
    <a:srgbClr val="2D06BA"/>
    <a:srgbClr val="BCE4F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803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26F3-6B53-423D-8E78-CD65575708A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3FBD25-3BE9-4164-A34D-6614802E67E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научно-методической литературы по данной проблеме;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 --Разработать диагностические методики оценки   уровня надпрофессиональных компетенций учащихся;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994CA070-DFF6-4D8A-BA24-E6BBF7C8B8F9}" type="sibTrans" cxnId="{A3324D72-0CF7-4C59-B67F-6A6626A28994}">
      <dgm:prSet/>
      <dgm:spPr/>
      <dgm:t>
        <a:bodyPr/>
        <a:lstStyle/>
        <a:p>
          <a:endParaRPr lang="ru-RU"/>
        </a:p>
      </dgm:t>
    </dgm:pt>
    <dgm:pt modelId="{95971BD3-DBEE-4339-9B68-83A314BA365E}" type="parTrans" cxnId="{A3324D72-0CF7-4C59-B67F-6A6626A28994}">
      <dgm:prSet/>
      <dgm:spPr/>
      <dgm:t>
        <a:bodyPr/>
        <a:lstStyle/>
        <a:p>
          <a:endParaRPr lang="ru-RU"/>
        </a:p>
      </dgm:t>
    </dgm:pt>
    <dgm:pt modelId="{57C15086-7796-44BC-8927-542F8509120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Привлечь педагогов к поиску технологий, методик, приемов, форм и средств формирования надпрофессиональных компетенций</a:t>
          </a:r>
          <a:r>
            <a:rPr lang="ru-RU" b="1" dirty="0" smtClean="0">
              <a:solidFill>
                <a:schemeClr val="tx1"/>
              </a:solidFill>
            </a:rPr>
            <a:t>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chemeClr val="tx1"/>
            </a:solidFill>
          </a:endParaRPr>
        </a:p>
      </dgm:t>
    </dgm:pt>
    <dgm:pt modelId="{45C55CCA-ABE6-46CD-879D-327B9C18FF2C}" type="sibTrans" cxnId="{69BB06A8-7B55-4F25-9C94-9ABCA92DB115}">
      <dgm:prSet/>
      <dgm:spPr/>
      <dgm:t>
        <a:bodyPr/>
        <a:lstStyle/>
        <a:p>
          <a:endParaRPr lang="ru-RU"/>
        </a:p>
      </dgm:t>
    </dgm:pt>
    <dgm:pt modelId="{73AC6368-430C-4126-9BCE-283E2E895F07}" type="parTrans" cxnId="{69BB06A8-7B55-4F25-9C94-9ABCA92DB115}">
      <dgm:prSet/>
      <dgm:spPr/>
      <dgm:t>
        <a:bodyPr/>
        <a:lstStyle/>
        <a:p>
          <a:endParaRPr lang="ru-RU"/>
        </a:p>
      </dgm:t>
    </dgm:pt>
    <dgm:pt modelId="{A0A595E2-2D85-455B-BAE9-A39F2011D3B0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  <a:effectLst/>
            <a:latin typeface="Times New Roman"/>
            <a:ea typeface="Calibri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-Определение тематики и проведение педагогических, научно-методических советов, обучающих семинаров;</a:t>
          </a: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Оценить уровень компетентности учащихся в целом и каждой из надпрофессиональных компетенций отдельно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 smtClean="0">
            <a:solidFill>
              <a:schemeClr val="tx1"/>
            </a:solidFill>
          </a:endParaRPr>
        </a:p>
      </dgm:t>
    </dgm:pt>
    <dgm:pt modelId="{07843898-F706-440A-BE13-D8D7375D0BC5}" type="sibTrans" cxnId="{F4752BEC-BAB7-483C-AD4B-EE3D799A9EB8}">
      <dgm:prSet/>
      <dgm:spPr/>
      <dgm:t>
        <a:bodyPr/>
        <a:lstStyle/>
        <a:p>
          <a:endParaRPr lang="ru-RU"/>
        </a:p>
      </dgm:t>
    </dgm:pt>
    <dgm:pt modelId="{17AC2F4D-6BCE-43C1-A7E1-EE444D68EFB6}" type="parTrans" cxnId="{F4752BEC-BAB7-483C-AD4B-EE3D799A9EB8}">
      <dgm:prSet/>
      <dgm:spPr/>
      <dgm:t>
        <a:bodyPr/>
        <a:lstStyle/>
        <a:p>
          <a:endParaRPr lang="ru-RU"/>
        </a:p>
      </dgm:t>
    </dgm:pt>
    <dgm:pt modelId="{113046D1-BA91-4313-BF12-5E20D5C3D1E8}" type="pres">
      <dgm:prSet presAssocID="{18F326F3-6B53-423D-8E78-CD65575708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933AE-BD21-4955-97C2-0C8C6D231253}" type="pres">
      <dgm:prSet presAssocID="{0C3FBD25-3BE9-4164-A34D-6614802E67ED}" presName="composite" presStyleCnt="0"/>
      <dgm:spPr/>
    </dgm:pt>
    <dgm:pt modelId="{AED20C60-C61F-4344-88DA-FEB16E4C2AEF}" type="pres">
      <dgm:prSet presAssocID="{0C3FBD25-3BE9-4164-A34D-6614802E67ED}" presName="imgShp" presStyleLbl="fgImgPlace1" presStyleIdx="0" presStyleCnt="3" custLinFactNeighborX="-19793" custLinFactNeighborY="-111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DE0E12-6AAD-4BDD-9DC8-D96EF25BE90A}" type="pres">
      <dgm:prSet presAssocID="{0C3FBD25-3BE9-4164-A34D-6614802E67ED}" presName="txShp" presStyleLbl="node1" presStyleIdx="0" presStyleCnt="3" custScaleX="138083" custLinFactNeighborX="3023" custLinFactNeighborY="-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55541-6A2A-4E63-9185-F7E0874950A8}" type="pres">
      <dgm:prSet presAssocID="{994CA070-DFF6-4D8A-BA24-E6BBF7C8B8F9}" presName="spacing" presStyleCnt="0"/>
      <dgm:spPr/>
    </dgm:pt>
    <dgm:pt modelId="{2DCAB8A7-1F3F-499E-BCEA-E3512BCCF975}" type="pres">
      <dgm:prSet presAssocID="{A0A595E2-2D85-455B-BAE9-A39F2011D3B0}" presName="composite" presStyleCnt="0"/>
      <dgm:spPr/>
    </dgm:pt>
    <dgm:pt modelId="{728D69CC-4291-4C9E-9498-F83A712AF230}" type="pres">
      <dgm:prSet presAssocID="{A0A595E2-2D85-455B-BAE9-A39F2011D3B0}" presName="imgShp" presStyleLbl="fgImgPlace1" presStyleIdx="1" presStyleCnt="3" custLinFactNeighborX="-24963" custLinFactNeighborY="-115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A3A673-D47D-43E0-B895-084091298BB1}" type="pres">
      <dgm:prSet presAssocID="{A0A595E2-2D85-455B-BAE9-A39F2011D3B0}" presName="txShp" presStyleLbl="node1" presStyleIdx="1" presStyleCnt="3" custScaleX="139172" custScaleY="117395" custLinFactNeighborX="1733" custLinFactNeighborY="-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4256-7C82-40F1-86D9-2DA4ADAD76A8}" type="pres">
      <dgm:prSet presAssocID="{07843898-F706-440A-BE13-D8D7375D0BC5}" presName="spacing" presStyleCnt="0"/>
      <dgm:spPr/>
    </dgm:pt>
    <dgm:pt modelId="{25D00440-8D11-40EC-99EB-A614AD5F2721}" type="pres">
      <dgm:prSet presAssocID="{57C15086-7796-44BC-8927-542F85091200}" presName="composite" presStyleCnt="0"/>
      <dgm:spPr/>
    </dgm:pt>
    <dgm:pt modelId="{D1DC1C24-444A-4FCD-9331-36137BBFF56E}" type="pres">
      <dgm:prSet presAssocID="{57C15086-7796-44BC-8927-542F85091200}" presName="imgShp" presStyleLbl="fgImgPlace1" presStyleIdx="2" presStyleCnt="3" custLinFactNeighborX="-32245" custLinFactNeighborY="-1422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72F208-26DC-4778-A262-B7CFCC6934CF}" type="pres">
      <dgm:prSet presAssocID="{57C15086-7796-44BC-8927-542F85091200}" presName="txShp" presStyleLbl="node1" presStyleIdx="2" presStyleCnt="3" custScaleX="135705" custLinFactNeighborX="2433" custLinFactNeighborY="-8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24D72-0CF7-4C59-B67F-6A6626A28994}" srcId="{18F326F3-6B53-423D-8E78-CD65575708A7}" destId="{0C3FBD25-3BE9-4164-A34D-6614802E67ED}" srcOrd="0" destOrd="0" parTransId="{95971BD3-DBEE-4339-9B68-83A314BA365E}" sibTransId="{994CA070-DFF6-4D8A-BA24-E6BBF7C8B8F9}"/>
    <dgm:cxn modelId="{69BB06A8-7B55-4F25-9C94-9ABCA92DB115}" srcId="{18F326F3-6B53-423D-8E78-CD65575708A7}" destId="{57C15086-7796-44BC-8927-542F85091200}" srcOrd="2" destOrd="0" parTransId="{73AC6368-430C-4126-9BCE-283E2E895F07}" sibTransId="{45C55CCA-ABE6-46CD-879D-327B9C18FF2C}"/>
    <dgm:cxn modelId="{C2DB736B-F9E8-408C-B367-351CB61E82E8}" type="presOf" srcId="{0C3FBD25-3BE9-4164-A34D-6614802E67ED}" destId="{93DE0E12-6AAD-4BDD-9DC8-D96EF25BE90A}" srcOrd="0" destOrd="0" presId="urn:microsoft.com/office/officeart/2005/8/layout/vList3#1"/>
    <dgm:cxn modelId="{9BC34201-DDBD-49BA-9AED-1FC86C81D54C}" type="presOf" srcId="{57C15086-7796-44BC-8927-542F85091200}" destId="{6A72F208-26DC-4778-A262-B7CFCC6934CF}" srcOrd="0" destOrd="0" presId="urn:microsoft.com/office/officeart/2005/8/layout/vList3#1"/>
    <dgm:cxn modelId="{F0866163-53D9-44A9-83E2-6FCF0E7A4438}" type="presOf" srcId="{A0A595E2-2D85-455B-BAE9-A39F2011D3B0}" destId="{59A3A673-D47D-43E0-B895-084091298BB1}" srcOrd="0" destOrd="0" presId="urn:microsoft.com/office/officeart/2005/8/layout/vList3#1"/>
    <dgm:cxn modelId="{65E901F6-CF11-4172-8259-66055A6BF2AE}" type="presOf" srcId="{18F326F3-6B53-423D-8E78-CD65575708A7}" destId="{113046D1-BA91-4313-BF12-5E20D5C3D1E8}" srcOrd="0" destOrd="0" presId="urn:microsoft.com/office/officeart/2005/8/layout/vList3#1"/>
    <dgm:cxn modelId="{F4752BEC-BAB7-483C-AD4B-EE3D799A9EB8}" srcId="{18F326F3-6B53-423D-8E78-CD65575708A7}" destId="{A0A595E2-2D85-455B-BAE9-A39F2011D3B0}" srcOrd="1" destOrd="0" parTransId="{17AC2F4D-6BCE-43C1-A7E1-EE444D68EFB6}" sibTransId="{07843898-F706-440A-BE13-D8D7375D0BC5}"/>
    <dgm:cxn modelId="{F052D761-7339-48D5-9C3B-B898223CAC04}" type="presParOf" srcId="{113046D1-BA91-4313-BF12-5E20D5C3D1E8}" destId="{570933AE-BD21-4955-97C2-0C8C6D231253}" srcOrd="0" destOrd="0" presId="urn:microsoft.com/office/officeart/2005/8/layout/vList3#1"/>
    <dgm:cxn modelId="{8B39BFB1-99F0-4296-B593-3F2D1C169894}" type="presParOf" srcId="{570933AE-BD21-4955-97C2-0C8C6D231253}" destId="{AED20C60-C61F-4344-88DA-FEB16E4C2AEF}" srcOrd="0" destOrd="0" presId="urn:microsoft.com/office/officeart/2005/8/layout/vList3#1"/>
    <dgm:cxn modelId="{396AA731-AA68-4C95-872A-B9E138BDFE4D}" type="presParOf" srcId="{570933AE-BD21-4955-97C2-0C8C6D231253}" destId="{93DE0E12-6AAD-4BDD-9DC8-D96EF25BE90A}" srcOrd="1" destOrd="0" presId="urn:microsoft.com/office/officeart/2005/8/layout/vList3#1"/>
    <dgm:cxn modelId="{D5814831-E25F-42DD-B2CE-1B185D6980EE}" type="presParOf" srcId="{113046D1-BA91-4313-BF12-5E20D5C3D1E8}" destId="{3AA55541-6A2A-4E63-9185-F7E0874950A8}" srcOrd="1" destOrd="0" presId="urn:microsoft.com/office/officeart/2005/8/layout/vList3#1"/>
    <dgm:cxn modelId="{C4E8E03D-6AC3-4D1B-BACC-D07FB8A3B7B9}" type="presParOf" srcId="{113046D1-BA91-4313-BF12-5E20D5C3D1E8}" destId="{2DCAB8A7-1F3F-499E-BCEA-E3512BCCF975}" srcOrd="2" destOrd="0" presId="urn:microsoft.com/office/officeart/2005/8/layout/vList3#1"/>
    <dgm:cxn modelId="{603FC69F-53DC-4B18-BE2F-6AC74F88E63F}" type="presParOf" srcId="{2DCAB8A7-1F3F-499E-BCEA-E3512BCCF975}" destId="{728D69CC-4291-4C9E-9498-F83A712AF230}" srcOrd="0" destOrd="0" presId="urn:microsoft.com/office/officeart/2005/8/layout/vList3#1"/>
    <dgm:cxn modelId="{A91A3790-9D6E-456D-A3E2-8F36711AB71D}" type="presParOf" srcId="{2DCAB8A7-1F3F-499E-BCEA-E3512BCCF975}" destId="{59A3A673-D47D-43E0-B895-084091298BB1}" srcOrd="1" destOrd="0" presId="urn:microsoft.com/office/officeart/2005/8/layout/vList3#1"/>
    <dgm:cxn modelId="{4EF84E03-E671-4D2C-9520-D166CB2AEC48}" type="presParOf" srcId="{113046D1-BA91-4313-BF12-5E20D5C3D1E8}" destId="{20C44256-7C82-40F1-86D9-2DA4ADAD76A8}" srcOrd="3" destOrd="0" presId="urn:microsoft.com/office/officeart/2005/8/layout/vList3#1"/>
    <dgm:cxn modelId="{3A0EBDD0-01F2-40E9-B4D4-8B2CD77D1FC1}" type="presParOf" srcId="{113046D1-BA91-4313-BF12-5E20D5C3D1E8}" destId="{25D00440-8D11-40EC-99EB-A614AD5F2721}" srcOrd="4" destOrd="0" presId="urn:microsoft.com/office/officeart/2005/8/layout/vList3#1"/>
    <dgm:cxn modelId="{253C928E-3EFB-4A6F-B4D6-328043A7A7F6}" type="presParOf" srcId="{25D00440-8D11-40EC-99EB-A614AD5F2721}" destId="{D1DC1C24-444A-4FCD-9331-36137BBFF56E}" srcOrd="0" destOrd="0" presId="urn:microsoft.com/office/officeart/2005/8/layout/vList3#1"/>
    <dgm:cxn modelId="{BC348761-3EB4-451C-ABF3-ED2A7796C577}" type="presParOf" srcId="{25D00440-8D11-40EC-99EB-A614AD5F2721}" destId="{6A72F208-26DC-4778-A262-B7CFCC6934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E0E12-6AAD-4BDD-9DC8-D96EF25BE90A}">
      <dsp:nvSpPr>
        <dsp:cNvPr id="0" name=""/>
        <dsp:cNvSpPr/>
      </dsp:nvSpPr>
      <dsp:spPr>
        <a:xfrm rot="10800000">
          <a:off x="381008" y="0"/>
          <a:ext cx="5737605" cy="1332788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87723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научно-методической литературы по данной проблеме;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 --Разработать диагностические методики оценки   уровня надпрофессиональных компетенций учащихся;</a:t>
          </a: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714205" y="0"/>
        <a:ext cx="5404408" cy="1332788"/>
      </dsp:txXfrm>
    </dsp:sp>
    <dsp:sp modelId="{AED20C60-C61F-4344-88DA-FEB16E4C2AEF}">
      <dsp:nvSpPr>
        <dsp:cNvPr id="0" name=""/>
        <dsp:cNvSpPr/>
      </dsp:nvSpPr>
      <dsp:spPr>
        <a:xfrm>
          <a:off x="116413" y="0"/>
          <a:ext cx="1332788" cy="1332788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3A673-D47D-43E0-B895-084091298BB1}">
      <dsp:nvSpPr>
        <dsp:cNvPr id="0" name=""/>
        <dsp:cNvSpPr/>
      </dsp:nvSpPr>
      <dsp:spPr>
        <a:xfrm rot="10800000">
          <a:off x="304781" y="1712894"/>
          <a:ext cx="5782855" cy="1564627"/>
        </a:xfrm>
        <a:prstGeom prst="homePlat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8772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tx1"/>
            </a:solidFill>
            <a:effectLst/>
            <a:latin typeface="Times New Roman"/>
            <a:ea typeface="Calibri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-Определение тематики и проведение педагогических, научно-методических советов, обучающих семинаров;</a:t>
          </a: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Оценить уровень компетентности учащихся в целом и каждой из надпрофессиональных компетенций отдельно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</dsp:txBody>
      <dsp:txXfrm rot="10800000">
        <a:off x="695938" y="1712894"/>
        <a:ext cx="5391698" cy="1564627"/>
      </dsp:txXfrm>
    </dsp:sp>
    <dsp:sp modelId="{728D69CC-4291-4C9E-9498-F83A712AF230}">
      <dsp:nvSpPr>
        <dsp:cNvPr id="0" name=""/>
        <dsp:cNvSpPr/>
      </dsp:nvSpPr>
      <dsp:spPr>
        <a:xfrm>
          <a:off x="47508" y="1832758"/>
          <a:ext cx="1332788" cy="1332788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2F208-26DC-4778-A262-B7CFCC6934CF}">
      <dsp:nvSpPr>
        <dsp:cNvPr id="0" name=""/>
        <dsp:cNvSpPr/>
      </dsp:nvSpPr>
      <dsp:spPr>
        <a:xfrm rot="10800000">
          <a:off x="405898" y="3576156"/>
          <a:ext cx="5638795" cy="1332788"/>
        </a:xfrm>
        <a:prstGeom prst="homePlat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8772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-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Привлечь педагогов к поиску технологий, методик, приемов, форм и средств формирования надпрофессиональных компетенций</a:t>
          </a:r>
          <a:r>
            <a:rPr lang="ru-RU" sz="1600" b="1" kern="1200" dirty="0" smtClean="0">
              <a:solidFill>
                <a:schemeClr val="tx1"/>
              </a:solidFill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 rot="10800000">
        <a:off x="739095" y="3576156"/>
        <a:ext cx="5305598" cy="1332788"/>
      </dsp:txXfrm>
    </dsp:sp>
    <dsp:sp modelId="{D1DC1C24-444A-4FCD-9331-36137BBFF56E}">
      <dsp:nvSpPr>
        <dsp:cNvPr id="0" name=""/>
        <dsp:cNvSpPr/>
      </dsp:nvSpPr>
      <dsp:spPr>
        <a:xfrm>
          <a:off x="0" y="3505198"/>
          <a:ext cx="1332788" cy="1332788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2848FB-2E96-42E2-AE1D-E4F5D746F1B2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F5AA85-EF17-4D46-A89F-55D1E63D7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46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D8F0B1-D991-4A04-A008-1B049E334D4A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86B4-CFC7-464B-930C-045A3DCAE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16F9-F563-4490-9415-107229007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5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A913-5116-437B-8A40-343B89713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1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397B-89A5-4B40-9EB9-52E1D538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90C5-132B-4B9A-98E8-4E14966DA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D278-7AE6-45BE-AC79-6029D028F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7654-FC18-4B57-A43C-EC9C60536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2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14C5-5FBC-4867-9FE6-FA897AE5B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6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6044-6FE3-4D61-B703-57046ED75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222B-13D2-4A9B-ADE7-3FCC77B2E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2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17F2-2C0C-4D3E-8A86-60E166F00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6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838D37-53AA-4B07-A6D4-74DE8A699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39700" y="104775"/>
            <a:ext cx="7708900" cy="3095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Муниципальное </a:t>
            </a: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бюджетное общеобразовательное учреждение </a:t>
            </a:r>
            <a:b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средняя общеобразовательная школа № 1 имени </a:t>
            </a:r>
            <a:r>
              <a:rPr lang="ru-RU" sz="2000" b="1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А.И.Герцена</a:t>
            </a: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 </a:t>
            </a:r>
            <a:b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муниципального образования Тимашевский район</a:t>
            </a:r>
            <a:b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«Форсайт компетенций </a:t>
            </a:r>
            <a:b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(Разработка и апробация инновационной модели формирования опережающих надпрофессиональных компетенций старшеклассников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457200" y="4572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49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191000" y="3962400"/>
            <a:ext cx="495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А.И. Колодий, директор МБОУ СОШ № 1, </a:t>
            </a: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Н. В. Панченко, заместитель директора по УМР, Т.Л. Гаврилова, педагог- психолог.</a:t>
            </a:r>
          </a:p>
          <a:p>
            <a:pPr eaLnBrk="1" hangingPunct="1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/>
          </a:p>
        </p:txBody>
      </p:sp>
      <p:pic>
        <p:nvPicPr>
          <p:cNvPr id="2055" name="Picture 7" descr="F:\IMG_59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10000" cy="2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1295400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Навыки </a:t>
            </a:r>
            <a:r>
              <a:rPr lang="en-US" sz="2800" b="1" dirty="0"/>
              <a:t>XXI</a:t>
            </a:r>
            <a:r>
              <a:rPr lang="ru-RU" sz="2800" b="1" dirty="0"/>
              <a:t> 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16138"/>
            <a:ext cx="2667000" cy="1330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условиях неопределенности </a:t>
            </a:r>
          </a:p>
        </p:txBody>
      </p:sp>
      <p:sp>
        <p:nvSpPr>
          <p:cNvPr id="4" name="Овал 4"/>
          <p:cNvSpPr/>
          <p:nvPr/>
        </p:nvSpPr>
        <p:spPr bwMode="auto">
          <a:xfrm>
            <a:off x="6559550" y="5097463"/>
            <a:ext cx="2057400" cy="795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Системное мышление </a:t>
            </a:r>
          </a:p>
        </p:txBody>
      </p:sp>
      <p:sp>
        <p:nvSpPr>
          <p:cNvPr id="8" name="Овал 4"/>
          <p:cNvSpPr/>
          <p:nvPr/>
        </p:nvSpPr>
        <p:spPr bwMode="auto">
          <a:xfrm>
            <a:off x="6172200" y="3573463"/>
            <a:ext cx="2792413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проектами. Экологическое мышление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4"/>
          <p:cNvSpPr/>
          <p:nvPr/>
        </p:nvSpPr>
        <p:spPr bwMode="auto">
          <a:xfrm>
            <a:off x="6140450" y="2181225"/>
            <a:ext cx="2743200" cy="1265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Клиентоориентированность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</p:txBody>
      </p:sp>
      <p:sp>
        <p:nvSpPr>
          <p:cNvPr id="10" name="Овал 4"/>
          <p:cNvSpPr/>
          <p:nvPr/>
        </p:nvSpPr>
        <p:spPr bwMode="auto">
          <a:xfrm rot="10800000" flipH="1" flipV="1">
            <a:off x="2971800" y="4876800"/>
            <a:ext cx="3200400" cy="1501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Программирование / Робототехника</a:t>
            </a:r>
          </a:p>
        </p:txBody>
      </p:sp>
      <p:sp>
        <p:nvSpPr>
          <p:cNvPr id="11" name="Овал 4"/>
          <p:cNvSpPr/>
          <p:nvPr/>
        </p:nvSpPr>
        <p:spPr bwMode="auto">
          <a:xfrm>
            <a:off x="379413" y="4968875"/>
            <a:ext cx="2439987" cy="1050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/>
                <a:ea typeface="MS Mincho"/>
              </a:rPr>
              <a:t>Мультиязычность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MS Mincho"/>
              </a:rPr>
              <a:t> и </a:t>
            </a:r>
            <a:r>
              <a:rPr lang="ru-RU" sz="1600" b="1" dirty="0" err="1">
                <a:solidFill>
                  <a:schemeClr val="tx1"/>
                </a:solidFill>
                <a:latin typeface="Times New Roman"/>
                <a:ea typeface="MS Mincho"/>
              </a:rPr>
              <a:t>мультикультурность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MS Mincho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228600" y="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/>
          </a:p>
        </p:txBody>
      </p:sp>
      <p:pic>
        <p:nvPicPr>
          <p:cNvPr id="11274" name="Picture 30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46075"/>
            <a:ext cx="989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Овал 4"/>
          <p:cNvSpPr/>
          <p:nvPr/>
        </p:nvSpPr>
        <p:spPr bwMode="auto">
          <a:xfrm>
            <a:off x="379413" y="3551238"/>
            <a:ext cx="2590800" cy="11572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междисциплинарных средах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7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671763"/>
            <a:ext cx="22812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Подготовительный этап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74638" y="2027238"/>
            <a:ext cx="8458200" cy="45259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2400" b="1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 «Исследование педагогического инструментария</a:t>
            </a:r>
            <a:r>
              <a:rPr lang="ru-RU" sz="2400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формирования надпрофессиональных компетенций»</a:t>
            </a:r>
          </a:p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«Организация работы с понятиями для формирования и диагностики учебно-познавательной и информационной компетенций</a:t>
            </a:r>
            <a:r>
              <a:rPr lang="ru-RU" sz="2400" b="1" dirty="0"/>
              <a:t>»;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«Приемы  формирования  и  диагностики  учебно-познавательной  и информационной компетенций»;</a:t>
            </a:r>
          </a:p>
          <a:p>
            <a:pPr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«Возможности  развивающих педагогических технологий в формировании надпрофессиональных компетенций».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433388" y="1092200"/>
            <a:ext cx="808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Диагностический этап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525" y="1828800"/>
          <a:ext cx="8424863" cy="4906963"/>
        </p:xfrm>
        <a:graphic>
          <a:graphicData uri="http://schemas.openxmlformats.org/drawingml/2006/table">
            <a:tbl>
              <a:tblPr firstRow="1" firstCol="1" bandRow="1"/>
              <a:tblGrid>
                <a:gridCol w="486479"/>
                <a:gridCol w="3044975"/>
                <a:gridCol w="516884"/>
                <a:gridCol w="516884"/>
                <a:gridCol w="486479"/>
                <a:gridCol w="486479"/>
                <a:gridCol w="486479"/>
                <a:gridCol w="486479"/>
                <a:gridCol w="486479"/>
                <a:gridCol w="486479"/>
                <a:gridCol w="470383"/>
                <a:gridCol w="470383"/>
              </a:tblGrid>
              <a:tr h="57407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Надпрофессиональные компетенции и их компоненты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Порядковые номера учащихся,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Ценностно-смысловая компетенция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компетенция в сфере мировоззрения, связанная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ценностными представлениями ученика, его способностью видеть и понимать окружающий мир, ориентироваться в нем, осознавать свою роль и предназначение, уметь выбирать целевые и смысловые установки для своих действий и поступков, принимать решения.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Проявление устойчивого интереса к своей будущей профессии, умение нести ответственность за результаты своей работы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Учащийся  знает,  понимает  содержание компетенции (когнитивный аспект)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Учащийся  готов  к  демонстрации  компетентности  (мотивационный аспект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процессе обучения учащийся часто демонстрирует компетентность  (поведенческий аспект)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 учащегося  важно  демонстрировать компетентность, учиться этому (ценностно-смысловой аспект)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Учащийся  хочет (может,  ему  нравится) быть  компетентным  (эмоционально-волевая регуляция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Диагностический этап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2133600"/>
          <a:ext cx="8534400" cy="4170363"/>
        </p:xfrm>
        <a:graphic>
          <a:graphicData uri="http://schemas.openxmlformats.org/drawingml/2006/table">
            <a:tbl>
              <a:tblPr/>
              <a:tblGrid>
                <a:gridCol w="1562411"/>
                <a:gridCol w="800836"/>
                <a:gridCol w="502486"/>
                <a:gridCol w="502486"/>
                <a:gridCol w="502486"/>
                <a:gridCol w="502486"/>
                <a:gridCol w="643809"/>
                <a:gridCol w="502486"/>
                <a:gridCol w="502486"/>
                <a:gridCol w="502486"/>
                <a:gridCol w="502486"/>
                <a:gridCol w="502486"/>
                <a:gridCol w="502486"/>
                <a:gridCol w="502486"/>
              </a:tblGrid>
              <a:tr h="196753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Надпрофессиональная компетенция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Порядковые номера учащихся, баллы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3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67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Ценностно-смысловая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1,93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Общекультурная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1,33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Учебно-познавательная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1,47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Диагностический этап</a:t>
            </a: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590800"/>
          <a:ext cx="8382000" cy="3732213"/>
        </p:xfrm>
        <a:graphic>
          <a:graphicData uri="http://schemas.openxmlformats.org/drawingml/2006/table">
            <a:tbl>
              <a:tblPr/>
              <a:tblGrid>
                <a:gridCol w="1612900"/>
                <a:gridCol w="950913"/>
                <a:gridCol w="973137"/>
                <a:gridCol w="1071563"/>
                <a:gridCol w="982662"/>
                <a:gridCol w="995363"/>
                <a:gridCol w="1011237"/>
                <a:gridCol w="7842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компетентности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Ценностно-смысловая (%)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Общекуль</a:t>
                      </a:r>
                    </a:p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турная 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Учебно- познавательная (%) 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Инфор-мационная (%) 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Социально-трудовая  (%)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Личностного самосоверш  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Крайне низкий (0)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(1)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 (2)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Выше среднего (3)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(4)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1" name="Прямоугольник 5"/>
          <p:cNvSpPr>
            <a:spLocks noChangeArrowheads="1"/>
          </p:cNvSpPr>
          <p:nvPr/>
        </p:nvSpPr>
        <p:spPr bwMode="auto">
          <a:xfrm>
            <a:off x="1062038" y="2025650"/>
            <a:ext cx="758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Монотонное преобразование экспертных оценок  (10 «Б»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407988" y="1079500"/>
            <a:ext cx="808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Исследовательский этап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82600" y="32004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6391" name="Объект 1"/>
          <p:cNvGraphicFramePr>
            <a:graphicFrameLocks noChangeAspect="1"/>
          </p:cNvGraphicFramePr>
          <p:nvPr/>
        </p:nvGraphicFramePr>
        <p:xfrm>
          <a:off x="152400" y="1660525"/>
          <a:ext cx="86868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Документ" r:id="rId6" imgW="9410265" imgH="5786154" progId="Word.Document.12">
                  <p:embed/>
                </p:oleObj>
              </mc:Choice>
              <mc:Fallback>
                <p:oleObj name="Документ" r:id="rId6" imgW="9410265" imgH="5786154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6868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76200" y="1600200"/>
            <a:ext cx="891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>
                <a:solidFill>
                  <a:srgbClr val="FF0000"/>
                </a:solidFill>
              </a:rPr>
              <a:t>Апробация и диссеминация результатов деятельности КИП</a:t>
            </a:r>
            <a:endParaRPr lang="ru-RU" sz="200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715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995488"/>
            <a:ext cx="8382000" cy="823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Участие в  III краевом </a:t>
            </a:r>
            <a:r>
              <a:rPr lang="ru-RU" b="1" dirty="0"/>
              <a:t>фестивале</a:t>
            </a:r>
            <a:r>
              <a:rPr lang="ru-RU" dirty="0"/>
              <a:t> образовательных инноваций «От инновационных идей до методических пособий»;          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28600" y="2971800"/>
            <a:ext cx="83820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Участие в  краевой конференции «Реализация профильного образования: развитие инженерно-математического и технического творчества учащихся»  в г. Новороссийске;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600" y="3962400"/>
            <a:ext cx="8382000" cy="8413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Выступление   </a:t>
            </a:r>
            <a:r>
              <a:rPr lang="ru-RU" dirty="0" err="1"/>
              <a:t>зам.директора</a:t>
            </a:r>
            <a:r>
              <a:rPr lang="ru-RU" dirty="0"/>
              <a:t>  по УМР на районном семинаре руководителей  по теме: «Инновационная деятельность в рамках реализации ФГОС СОО»;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28600" y="4953000"/>
            <a:ext cx="8382000" cy="838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Выступление на краевой научно- практической конференции по теме: «Проектная технология – как средство формирования надпрофессиональных компетенций»;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28600" y="5867400"/>
            <a:ext cx="8382000" cy="76517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Выступление   </a:t>
            </a:r>
            <a:r>
              <a:rPr lang="ru-RU" dirty="0" err="1"/>
              <a:t>зам.директора</a:t>
            </a:r>
            <a:r>
              <a:rPr lang="ru-RU" dirty="0"/>
              <a:t>  по УМР на зональном семинаре зам. директоров  УВР по теме: «Инновационная формы повышения качества образования».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09550" y="1370013"/>
            <a:ext cx="845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437" name="Объект 2"/>
          <p:cNvSpPr txBox="1">
            <a:spLocks/>
          </p:cNvSpPr>
          <p:nvPr/>
        </p:nvSpPr>
        <p:spPr bwMode="auto">
          <a:xfrm>
            <a:off x="25400" y="16002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0" y="152400"/>
            <a:ext cx="715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4114800" y="2332038"/>
            <a:ext cx="4546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В рамках инновационной деятельности издание сборника методических рекомендаций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«Итоговый индивидуальный проект»</a:t>
            </a:r>
          </a:p>
          <a:p>
            <a:pPr algn="ctr"/>
            <a:endParaRPr lang="ru-RU"/>
          </a:p>
        </p:txBody>
      </p:sp>
      <p:pic>
        <p:nvPicPr>
          <p:cNvPr id="18440" name="Picture 7" descr="C:\Users\48D6~1\AppData\Local\Temp\P90129-153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0464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митрий Андреевич\Desktop\slog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643438" y="1752600"/>
            <a:ext cx="4500562" cy="3571875"/>
          </a:xfrm>
        </p:spPr>
        <p:txBody>
          <a:bodyPr/>
          <a:lstStyle/>
          <a:p>
            <a:r>
              <a:rPr lang="ru-RU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4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50" y="0"/>
            <a:ext cx="1581150" cy="166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57200" y="1676400"/>
            <a:ext cx="8085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/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школьная система предпрофильной подготовки и профильного обучения.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538163" y="3281363"/>
            <a:ext cx="7924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>
                <a:latin typeface="Times New Roman" pitchFamily="18" charset="0"/>
                <a:ea typeface="MS Mincho" pitchFamily="49" charset="-128"/>
              </a:rPr>
              <a:t> разработка и опытно эксперимен-тальная проверка модели образовательного процесса школы, обеспечивающего форми-рование опережающих надпрофессиональ-ных компетенций старшеклассников. </a:t>
            </a:r>
          </a:p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304800" y="1752600"/>
            <a:ext cx="8153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Гипотеза исследования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</a:t>
            </a:r>
            <a:r>
              <a:rPr lang="ru-RU" sz="28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состоит в предположении о том, что формирование опережающих  надпрофессиональных компетенций старшеклассников будет эффективным, если в образовательной организации  реализован комплекс организационно-педагогических условий, включающих диагностический блок, блок правового регулирования, организационно-управленческий блок, педагогический блок.</a:t>
            </a:r>
            <a:r>
              <a:rPr lang="ru-RU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</a:t>
            </a:r>
            <a:endParaRPr lang="ru-RU" sz="280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0" y="1371600"/>
            <a:ext cx="11430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391400" cy="1046163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b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38200" cy="9271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 rot="1351536">
            <a:off x="821331" y="2403957"/>
            <a:ext cx="306958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инновационного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3439">
            <a:off x="1181463" y="969815"/>
            <a:ext cx="17911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848635">
            <a:off x="217792" y="2894189"/>
            <a:ext cx="20584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90800" y="1447800"/>
          <a:ext cx="624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457200" y="1676400"/>
            <a:ext cx="808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/>
              <a:t> 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38163" y="3281363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339725" y="1447800"/>
            <a:ext cx="8004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rPr>
              <a:t>Надпрофессиональные (ключевые) компетенции </a:t>
            </a:r>
            <a:r>
              <a:rPr lang="ru-RU" sz="2400">
                <a:latin typeface="Times New Roman" pitchFamily="18" charset="0"/>
                <a:ea typeface="MS Mincho" pitchFamily="49" charset="-128"/>
              </a:rPr>
              <a:t>– это универсальные  знания, умения и навыки, свойства и способности выпускника, обеспечивающие его профессиональную мобильность, конкурентоспособность и социальную защищенность в условиях рыночной экономики. </a:t>
            </a:r>
            <a:endParaRPr lang="ru-RU" sz="2400"/>
          </a:p>
        </p:txBody>
      </p:sp>
      <p:pic>
        <p:nvPicPr>
          <p:cNvPr id="6152" name="Picture 2" descr="C:\Users\Завуч\Desktop\Н.В. Панченко\Фото\Фото Метапредметная неделя\IMG-20181019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65563"/>
            <a:ext cx="406876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Завуч\Desktop\Н.В. Панченко\Фото\Фото Метапредметная неделя\IMG-20181016-WA0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865563"/>
            <a:ext cx="41878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152400"/>
            <a:ext cx="715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3"/>
          <p:cNvSpPr>
            <a:spLocks noGrp="1" noChangeArrowheads="1"/>
          </p:cNvSpPr>
          <p:nvPr>
            <p:ph sz="half" idx="1"/>
          </p:nvPr>
        </p:nvSpPr>
        <p:spPr>
          <a:xfrm>
            <a:off x="76200" y="1676400"/>
            <a:ext cx="4495800" cy="4154488"/>
          </a:xfr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ИДЕЯ –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проекта заключается в создании комплекса организационно-педагогических условий, которые позволять старшеклассникам приблизиться к профессиям и сформировать материальные, формальные и личностные надпрофессиональные компетенции. </a:t>
            </a:r>
          </a:p>
        </p:txBody>
      </p:sp>
      <p:pic>
        <p:nvPicPr>
          <p:cNvPr id="7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IMG_59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8862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5379" y="3239"/>
            <a:ext cx="778322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Модель формирования </a:t>
            </a:r>
          </a:p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надпрофессиональных компетенций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95600" y="1371600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00800" y="1370013"/>
            <a:ext cx="600075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6838" y="1676400"/>
            <a:ext cx="2066925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 ДИАГНОСТИЧЕСКИЙ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3300" y="1674813"/>
            <a:ext cx="2057400" cy="8397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ПРАВОВОГО РЕГУЛИРОВАНИЯ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00838" y="1712913"/>
            <a:ext cx="20574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ОРГАНИЗАЦИОННО-УПРАВЛЕНЧЕСКИЙ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14850" y="1712913"/>
            <a:ext cx="1962150" cy="800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 ПЕДАГОГИЧЕСКИЙ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38" y="2679700"/>
            <a:ext cx="2068512" cy="874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1.ДИАГНОСТИКА ПЕДАГОГОВ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МОНИТОРИНГ  УРОВНЯ СФОРМИРОВАННОСТИ  КОМПЕТЕНЦИЙ УЧАЩИХСЯ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00075" y="2362200"/>
            <a:ext cx="15716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95600" y="1381125"/>
            <a:ext cx="1905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334000" y="1379538"/>
            <a:ext cx="3810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130300" y="1017588"/>
            <a:ext cx="6400800" cy="349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Организационно-педагогические условия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677863" y="1371600"/>
            <a:ext cx="541337" cy="303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3" idx="2"/>
            <a:endCxn id="49" idx="0"/>
          </p:cNvCxnSpPr>
          <p:nvPr/>
        </p:nvCxnSpPr>
        <p:spPr>
          <a:xfrm flipH="1">
            <a:off x="3162300" y="2514600"/>
            <a:ext cx="139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2133600" y="2743200"/>
            <a:ext cx="2057400" cy="874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1.ПАКЕТ НОРМАТИВНЫХ ДОКУМЕНТОВ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УЧЕБНЫЙ ПЛАН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3. РАБОЧИЕ ПРОГРАММЫ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15138" y="2857500"/>
            <a:ext cx="2252662" cy="8763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 ПРАКТИЧЕСКИЕ КОНФЕРЕНЦИИ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МЕТОДИЧЕСКИЕ СЕМИНАРЫ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3. КРУГЛЫЕ СТОЛЫ</a:t>
            </a:r>
          </a:p>
        </p:txBody>
      </p:sp>
      <p:cxnSp>
        <p:nvCxnSpPr>
          <p:cNvPr id="52" name="Прямая со стрелкой 51"/>
          <p:cNvCxnSpPr>
            <a:endCxn id="54" idx="0"/>
          </p:cNvCxnSpPr>
          <p:nvPr/>
        </p:nvCxnSpPr>
        <p:spPr>
          <a:xfrm>
            <a:off x="5495925" y="2514600"/>
            <a:ext cx="2063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330700" y="2819400"/>
            <a:ext cx="2370138" cy="8763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1.ВНЕДРЕНИЕ НОВЫХ ТЕХНОЛОГИЙ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АПРОБАЦИЯ МОДЕЛИ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 3. АНАЛИЗ ИНСТРУМЕНТАРИЯ</a:t>
            </a:r>
          </a:p>
        </p:txBody>
      </p:sp>
      <p:sp>
        <p:nvSpPr>
          <p:cNvPr id="7185" name="Скругленный прямоугольник 7184"/>
          <p:cNvSpPr/>
          <p:nvPr/>
        </p:nvSpPr>
        <p:spPr>
          <a:xfrm>
            <a:off x="2362200" y="3886200"/>
            <a:ext cx="41910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ФОРМЫ ОРГАНИЗАЦИИ ДЕЯТЕЛЬНОСТИ УЧАЩИХСЯ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«МАТРИЦА ЗНАНИЙ» - ПОСТРОЕНИЕ ИНДИВИДУАЛЬНОГО ОБРАЗОВАТЕЛЬНОГО МАРШРУТА.</a:t>
            </a:r>
          </a:p>
        </p:txBody>
      </p:sp>
      <p:cxnSp>
        <p:nvCxnSpPr>
          <p:cNvPr id="7188" name="Прямая со стрелкой 7187"/>
          <p:cNvCxnSpPr>
            <a:endCxn id="50" idx="0"/>
          </p:cNvCxnSpPr>
          <p:nvPr/>
        </p:nvCxnSpPr>
        <p:spPr>
          <a:xfrm flipH="1">
            <a:off x="7940675" y="2628900"/>
            <a:ext cx="1746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Овал 7192"/>
          <p:cNvSpPr/>
          <p:nvPr/>
        </p:nvSpPr>
        <p:spPr>
          <a:xfrm>
            <a:off x="76200" y="4572000"/>
            <a:ext cx="11430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УРОКИ</a:t>
            </a:r>
            <a:endParaRPr lang="ru-RU" sz="1400" b="1" dirty="0"/>
          </a:p>
        </p:txBody>
      </p:sp>
      <p:cxnSp>
        <p:nvCxnSpPr>
          <p:cNvPr id="7195" name="Прямая со стрелкой 7194"/>
          <p:cNvCxnSpPr>
            <a:stCxn id="7185" idx="1"/>
          </p:cNvCxnSpPr>
          <p:nvPr/>
        </p:nvCxnSpPr>
        <p:spPr>
          <a:xfrm rot="10800000" flipV="1">
            <a:off x="1219200" y="4152900"/>
            <a:ext cx="11430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6" name="Овал 7195"/>
          <p:cNvSpPr/>
          <p:nvPr/>
        </p:nvSpPr>
        <p:spPr>
          <a:xfrm>
            <a:off x="1219200" y="4572000"/>
            <a:ext cx="18288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ВНЕУРОЧНАЯ ДЕЯТЕЛЬНОСТЬ</a:t>
            </a:r>
          </a:p>
        </p:txBody>
      </p:sp>
      <p:cxnSp>
        <p:nvCxnSpPr>
          <p:cNvPr id="7198" name="Прямая со стрелкой 7197"/>
          <p:cNvCxnSpPr/>
          <p:nvPr/>
        </p:nvCxnSpPr>
        <p:spPr>
          <a:xfrm rot="10800000" flipV="1">
            <a:off x="2514600" y="4419600"/>
            <a:ext cx="19843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9" name="Овал 7198"/>
          <p:cNvSpPr/>
          <p:nvPr/>
        </p:nvSpPr>
        <p:spPr>
          <a:xfrm>
            <a:off x="5410200" y="4648200"/>
            <a:ext cx="1858963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ВНЕУРОЧНАЯ ЗАНЯТОСТЬ</a:t>
            </a:r>
          </a:p>
        </p:txBody>
      </p:sp>
      <p:cxnSp>
        <p:nvCxnSpPr>
          <p:cNvPr id="7201" name="Прямая со стрелкой 7200"/>
          <p:cNvCxnSpPr/>
          <p:nvPr/>
        </p:nvCxnSpPr>
        <p:spPr>
          <a:xfrm rot="5400000">
            <a:off x="4114801" y="4495800"/>
            <a:ext cx="152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Овал 7201"/>
          <p:cNvSpPr/>
          <p:nvPr/>
        </p:nvSpPr>
        <p:spPr>
          <a:xfrm>
            <a:off x="7353300" y="4419600"/>
            <a:ext cx="17907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ОБУЧЕНИЕ В ВИРТУАЛЬНОЙ СРЕДЕ</a:t>
            </a:r>
          </a:p>
        </p:txBody>
      </p:sp>
      <p:sp>
        <p:nvSpPr>
          <p:cNvPr id="7203" name="Овал 7202"/>
          <p:cNvSpPr/>
          <p:nvPr/>
        </p:nvSpPr>
        <p:spPr>
          <a:xfrm>
            <a:off x="3124200" y="4572000"/>
            <a:ext cx="21717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СЕТЕВОЕ ВЗАИМОДЕЙСТВИЕ С ПРЕДПРИЯТИЯМИ Г. ТИМАШЕВСКА</a:t>
            </a:r>
          </a:p>
        </p:txBody>
      </p:sp>
      <p:cxnSp>
        <p:nvCxnSpPr>
          <p:cNvPr id="7205" name="Прямая со стрелкой 7204"/>
          <p:cNvCxnSpPr/>
          <p:nvPr/>
        </p:nvCxnSpPr>
        <p:spPr>
          <a:xfrm>
            <a:off x="5495925" y="4419600"/>
            <a:ext cx="52387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8" name="Прямая со стрелкой 7207"/>
          <p:cNvCxnSpPr/>
          <p:nvPr/>
        </p:nvCxnSpPr>
        <p:spPr>
          <a:xfrm flipH="1">
            <a:off x="4648200" y="3695700"/>
            <a:ext cx="228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1" name="Прямая со стрелкой 7210"/>
          <p:cNvCxnSpPr/>
          <p:nvPr/>
        </p:nvCxnSpPr>
        <p:spPr>
          <a:xfrm flipH="1">
            <a:off x="2057400" y="51816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3" name="Прямая со стрелкой 7212"/>
          <p:cNvCxnSpPr>
            <a:stCxn id="7203" idx="3"/>
          </p:cNvCxnSpPr>
          <p:nvPr/>
        </p:nvCxnSpPr>
        <p:spPr>
          <a:xfrm flipH="1">
            <a:off x="2895600" y="5287963"/>
            <a:ext cx="54610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8" name="Рисунок 35" descr="Картинки по запросу логотип нестле куб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414963"/>
            <a:ext cx="1006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38" descr="Картинки по запросу тетрапак тимашевск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602288"/>
            <a:ext cx="7699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Рисунок 39" descr="Картинки по запросу вильбиндан логоти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558323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Рисунок 4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18795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Прямая со стрелкой 54"/>
          <p:cNvCxnSpPr/>
          <p:nvPr/>
        </p:nvCxnSpPr>
        <p:spPr>
          <a:xfrm>
            <a:off x="5181600" y="5181600"/>
            <a:ext cx="13716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029200" y="531495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6553200" y="42672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381375" y="5754688"/>
            <a:ext cx="1727200" cy="679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ПОРТРЕТ ВЫПУСКНИКА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00438" y="5480050"/>
            <a:ext cx="1449387" cy="242888"/>
          </a:xfrm>
          <a:prstGeom prst="downArrow">
            <a:avLst>
              <a:gd name="adj1" fmla="val 50000"/>
              <a:gd name="adj2" fmla="val 52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33700" y="3695700"/>
            <a:ext cx="447675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611313" y="3617913"/>
            <a:ext cx="1017587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477000" y="3790950"/>
            <a:ext cx="876300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0" y="0"/>
            <a:ext cx="746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52400" y="1600200"/>
            <a:ext cx="8896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rPr>
              <a:t>Мотивационная готовность педагогов к инновационной деятельности</a:t>
            </a:r>
          </a:p>
          <a:p>
            <a:pPr algn="ctr">
              <a:buFont typeface="Arial" charset="0"/>
              <a:buNone/>
            </a:pPr>
            <a:endParaRPr lang="ru-RU" sz="1600" b="1">
              <a:solidFill>
                <a:srgbClr val="FF0000"/>
              </a:solidFill>
              <a:latin typeface="Times New Roman" pitchFamily="18" charset="0"/>
              <a:ea typeface="MS Mincho" pitchFamily="49" charset="-128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2819400"/>
          <a:ext cx="8000999" cy="327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156"/>
                <a:gridCol w="2109970"/>
                <a:gridCol w="1997951"/>
                <a:gridCol w="1829922"/>
              </a:tblGrid>
              <a:tr h="5786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Данные опроса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чел.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числа опрошенных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Высокий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12-10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Средний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9-7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58%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Низкий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6-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24%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Подготовительный этап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04800" y="1968500"/>
            <a:ext cx="8305800" cy="1384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4E0EC2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2000" b="1" dirty="0">
                <a:solidFill>
                  <a:srgbClr val="4E0EC2"/>
                </a:solidFill>
                <a:latin typeface="Times New Roman" pitchFamily="18" charset="0"/>
                <a:cs typeface="Times New Roman" pitchFamily="18" charset="0"/>
              </a:rPr>
              <a:t> «Теоретические основы компетентностного подхода»</a:t>
            </a:r>
          </a:p>
          <a:p>
            <a:pPr algn="ctr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«Основные понятия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подхода»;</a:t>
            </a:r>
          </a:p>
          <a:p>
            <a:pPr algn="ctr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«Сущность компетентностного подхода».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2" descr="C:\Users\Завуч\Desktop\Н.В. Панченко\Фото\ФОТО Семинар 2018\20181207_103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505200"/>
            <a:ext cx="7734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1140</Words>
  <Application>Microsoft Office PowerPoint</Application>
  <PresentationFormat>Экран (4:3)</PresentationFormat>
  <Paragraphs>478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Verdana</vt:lpstr>
      <vt:lpstr>Garamond</vt:lpstr>
      <vt:lpstr>Times New Roman</vt:lpstr>
      <vt:lpstr>MS Mincho</vt:lpstr>
      <vt:lpstr>Cambria</vt:lpstr>
      <vt:lpstr>Тема Office</vt:lpstr>
      <vt:lpstr>Документ Microsoft Word</vt:lpstr>
      <vt:lpstr>    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 «Форсайт компетенций  (Разработка и апробация инновационной модели формирования опережающих надпрофессиональных компетенций старшеклассников)»    </vt:lpstr>
      <vt:lpstr>Презентация PowerPoint</vt:lpstr>
      <vt:lpstr>Презентация PowerPoint</vt:lpstr>
      <vt:lpstr>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assol</dc:creator>
  <cp:lastModifiedBy>Завуч</cp:lastModifiedBy>
  <cp:revision>253</cp:revision>
  <cp:lastPrinted>1601-01-01T00:00:00Z</cp:lastPrinted>
  <dcterms:created xsi:type="dcterms:W3CDTF">2012-01-10T01:23:16Z</dcterms:created>
  <dcterms:modified xsi:type="dcterms:W3CDTF">2019-02-15T08:26:09Z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