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7" r:id="rId3"/>
    <p:sldId id="298" r:id="rId4"/>
    <p:sldId id="259" r:id="rId5"/>
    <p:sldId id="261" r:id="rId6"/>
    <p:sldId id="260" r:id="rId7"/>
    <p:sldId id="262" r:id="rId8"/>
    <p:sldId id="266" r:id="rId9"/>
    <p:sldId id="299" r:id="rId10"/>
    <p:sldId id="284" r:id="rId11"/>
    <p:sldId id="272" r:id="rId12"/>
    <p:sldId id="287" r:id="rId13"/>
    <p:sldId id="288" r:id="rId14"/>
    <p:sldId id="289" r:id="rId15"/>
    <p:sldId id="290" r:id="rId16"/>
    <p:sldId id="293" r:id="rId17"/>
    <p:sldId id="296" r:id="rId18"/>
    <p:sldId id="283" r:id="rId19"/>
    <p:sldId id="275" r:id="rId20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7C80"/>
    <a:srgbClr val="FF3300"/>
    <a:srgbClr val="66FF33"/>
    <a:srgbClr val="3399FF"/>
    <a:srgbClr val="66CCFF"/>
    <a:srgbClr val="FFFF66"/>
    <a:srgbClr val="9900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Многодетные </c:v>
                </c:pt>
                <c:pt idx="1">
                  <c:v>Малообеспеченные  </c:v>
                </c:pt>
                <c:pt idx="2">
                  <c:v>Неполные </c:v>
                </c:pt>
                <c:pt idx="3">
                  <c:v>Оба родителя с высш.обр</c:v>
                </c:pt>
                <c:pt idx="4">
                  <c:v>Дети, состоящие на учёте</c:v>
                </c:pt>
                <c:pt idx="5">
                  <c:v>Русский язык не родной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36</c:v>
                </c:pt>
                <c:pt idx="1">
                  <c:v>40</c:v>
                </c:pt>
                <c:pt idx="2">
                  <c:v>18.5</c:v>
                </c:pt>
                <c:pt idx="3">
                  <c:v>32.1</c:v>
                </c:pt>
                <c:pt idx="4">
                  <c:v>1.8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1-40E0-89AE-4E93918104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7873664"/>
        <c:axId val="117887744"/>
      </c:barChart>
      <c:catAx>
        <c:axId val="11787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887744"/>
        <c:crosses val="autoZero"/>
        <c:auto val="1"/>
        <c:lblAlgn val="ctr"/>
        <c:lblOffset val="100"/>
        <c:noMultiLvlLbl val="0"/>
      </c:catAx>
      <c:valAx>
        <c:axId val="117887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87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3200" dirty="0">
                <a:solidFill>
                  <a:schemeClr val="tx1"/>
                </a:solidFill>
              </a:rPr>
              <a:t>Уровень </a:t>
            </a:r>
            <a:r>
              <a:rPr lang="ru-RU" sz="3200" dirty="0" err="1">
                <a:solidFill>
                  <a:schemeClr val="tx1"/>
                </a:solidFill>
              </a:rPr>
              <a:t>сформированности</a:t>
            </a:r>
            <a:r>
              <a:rPr lang="ru-RU" sz="3200" dirty="0">
                <a:solidFill>
                  <a:schemeClr val="tx1"/>
                </a:solidFill>
              </a:rPr>
              <a:t> лидерских качеств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лидерских способностей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сентябрь 2016 года</c:v>
                </c:pt>
                <c:pt idx="1">
                  <c:v>сентябрь 2017 года</c:v>
                </c:pt>
                <c:pt idx="2">
                  <c:v>сентябрь 2018 года</c:v>
                </c:pt>
                <c:pt idx="3">
                  <c:v>сентябрь 2019 года</c:v>
                </c:pt>
                <c:pt idx="4">
                  <c:v>октябрь 2020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</c:v>
                </c:pt>
                <c:pt idx="1">
                  <c:v>35</c:v>
                </c:pt>
                <c:pt idx="2">
                  <c:v>37</c:v>
                </c:pt>
                <c:pt idx="3">
                  <c:v>40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E-48D3-A80B-B52EF6792A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лидерства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сентябрь 2016 года</c:v>
                </c:pt>
                <c:pt idx="1">
                  <c:v>сентябрь 2017 года</c:v>
                </c:pt>
                <c:pt idx="2">
                  <c:v>сентябрь 2018 года</c:v>
                </c:pt>
                <c:pt idx="3">
                  <c:v>сентябрь 2019 года</c:v>
                </c:pt>
                <c:pt idx="4">
                  <c:v>октябрь 2020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21</c:v>
                </c:pt>
                <c:pt idx="1">
                  <c:v>32</c:v>
                </c:pt>
                <c:pt idx="2">
                  <c:v>34</c:v>
                </c:pt>
                <c:pt idx="3">
                  <c:v>37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E-48D3-A80B-B52EF6792A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4409856"/>
        <c:axId val="74411392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20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strCache>
                      <c:ptCount val="5"/>
                      <c:pt idx="0">
                        <c:v>сентябрь 2016 года</c:v>
                      </c:pt>
                      <c:pt idx="1">
                        <c:v>сентябрь 2017 года</c:v>
                      </c:pt>
                      <c:pt idx="2">
                        <c:v>сентябрь 2018 года</c:v>
                      </c:pt>
                      <c:pt idx="3">
                        <c:v>сентябрь 2019 года</c:v>
                      </c:pt>
                      <c:pt idx="4">
                        <c:v>октябрь 2020 года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5D7E-48D3-A80B-B52EF6792A6A}"/>
                  </c:ext>
                </c:extLst>
              </c15:ser>
            </c15:filteredBarSeries>
          </c:ext>
        </c:extLst>
      </c:barChart>
      <c:catAx>
        <c:axId val="7440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411392"/>
        <c:crosses val="autoZero"/>
        <c:auto val="1"/>
        <c:lblAlgn val="ctr"/>
        <c:lblOffset val="100"/>
        <c:noMultiLvlLbl val="0"/>
      </c:catAx>
      <c:valAx>
        <c:axId val="7441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440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13725936991"/>
          <c:y val="4.8965743506199665E-2"/>
          <c:w val="0.77725228076393926"/>
          <c:h val="0.73174130323493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Конкурсы</c:v>
                </c:pt>
                <c:pt idx="1">
                  <c:v>Выставки, мастер-классы </c:v>
                </c:pt>
                <c:pt idx="2">
                  <c:v>Праздники</c:v>
                </c:pt>
                <c:pt idx="3">
                  <c:v>Акции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10</c:v>
                </c:pt>
                <c:pt idx="2">
                  <c:v>6</c:v>
                </c:pt>
                <c:pt idx="3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9-4BF5-AA26-D2FE1E9BA7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кв.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Конкурсы</c:v>
                </c:pt>
                <c:pt idx="1">
                  <c:v>Выставки, мастер-классы </c:v>
                </c:pt>
                <c:pt idx="2">
                  <c:v>Праздники</c:v>
                </c:pt>
                <c:pt idx="3">
                  <c:v>Акции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</c:v>
                </c:pt>
                <c:pt idx="1">
                  <c:v>3</c:v>
                </c:pt>
                <c:pt idx="2">
                  <c:v>3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B9-4BF5-AA26-D2FE1E9BA7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кв.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Конкурсы</c:v>
                </c:pt>
                <c:pt idx="1">
                  <c:v>Выставки, мастер-классы </c:v>
                </c:pt>
                <c:pt idx="2">
                  <c:v>Праздники</c:v>
                </c:pt>
                <c:pt idx="3">
                  <c:v>Акции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B9-4BF5-AA26-D2FE1E9BA7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кв. 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Конкурсы</c:v>
                </c:pt>
                <c:pt idx="1">
                  <c:v>Выставки, мастер-классы </c:v>
                </c:pt>
                <c:pt idx="2">
                  <c:v>Праздники</c:v>
                </c:pt>
                <c:pt idx="3">
                  <c:v>Акции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8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B9-4BF5-AA26-D2FE1E9BA7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0264704"/>
        <c:axId val="110266240"/>
      </c:barChart>
      <c:catAx>
        <c:axId val="1102647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266240"/>
        <c:crosses val="autoZero"/>
        <c:auto val="1"/>
        <c:lblAlgn val="ctr"/>
        <c:lblOffset val="100"/>
        <c:noMultiLvlLbl val="0"/>
      </c:catAx>
      <c:valAx>
        <c:axId val="11026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026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28682-D723-4F16-ADC3-498D76E1C1A0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80A19-D57C-4EEB-A80F-C719D8A5F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27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1B4FE-2E49-4B0D-B027-74B9713A4388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D30A3-AFD8-425E-BFFA-938F422A10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2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0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9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1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6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2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7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D30A3-AFD8-425E-BFFA-938F422A103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49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65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9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1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6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7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57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6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2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2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0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0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3148-62B2-4501-980F-5622863CC953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563EA-8941-4309-BF32-0AB99D044E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&#1096;&#1082;&#1086;&#1083;&#1072;-21.&#1088;&#1092;/&#1080;&#1085;&#1085;&#1086;&#1074;&#1072;&#1094;&#1080;&#1086;&#1085;&#1085;&#1099;&#1081;-&#1087;&#1086;&#1080;&#1089;&#1082;-2018.html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svg"/><Relationship Id="rId9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3461" y="3056708"/>
            <a:ext cx="3161681" cy="1149532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6548" y="-347729"/>
            <a:ext cx="3295918" cy="3295918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97287" y="372305"/>
            <a:ext cx="9696072" cy="529151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СРЕДНЯЯ ОБЩЕОБРАЗОВАТЕЛЬНАЯ ШКОЛА № 21 ИМ. А.С.ПУШКИНА МУНИЦИПАЛЬНОГО ОБРАЗОВАНИЯ ГОРОД НОВОРОССИЙСК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Отчет о реализации проекта</a:t>
            </a:r>
            <a:br>
              <a:rPr lang="ru-RU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>краевой инновационной площадки за 2020 год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itchFamily="18"/>
                <a:ea typeface="Calibri" pitchFamily="1"/>
                <a:cs typeface="Times New Roman" pitchFamily="18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личностных качеств обучающихся школы через направления деятельности общественно-государственной детско-юношеской организации «Российское движение школьников»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5796" y="0"/>
            <a:ext cx="11655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ноябре 2020 года был проведен мониторинг с целью выявления  уровня </a:t>
            </a:r>
            <a:r>
              <a:rPr lang="ru-RU" sz="2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личностных качеств.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мониторинге участвовали обучающиеся с 1 по 11 класс.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Табл. 1. 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мониторинга уровня </a:t>
            </a:r>
            <a:r>
              <a:rPr lang="ru-RU" sz="20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сформированности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личностных качеств обучающихся (сравнительный анализ)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174422"/>
              </p:ext>
            </p:extLst>
          </p:nvPr>
        </p:nvGraphicFramePr>
        <p:xfrm>
          <a:off x="305796" y="1323439"/>
          <a:ext cx="11655189" cy="5295750"/>
        </p:xfrm>
        <a:graphic>
          <a:graphicData uri="http://schemas.openxmlformats.org/drawingml/2006/table">
            <a:tbl>
              <a:tblPr firstRow="1" firstCol="1" bandRow="1">
                <a:tableStyleId>{638B1855-1B75-4FBE-930C-398BA8C253C6}</a:tableStyleId>
              </a:tblPr>
              <a:tblGrid>
                <a:gridCol w="3503219">
                  <a:extLst>
                    <a:ext uri="{9D8B030D-6E8A-4147-A177-3AD203B41FA5}">
                      <a16:colId xmlns:a16="http://schemas.microsoft.com/office/drawing/2014/main" val="1965617675"/>
                    </a:ext>
                  </a:extLst>
                </a:gridCol>
                <a:gridCol w="4075985">
                  <a:extLst>
                    <a:ext uri="{9D8B030D-6E8A-4147-A177-3AD203B41FA5}">
                      <a16:colId xmlns:a16="http://schemas.microsoft.com/office/drawing/2014/main" val="1489120043"/>
                    </a:ext>
                  </a:extLst>
                </a:gridCol>
                <a:gridCol w="4075985">
                  <a:extLst>
                    <a:ext uri="{9D8B030D-6E8A-4147-A177-3AD203B41FA5}">
                      <a16:colId xmlns:a16="http://schemas.microsoft.com/office/drawing/2014/main" val="1158578119"/>
                    </a:ext>
                  </a:extLst>
                </a:gridCol>
              </a:tblGrid>
              <a:tr h="45188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Показатели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 Степень выраженности,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854728"/>
                  </a:ext>
                </a:extLst>
              </a:tr>
              <a:tr h="4589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Декабрь 2019 г. 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Ноябрь  2020 г.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877967"/>
                  </a:ext>
                </a:extLst>
              </a:tr>
              <a:tr h="14598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Волевые качества (воля, терпение, самоконтроль)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Низкий уровень – 16 %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Средний уровень – 48%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Высокий уровень – 36%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Низкий уровень – 11 %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Средний уровень – 51%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Высокий уровень – 38%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059951"/>
                  </a:ext>
                </a:extLst>
              </a:tr>
              <a:tr h="14598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Поведенческие качества (конфликтность, тип сотрудничества)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Низкий уровень – 18%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Средний уровень – 73%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Высокий уровень – 9%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Низкий уровень – 24%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Средний уровень – 65%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Высокий уровень – 11%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31635"/>
                  </a:ext>
                </a:extLst>
              </a:tr>
              <a:tr h="14598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Познавательный интерес (мотивация)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Низкий уровень – 27%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Средний уровень – 35%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effectLst/>
                        </a:rPr>
                        <a:t>Высокий уровень – 38%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Низкий уровень – 32%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Средний уровень – 41%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Высокий уровень – 27 %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2455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37" y="201339"/>
            <a:ext cx="111702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диагностические методы и методики, позволяющие оценить эффективность проекта: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психологом и классным руководителем проводим: 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Методика№1 «Диагностика лидерских способностей»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Крушельников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№2 «Эффективность лидерства»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(Р. С.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708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E6D82C0-47BE-48BE-A587-FC74FB203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742034"/>
              </p:ext>
            </p:extLst>
          </p:nvPr>
        </p:nvGraphicFramePr>
        <p:xfrm>
          <a:off x="158739" y="114403"/>
          <a:ext cx="11925106" cy="6664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857" y="251430"/>
            <a:ext cx="116779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2020 отчетный период участники проекта приняли участие в мероприятиях различного уровня: городских, краевых, общероссийских, международных.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94090548"/>
              </p:ext>
            </p:extLst>
          </p:nvPr>
        </p:nvGraphicFramePr>
        <p:xfrm>
          <a:off x="175367" y="1480471"/>
          <a:ext cx="11593846" cy="547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booko\Desktop\РДШ\портфолио школы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76096"/>
            <a:ext cx="2716111" cy="3767959"/>
          </a:xfrm>
          <a:prstGeom prst="rect">
            <a:avLst/>
          </a:prstGeom>
          <a:noFill/>
        </p:spPr>
      </p:pic>
      <p:pic>
        <p:nvPicPr>
          <p:cNvPr id="56324" name="Picture 4" descr="C:\Users\booko\Desktop\РДШ\портфолио школы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4598" y="0"/>
            <a:ext cx="2602466" cy="3610303"/>
          </a:xfrm>
          <a:prstGeom prst="rect">
            <a:avLst/>
          </a:prstGeom>
          <a:noFill/>
        </p:spPr>
      </p:pic>
      <p:pic>
        <p:nvPicPr>
          <p:cNvPr id="56325" name="Picture 5" descr="C:\Users\booko\Desktop\РДШ\портфолио школы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0041" y="3515710"/>
            <a:ext cx="2409270" cy="3342290"/>
          </a:xfrm>
          <a:prstGeom prst="rect">
            <a:avLst/>
          </a:prstGeom>
          <a:noFill/>
        </p:spPr>
      </p:pic>
      <p:pic>
        <p:nvPicPr>
          <p:cNvPr id="56327" name="Picture 7" descr="C:\Users\booko\Desktop\РДШ\портфолио школы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99222" y="0"/>
            <a:ext cx="2625195" cy="3641834"/>
          </a:xfrm>
          <a:prstGeom prst="rect">
            <a:avLst/>
          </a:prstGeom>
          <a:noFill/>
        </p:spPr>
      </p:pic>
      <p:pic>
        <p:nvPicPr>
          <p:cNvPr id="56328" name="Picture 8" descr="C:\Users\booko\Desktop\РДШ\портфолио школы\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9548" y="4297680"/>
            <a:ext cx="3610485" cy="2560320"/>
          </a:xfrm>
          <a:prstGeom prst="rect">
            <a:avLst/>
          </a:prstGeom>
          <a:noFill/>
        </p:spPr>
      </p:pic>
      <p:pic>
        <p:nvPicPr>
          <p:cNvPr id="56329" name="Picture 9" descr="C:\Users\booko\Desktop\РДШ\портфолио школы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0038" y="0"/>
            <a:ext cx="2539752" cy="3523304"/>
          </a:xfrm>
          <a:prstGeom prst="rect">
            <a:avLst/>
          </a:prstGeom>
          <a:noFill/>
        </p:spPr>
      </p:pic>
      <p:pic>
        <p:nvPicPr>
          <p:cNvPr id="56330" name="Picture 10" descr="C:\Users\booko\Desktop\РДШ\портфолио школы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57721" y="2286000"/>
            <a:ext cx="2534279" cy="3515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ooko\Desktop\РДШ\портфолио школы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755" y="3466927"/>
            <a:ext cx="4720680" cy="3391073"/>
          </a:xfrm>
          <a:prstGeom prst="rect">
            <a:avLst/>
          </a:prstGeom>
          <a:noFill/>
        </p:spPr>
      </p:pic>
      <p:pic>
        <p:nvPicPr>
          <p:cNvPr id="3" name="Picture 6" descr="C:\Users\booko\Desktop\РДШ\портфолио школы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012" y="3427948"/>
            <a:ext cx="4460367" cy="3215229"/>
          </a:xfrm>
          <a:prstGeom prst="rect">
            <a:avLst/>
          </a:prstGeom>
          <a:noFill/>
        </p:spPr>
      </p:pic>
      <p:pic>
        <p:nvPicPr>
          <p:cNvPr id="4" name="Picture 11" descr="C:\Users\booko\Desktop\РДШ\портфолио школы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5329" y="0"/>
            <a:ext cx="2339125" cy="3244981"/>
          </a:xfrm>
          <a:prstGeom prst="rect">
            <a:avLst/>
          </a:prstGeom>
          <a:noFill/>
        </p:spPr>
      </p:pic>
      <p:pic>
        <p:nvPicPr>
          <p:cNvPr id="5" name="Picture 12" descr="C:\Users\booko\Desktop\РДШ\портфолио школы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51835" y="0"/>
            <a:ext cx="2514648" cy="3488478"/>
          </a:xfrm>
          <a:prstGeom prst="rect">
            <a:avLst/>
          </a:prstGeom>
          <a:noFill/>
        </p:spPr>
      </p:pic>
      <p:pic>
        <p:nvPicPr>
          <p:cNvPr id="6" name="Picture 13" descr="C:\Users\booko\Desktop\РДШ\портфолио школы\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011" y="-1"/>
            <a:ext cx="2423491" cy="3362017"/>
          </a:xfrm>
          <a:prstGeom prst="rect">
            <a:avLst/>
          </a:prstGeom>
          <a:noFill/>
        </p:spPr>
      </p:pic>
      <p:pic>
        <p:nvPicPr>
          <p:cNvPr id="7" name="Picture 14" descr="C:\Users\booko\Desktop\РДШ\портфолио школы\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77007" y="0"/>
            <a:ext cx="2291159" cy="3178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26419" y="5818815"/>
            <a:ext cx="5084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Лекция  для педагогов и родителей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Март – апрель, 20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134" y="314634"/>
            <a:ext cx="8504904" cy="5504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>
            <a:hlinkClick r:id="rId2"/>
          </p:cNvPr>
          <p:cNvSpPr/>
          <p:nvPr/>
        </p:nvSpPr>
        <p:spPr>
          <a:xfrm>
            <a:off x="9311148" y="5171767"/>
            <a:ext cx="2536723" cy="153383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644" y="176981"/>
            <a:ext cx="10097729" cy="4943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ussia-karta.ru/region/russia_1.png">
            <a:extLst>
              <a:ext uri="{FF2B5EF4-FFF2-40B4-BE49-F238E27FC236}">
                <a16:creationId xmlns:a16="http://schemas.microsoft.com/office/drawing/2014/main" id="{65109E41-9BF1-4CB0-8A97-95D2E76E6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6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Метка">
            <a:extLst>
              <a:ext uri="{FF2B5EF4-FFF2-40B4-BE49-F238E27FC236}">
                <a16:creationId xmlns:a16="http://schemas.microsoft.com/office/drawing/2014/main" id="{21BBDB82-5D0E-4BDF-9B52-CB90C2AFC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7835" y="3104322"/>
            <a:ext cx="914400" cy="914400"/>
          </a:xfrm>
          <a:prstGeom prst="rect">
            <a:avLst/>
          </a:prstGeom>
        </p:spPr>
      </p:pic>
      <p:pic>
        <p:nvPicPr>
          <p:cNvPr id="9" name="Рисунок 8" descr="Метка">
            <a:extLst>
              <a:ext uri="{FF2B5EF4-FFF2-40B4-BE49-F238E27FC236}">
                <a16:creationId xmlns:a16="http://schemas.microsoft.com/office/drawing/2014/main" id="{82E060E4-49C1-4075-8857-F17B22E36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2675" y="3833497"/>
            <a:ext cx="914400" cy="914400"/>
          </a:xfrm>
          <a:prstGeom prst="rect">
            <a:avLst/>
          </a:prstGeom>
        </p:spPr>
      </p:pic>
      <p:pic>
        <p:nvPicPr>
          <p:cNvPr id="10" name="Рисунок 9" descr="Метка">
            <a:extLst>
              <a:ext uri="{FF2B5EF4-FFF2-40B4-BE49-F238E27FC236}">
                <a16:creationId xmlns:a16="http://schemas.microsoft.com/office/drawing/2014/main" id="{9A7630E2-FF3D-453A-8281-97106528B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892637"/>
            <a:ext cx="914400" cy="914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текст&#10;&#10;Описание создано автоматически">
            <a:extLst>
              <a:ext uri="{FF2B5EF4-FFF2-40B4-BE49-F238E27FC236}">
                <a16:creationId xmlns:a16="http://schemas.microsoft.com/office/drawing/2014/main" id="{F76C6137-E57D-4A06-A001-1CA1D0991E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2945" y="0"/>
            <a:ext cx="2529035" cy="2250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земля, здание, внешний, тротуар&#10;&#10;Описание создано автоматически">
            <a:extLst>
              <a:ext uri="{FF2B5EF4-FFF2-40B4-BE49-F238E27FC236}">
                <a16:creationId xmlns:a16="http://schemas.microsoft.com/office/drawing/2014/main" id="{7196FB3F-17EC-4CD7-BD07-88E0902BF0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1854" y="2269008"/>
            <a:ext cx="1820126" cy="2449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Изображение выглядит как человек, пол, внутренний, мужчина&#10;&#10;Описание создано автоматически">
            <a:extLst>
              <a:ext uri="{FF2B5EF4-FFF2-40B4-BE49-F238E27FC236}">
                <a16:creationId xmlns:a16="http://schemas.microsoft.com/office/drawing/2014/main" id="{15A4A2CA-F97F-4708-A816-E83E184240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220" y="4747897"/>
            <a:ext cx="2219780" cy="2118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05BD95-2867-40D4-817D-8D76C62F14E6}"/>
              </a:ext>
            </a:extLst>
          </p:cNvPr>
          <p:cNvSpPr txBox="1"/>
          <p:nvPr/>
        </p:nvSpPr>
        <p:spPr>
          <a:xfrm>
            <a:off x="5928097" y="1069677"/>
            <a:ext cx="4230453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Левченко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СГЮА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Совета обучающихся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BF29F-E38A-4B1F-A20C-2E9878C2B49C}"/>
              </a:ext>
            </a:extLst>
          </p:cNvPr>
          <p:cNvSpPr txBox="1"/>
          <p:nvPr/>
        </p:nvSpPr>
        <p:spPr>
          <a:xfrm>
            <a:off x="7259557" y="3091908"/>
            <a:ext cx="3040215" cy="150810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Якимчик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МГУУ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научного сообщества студентов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6839C6-84BD-4DB9-ADD3-849311C8BDF9}"/>
              </a:ext>
            </a:extLst>
          </p:cNvPr>
          <p:cNvSpPr txBox="1"/>
          <p:nvPr/>
        </p:nvSpPr>
        <p:spPr>
          <a:xfrm>
            <a:off x="6493418" y="5233545"/>
            <a:ext cx="3380461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Манана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Саруханян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КубГУ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молодежного совета города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Метка">
            <a:extLst>
              <a:ext uri="{FF2B5EF4-FFF2-40B4-BE49-F238E27FC236}">
                <a16:creationId xmlns:a16="http://schemas.microsoft.com/office/drawing/2014/main" id="{21BBDB82-5D0E-4BDF-9B52-CB90C2AFC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470" y="3051771"/>
            <a:ext cx="914400" cy="914400"/>
          </a:xfrm>
          <a:prstGeom prst="rect">
            <a:avLst/>
          </a:prstGeom>
        </p:spPr>
      </p:pic>
      <p:pic>
        <p:nvPicPr>
          <p:cNvPr id="6146" name="Picture 2" descr="https://pbs.twimg.com/media/EIyEJcSW4AAthE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48232" cy="244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05BD95-2867-40D4-817D-8D76C62F14E6}"/>
              </a:ext>
            </a:extLst>
          </p:cNvPr>
          <p:cNvSpPr txBox="1"/>
          <p:nvPr/>
        </p:nvSpPr>
        <p:spPr>
          <a:xfrm>
            <a:off x="2206554" y="115570"/>
            <a:ext cx="2566023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Роберт Фогель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певец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Метка">
            <a:extLst>
              <a:ext uri="{FF2B5EF4-FFF2-40B4-BE49-F238E27FC236}">
                <a16:creationId xmlns:a16="http://schemas.microsoft.com/office/drawing/2014/main" id="{82E060E4-49C1-4075-8857-F17B22E368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4757" y="3074945"/>
            <a:ext cx="914400" cy="914400"/>
          </a:xfrm>
          <a:prstGeom prst="rect">
            <a:avLst/>
          </a:prstGeom>
        </p:spPr>
      </p:pic>
      <p:pic>
        <p:nvPicPr>
          <p:cNvPr id="18" name="Picture 3" descr="C:\Users\booko\Desktop\Новая папка\WhatsApp Image 2020-06-05 at 16.01.4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998" y="4149213"/>
            <a:ext cx="2157692" cy="266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46839C6-84BD-4DB9-ADD3-849311C8BDF9}"/>
              </a:ext>
            </a:extLst>
          </p:cNvPr>
          <p:cNvSpPr txBox="1"/>
          <p:nvPr/>
        </p:nvSpPr>
        <p:spPr>
          <a:xfrm>
            <a:off x="1406013" y="5522523"/>
            <a:ext cx="3061453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Овсянникова София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МГУ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Лидер студенческого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клуба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ВОСПИТАТЕЛЬНАЯ РАБОТА\фото 2018-2019\оформление школы\IMG_20190123_110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250" y="0"/>
            <a:ext cx="9198591" cy="68989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0436" y="791570"/>
            <a:ext cx="9212239" cy="1473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chemeClr val="accent4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5400" b="1" dirty="0">
              <a:ln w="11430">
                <a:solidFill>
                  <a:schemeClr val="accent4"/>
                </a:solidFill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yslide.ru/documents_3/2709d8e44eb511128d9ae7f0e86794f3/img4.jpg">
            <a:extLst>
              <a:ext uri="{FF2B5EF4-FFF2-40B4-BE49-F238E27FC236}">
                <a16:creationId xmlns:a16="http://schemas.microsoft.com/office/drawing/2014/main" id="{7801A17B-211D-45C2-AB9E-080E70E5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95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C2CF8F-97FE-43B7-B0E1-F5C013ECEF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938" y="218355"/>
            <a:ext cx="10070123" cy="399143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id="{CA81C24C-019A-47F4-B3FE-6B8EE15C8F56}"/>
              </a:ext>
            </a:extLst>
          </p:cNvPr>
          <p:cNvSpPr/>
          <p:nvPr/>
        </p:nvSpPr>
        <p:spPr>
          <a:xfrm>
            <a:off x="6877879" y="1166190"/>
            <a:ext cx="940904" cy="556591"/>
          </a:xfrm>
          <a:prstGeom prst="wedgeRectCallout">
            <a:avLst>
              <a:gd name="adj1" fmla="val -18016"/>
              <a:gd name="adj2" fmla="val 1125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 21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559BE7E-B7E2-4858-9765-F103D9F47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428674"/>
              </p:ext>
            </p:extLst>
          </p:nvPr>
        </p:nvGraphicFramePr>
        <p:xfrm>
          <a:off x="212035" y="2080590"/>
          <a:ext cx="11635408" cy="4838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323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78" y="-275222"/>
            <a:ext cx="10058400" cy="433206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модели для развития личностных качеств обучающихся посредством деятельности РДШ.</a:t>
            </a:r>
          </a:p>
        </p:txBody>
      </p:sp>
      <p:pic>
        <p:nvPicPr>
          <p:cNvPr id="4098" name="Picture 2" descr="http://images.easyfreeclipart.com/1272/ibct-certification-of-corporate-trainers-12720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802" y="1788619"/>
            <a:ext cx="4970481" cy="497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3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609" y="0"/>
            <a:ext cx="11449318" cy="5426771"/>
          </a:xfrm>
          <a:noFill/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проекта: 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воспитательную работу образовательной организации (школы) направлений деятельности РДШ будет способствовать развитию личностных качеств обучающихся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://gendocs.ru/docs/31/30416/conv_1/file1_html_m507d02f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97991">
            <a:off x="8813794" y="3899122"/>
            <a:ext cx="2266114" cy="305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9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409" y="136254"/>
            <a:ext cx="1171529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Оптимизировать содержание ООП школы.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Усовершенствовать воспитательную работу классных руководителей и отдела воспитательной работы.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Оптимизировать воспитательную среду образовательного учреждения.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Повысить уровень занятости (вовлеченности) обучающихся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мероприятиях.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	Организовать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воспитательной работы.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Скорректировать планы воспитательной работы школы и классных руководителей.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	Повысить мотивацию обучающихся к участию в деятельности РДШ.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3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457" y="136903"/>
            <a:ext cx="11152917" cy="329209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идея: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идея предлагаемого инновационного продукта заключается в создании модели  воспитательного процесса для развития личностных качеств обучающихся посредством деятельности РДШ с учетом требований ФГОС и ее реализации.  </a:t>
            </a:r>
          </a:p>
        </p:txBody>
      </p:sp>
      <p:pic>
        <p:nvPicPr>
          <p:cNvPr id="4" name="Picture 2" descr="http://dutsadok.com.ua/clipart/ljudi/9ac39ca05c90.png">
            <a:extLst>
              <a:ext uri="{FF2B5EF4-FFF2-40B4-BE49-F238E27FC236}">
                <a16:creationId xmlns:a16="http://schemas.microsoft.com/office/drawing/2014/main" id="{6113A31E-9EBD-4D6B-9E29-174E7417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476" y="3512851"/>
            <a:ext cx="20526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meartist.in/uploads/arts/1439397979_Businessman%207.png">
            <a:extLst>
              <a:ext uri="{FF2B5EF4-FFF2-40B4-BE49-F238E27FC236}">
                <a16:creationId xmlns:a16="http://schemas.microsoft.com/office/drawing/2014/main" id="{31EFCB65-A035-4A5E-A7C2-615990FE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530" y="2619353"/>
            <a:ext cx="5735393" cy="440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A5D47346-2966-4E99-8AE0-5EDB68E5FB85}"/>
              </a:ext>
            </a:extLst>
          </p:cNvPr>
          <p:cNvSpPr/>
          <p:nvPr/>
        </p:nvSpPr>
        <p:spPr>
          <a:xfrm>
            <a:off x="5397870" y="4307938"/>
            <a:ext cx="2416660" cy="160351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FC5ECD-DDDB-4130-B403-DA2FFC6DF5E5}"/>
              </a:ext>
            </a:extLst>
          </p:cNvPr>
          <p:cNvSpPr txBox="1"/>
          <p:nvPr/>
        </p:nvSpPr>
        <p:spPr>
          <a:xfrm>
            <a:off x="607394" y="4353689"/>
            <a:ext cx="333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– школьник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B8B462-685E-4823-B4BF-E771E968D6ED}"/>
              </a:ext>
            </a:extLst>
          </p:cNvPr>
          <p:cNvSpPr txBox="1"/>
          <p:nvPr/>
        </p:nvSpPr>
        <p:spPr>
          <a:xfrm>
            <a:off x="6746444" y="6008426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– взрослый </a:t>
            </a:r>
          </a:p>
        </p:txBody>
      </p:sp>
    </p:spTree>
    <p:extLst>
      <p:ext uri="{BB962C8B-B14F-4D97-AF65-F5344CB8AC3E}">
        <p14:creationId xmlns:p14="http://schemas.microsoft.com/office/powerpoint/2010/main" val="19896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84" y="8166"/>
            <a:ext cx="10609006" cy="68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13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344</Words>
  <Application>Microsoft Office PowerPoint</Application>
  <PresentationFormat>Широкоэкранный</PresentationFormat>
  <Paragraphs>81</Paragraphs>
  <Slides>19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                           </vt:lpstr>
      <vt:lpstr>Презентация PowerPoint</vt:lpstr>
      <vt:lpstr>Презентация PowerPoint</vt:lpstr>
      <vt:lpstr>Цель: создание модели для развития личностных качеств обучающихся посредством деятельности РДШ.</vt:lpstr>
      <vt:lpstr>Гипотеза проекта:  внедрение в воспитательную работу образовательной организации (школы) направлений деятельности РДШ будет способствовать развитию личностных качеств обучающихся.</vt:lpstr>
      <vt:lpstr>Презентация PowerPoint</vt:lpstr>
      <vt:lpstr>Основная идея:  основная идея предлагаемого инновационного продукта заключается в создании модели  воспитательного процесса для развития личностных качеств обучающихся посредством деятельности РДШ с учетом требований ФГОС и ее реализации.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«Инновационный поиск» - 2018</dc:title>
  <dc:creator>book.omsk92@gmail.com</dc:creator>
  <cp:lastModifiedBy>Ольга</cp:lastModifiedBy>
  <cp:revision>51</cp:revision>
  <dcterms:created xsi:type="dcterms:W3CDTF">2018-11-06T09:29:04Z</dcterms:created>
  <dcterms:modified xsi:type="dcterms:W3CDTF">2021-01-16T11:12:14Z</dcterms:modified>
</cp:coreProperties>
</file>