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word/document.xml" ContentType="application/vnd.openxmlformats-officedocument.wordprocessingml.document.main+xml"/>
  <Override PartName="/word/numbering.xml" ContentType="application/vnd.openxmlformats-officedocument.wordprocessingml.numbering+xml"/>
  <Override PartName="/word/styles.xml" ContentType="application/vnd.openxmlformats-officedocument.wordprocessingml.styles+xml"/>
  <Override PartName="/word/settings.xml" ContentType="application/vnd.openxmlformats-officedocument.wordprocessingml.settings+xml"/>
  <Override PartName="/word/webSettings.xml" ContentType="application/vnd.openxmlformats-officedocument.wordprocessingml.webSettings+xml"/>
  <Override PartName="/word/fontTable.xml" ContentType="application/vnd.openxmlformats-officedocument.wordprocessingml.fontTable+xml"/>
  <Override PartName="/word/theme/theme1.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emf"/><Relationship Id="rId1" Type="http://schemas.openxmlformats.org/officeDocument/2006/relationships/officeDocument" Target="word/document.xml"/><Relationship Id="rId4" Type="http://schemas.openxmlformats.org/officeDocument/2006/relationships/extended-properties" Target="docProps/app.xml"/></Relationships>
</file>

<file path=word/document.xml><?xml version="1.0" encoding="utf-8"?>
<w:document xmlns:wpc="http://schemas.microsoft.com/office/word/2010/wordprocessingCanvas" xmlns:mc="http://schemas.openxmlformats.org/markup-compatibility/2006"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mc:Ignorable="w14 w15 wp14">
  <w:body>
    <w:p w:rsidR="004A6D78" w:rsidRPr="00B5589E" w:rsidRDefault="004A6D78" w:rsidP="004A6D78">
      <w:pPr>
        <w:pStyle w:val="a3"/>
        <w:shd w:val="clear" w:color="auto" w:fill="FFFFFF"/>
        <w:spacing w:before="0" w:beforeAutospacing="0" w:after="150" w:afterAutospacing="0" w:line="360" w:lineRule="auto"/>
        <w:jc w:val="both"/>
        <w:rPr>
          <w:sz w:val="28"/>
          <w:szCs w:val="28"/>
        </w:rPr>
      </w:pPr>
      <w:r w:rsidRPr="00B5589E">
        <w:rPr>
          <w:rStyle w:val="a4"/>
          <w:sz w:val="28"/>
          <w:szCs w:val="28"/>
        </w:rPr>
        <w:t>Паспорт проекта</w:t>
      </w:r>
    </w:p>
    <w:p w:rsidR="004A6D78" w:rsidRPr="00B5589E" w:rsidRDefault="004A6D78" w:rsidP="004A6D78">
      <w:pPr>
        <w:pStyle w:val="a3"/>
        <w:shd w:val="clear" w:color="auto" w:fill="FFFFFF"/>
        <w:spacing w:before="0" w:beforeAutospacing="0" w:after="150" w:afterAutospacing="0" w:line="360" w:lineRule="auto"/>
        <w:jc w:val="both"/>
        <w:rPr>
          <w:b/>
          <w:bCs/>
          <w:sz w:val="28"/>
          <w:szCs w:val="28"/>
        </w:rPr>
      </w:pPr>
      <w:r w:rsidRPr="00B5589E">
        <w:rPr>
          <w:rStyle w:val="a4"/>
          <w:sz w:val="28"/>
          <w:szCs w:val="28"/>
        </w:rPr>
        <w:t>Название проекта:</w:t>
      </w:r>
      <w:r w:rsidRPr="00B5589E">
        <w:rPr>
          <w:sz w:val="28"/>
          <w:szCs w:val="28"/>
        </w:rPr>
        <w:t> </w:t>
      </w:r>
      <w:r w:rsidRPr="00B5589E">
        <w:rPr>
          <w:rStyle w:val="a4"/>
          <w:sz w:val="28"/>
          <w:szCs w:val="28"/>
        </w:rPr>
        <w:t>«</w:t>
      </w:r>
      <w:r w:rsidRPr="00B5589E">
        <w:rPr>
          <w:b/>
          <w:bCs/>
          <w:sz w:val="28"/>
          <w:szCs w:val="28"/>
        </w:rPr>
        <w:t>Азбука безопасности</w:t>
      </w:r>
      <w:r w:rsidRPr="00B5589E">
        <w:rPr>
          <w:rStyle w:val="a4"/>
          <w:sz w:val="28"/>
          <w:szCs w:val="28"/>
        </w:rPr>
        <w:t>»</w:t>
      </w:r>
    </w:p>
    <w:p w:rsidR="004A6D78" w:rsidRPr="00B5589E" w:rsidRDefault="004A6D78" w:rsidP="004A6D78">
      <w:pPr>
        <w:pStyle w:val="a3"/>
        <w:shd w:val="clear" w:color="auto" w:fill="FFFFFF"/>
        <w:spacing w:before="150" w:beforeAutospacing="0" w:after="150" w:afterAutospacing="0" w:line="360" w:lineRule="auto"/>
        <w:jc w:val="both"/>
        <w:rPr>
          <w:sz w:val="28"/>
          <w:szCs w:val="28"/>
        </w:rPr>
      </w:pPr>
      <w:r w:rsidRPr="00B5589E">
        <w:rPr>
          <w:rStyle w:val="a4"/>
          <w:sz w:val="28"/>
          <w:szCs w:val="28"/>
        </w:rPr>
        <w:t>Вид проекта:</w:t>
      </w:r>
      <w:r w:rsidRPr="00B5589E">
        <w:rPr>
          <w:sz w:val="28"/>
          <w:szCs w:val="28"/>
        </w:rPr>
        <w:t> познавательно-исследовательский</w:t>
      </w:r>
      <w:r>
        <w:rPr>
          <w:sz w:val="28"/>
          <w:szCs w:val="28"/>
        </w:rPr>
        <w:t xml:space="preserve">, </w:t>
      </w:r>
      <w:proofErr w:type="gramStart"/>
      <w:r>
        <w:rPr>
          <w:sz w:val="28"/>
          <w:szCs w:val="28"/>
        </w:rPr>
        <w:t>творческий</w:t>
      </w:r>
      <w:r w:rsidRPr="0017695F">
        <w:rPr>
          <w:sz w:val="28"/>
          <w:szCs w:val="28"/>
        </w:rPr>
        <w:t xml:space="preserve"> </w:t>
      </w:r>
      <w:r w:rsidRPr="00B5589E">
        <w:rPr>
          <w:sz w:val="28"/>
          <w:szCs w:val="28"/>
        </w:rPr>
        <w:t>.</w:t>
      </w:r>
      <w:proofErr w:type="gramEnd"/>
    </w:p>
    <w:p w:rsidR="004A6D78" w:rsidRPr="00B5589E" w:rsidRDefault="004A6D78" w:rsidP="004A6D78">
      <w:pPr>
        <w:pStyle w:val="a3"/>
        <w:shd w:val="clear" w:color="auto" w:fill="FFFFFF"/>
        <w:spacing w:before="150" w:beforeAutospacing="0" w:after="150" w:afterAutospacing="0" w:line="360" w:lineRule="auto"/>
        <w:jc w:val="both"/>
        <w:rPr>
          <w:sz w:val="28"/>
          <w:szCs w:val="28"/>
        </w:rPr>
      </w:pPr>
      <w:r w:rsidRPr="00B5589E">
        <w:rPr>
          <w:rStyle w:val="a4"/>
          <w:sz w:val="28"/>
          <w:szCs w:val="28"/>
        </w:rPr>
        <w:t>Продолжительность проекта:</w:t>
      </w:r>
      <w:r w:rsidRPr="00B5589E">
        <w:rPr>
          <w:sz w:val="28"/>
          <w:szCs w:val="28"/>
        </w:rPr>
        <w:t> долгосрочный (год)</w:t>
      </w:r>
    </w:p>
    <w:p w:rsidR="004A6D78" w:rsidRPr="00B5589E" w:rsidRDefault="004A6D78" w:rsidP="004A6D78">
      <w:pPr>
        <w:pStyle w:val="a3"/>
        <w:shd w:val="clear" w:color="auto" w:fill="FFFFFF"/>
        <w:spacing w:before="150" w:beforeAutospacing="0" w:after="150" w:afterAutospacing="0" w:line="360" w:lineRule="auto"/>
        <w:jc w:val="both"/>
        <w:rPr>
          <w:sz w:val="28"/>
          <w:szCs w:val="28"/>
        </w:rPr>
      </w:pPr>
      <w:r w:rsidRPr="00B5589E">
        <w:rPr>
          <w:b/>
          <w:sz w:val="28"/>
          <w:szCs w:val="28"/>
        </w:rPr>
        <w:t>Участники проекта:</w:t>
      </w:r>
      <w:r w:rsidRPr="00B5589E">
        <w:rPr>
          <w:sz w:val="28"/>
          <w:szCs w:val="28"/>
        </w:rPr>
        <w:t xml:space="preserve"> воспитатели, дети</w:t>
      </w:r>
      <w:r w:rsidRPr="00B5589E">
        <w:rPr>
          <w:rStyle w:val="a4"/>
          <w:sz w:val="28"/>
          <w:szCs w:val="28"/>
        </w:rPr>
        <w:t xml:space="preserve"> </w:t>
      </w:r>
      <w:r w:rsidRPr="00B5589E">
        <w:rPr>
          <w:sz w:val="28"/>
          <w:szCs w:val="28"/>
        </w:rPr>
        <w:t xml:space="preserve">старшей группы, родители, </w:t>
      </w:r>
    </w:p>
    <w:p w:rsidR="004A6D78" w:rsidRPr="00B5589E" w:rsidRDefault="004A6D78" w:rsidP="004A6D78">
      <w:pPr>
        <w:shd w:val="clear" w:color="auto" w:fill="FFFFFF"/>
        <w:spacing w:after="0" w:line="360" w:lineRule="auto"/>
        <w:jc w:val="both"/>
        <w:rPr>
          <w:rFonts w:ascii="Times New Roman" w:eastAsia="Times New Roman" w:hAnsi="Times New Roman" w:cs="Times New Roman"/>
          <w:b/>
          <w:bCs/>
          <w:sz w:val="28"/>
          <w:szCs w:val="28"/>
          <w:lang w:eastAsia="ru-RU"/>
        </w:rPr>
      </w:pPr>
      <w:r w:rsidRPr="00B5589E">
        <w:rPr>
          <w:rFonts w:ascii="Times New Roman" w:eastAsia="Times New Roman" w:hAnsi="Times New Roman" w:cs="Times New Roman"/>
          <w:b/>
          <w:bCs/>
          <w:sz w:val="28"/>
          <w:szCs w:val="28"/>
          <w:lang w:eastAsia="ru-RU"/>
        </w:rPr>
        <w:t>Актуальность:</w:t>
      </w:r>
    </w:p>
    <w:p w:rsidR="004A6D78" w:rsidRPr="00B5589E" w:rsidRDefault="004A6D78" w:rsidP="004A6D78">
      <w:pPr>
        <w:shd w:val="clear" w:color="auto" w:fill="FFFFFF"/>
        <w:spacing w:after="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    Основы безопасности – один из наиболее актуальных вопросов для любого возраста.  Проблема безопасности жизнедеятельности признается во всем мире, и считается одной из наиболее важных проблем, требующих решения.</w:t>
      </w:r>
    </w:p>
    <w:p w:rsidR="004A6D78" w:rsidRPr="00B5589E" w:rsidRDefault="004A6D78" w:rsidP="004A6D78">
      <w:pPr>
        <w:shd w:val="clear" w:color="auto" w:fill="FFFFFF"/>
        <w:spacing w:after="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     Дошкольник любознателен, в своих разнообразных играх повторяет поступки и действия взрослого.  Такие особенности дошкольника, как доверчивость, внушаемость, открытость в общении, обусловливают поведение в опасной ситуации и способствуют его наибольшей уязвимости, поэтому то, что для взрослого не является проблемной ситуацией, для ребенка может стать таковой, так как ребёнок по своим физиологическим особенностям не может самостоятельно определить всю меру опасности. </w:t>
      </w:r>
    </w:p>
    <w:p w:rsidR="004A6D78" w:rsidRPr="00B5589E" w:rsidRDefault="004A6D78" w:rsidP="004A6D78">
      <w:pPr>
        <w:shd w:val="clear" w:color="auto" w:fill="FFFFFF"/>
        <w:spacing w:after="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    </w:t>
      </w:r>
      <w:r>
        <w:rPr>
          <w:rFonts w:ascii="Times New Roman" w:eastAsia="Times New Roman" w:hAnsi="Times New Roman" w:cs="Times New Roman"/>
          <w:sz w:val="28"/>
          <w:szCs w:val="28"/>
          <w:lang w:eastAsia="ru-RU"/>
        </w:rPr>
        <w:t xml:space="preserve"> </w:t>
      </w:r>
      <w:r w:rsidRPr="00B5589E">
        <w:rPr>
          <w:rFonts w:ascii="Times New Roman" w:eastAsia="Times New Roman" w:hAnsi="Times New Roman" w:cs="Times New Roman"/>
          <w:sz w:val="28"/>
          <w:szCs w:val="28"/>
          <w:lang w:eastAsia="ru-RU"/>
        </w:rPr>
        <w:t>И поэтому задача взрослых состоит не только в том, чтобы оберегать и защищать ребёнка, но и в том, чтобы подготовить его к встрече с различными сложными, а порой опасными жизненными ситуациями,</w:t>
      </w:r>
      <w:r w:rsidRPr="00B5589E">
        <w:rPr>
          <w:rFonts w:ascii="Times New Roman" w:hAnsi="Times New Roman" w:cs="Times New Roman"/>
          <w:sz w:val="28"/>
          <w:szCs w:val="28"/>
        </w:rPr>
        <w:t> </w:t>
      </w:r>
      <w:r w:rsidRPr="00B5589E">
        <w:rPr>
          <w:rFonts w:ascii="Times New Roman" w:eastAsia="Times New Roman" w:hAnsi="Times New Roman" w:cs="Times New Roman"/>
          <w:sz w:val="28"/>
          <w:szCs w:val="28"/>
          <w:lang w:eastAsia="ru-RU"/>
        </w:rPr>
        <w:t>наглядно показать последствия неправильного поведения человека в той или иной опасной ситуации.</w:t>
      </w:r>
    </w:p>
    <w:p w:rsidR="004A6D78" w:rsidRPr="00B5589E" w:rsidRDefault="004A6D78" w:rsidP="004A6D78">
      <w:pPr>
        <w:shd w:val="clear" w:color="auto" w:fill="FFFFFF"/>
        <w:spacing w:after="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b/>
          <w:bCs/>
          <w:sz w:val="28"/>
          <w:szCs w:val="28"/>
          <w:lang w:eastAsia="ru-RU"/>
        </w:rPr>
        <w:t>Постановка проблемы:</w:t>
      </w:r>
    </w:p>
    <w:p w:rsidR="004A6D78" w:rsidRPr="00B5589E" w:rsidRDefault="004A6D78" w:rsidP="004A6D78">
      <w:pPr>
        <w:shd w:val="clear" w:color="auto" w:fill="FFFFFF"/>
        <w:spacing w:after="100" w:afterAutospacing="1"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Работая в детском саду, замечаешь, что дети не могут принимать самостоятельно решения, не знают, к кому обратиться за помощью, не умеют принимать правильное решение в экстремальных ситуациях, поэтому эта проблема настолько актуальна, что послужила нам основанием для выбора данной темы.</w:t>
      </w:r>
    </w:p>
    <w:p w:rsidR="004A6D78" w:rsidRPr="00B5589E" w:rsidRDefault="004A6D78" w:rsidP="004A6D78">
      <w:pPr>
        <w:shd w:val="clear" w:color="auto" w:fill="FFFFFF"/>
        <w:spacing w:after="0" w:line="360" w:lineRule="auto"/>
        <w:jc w:val="both"/>
        <w:rPr>
          <w:rStyle w:val="a4"/>
          <w:rFonts w:ascii="Times New Roman" w:eastAsia="Times New Roman" w:hAnsi="Times New Roman" w:cs="Times New Roman"/>
          <w:b w:val="0"/>
          <w:bCs w:val="0"/>
          <w:sz w:val="28"/>
          <w:szCs w:val="28"/>
          <w:lang w:eastAsia="ru-RU"/>
        </w:rPr>
      </w:pPr>
      <w:r w:rsidRPr="00B5589E">
        <w:rPr>
          <w:rStyle w:val="a4"/>
          <w:rFonts w:ascii="Times New Roman" w:hAnsi="Times New Roman" w:cs="Times New Roman"/>
          <w:sz w:val="28"/>
          <w:szCs w:val="28"/>
        </w:rPr>
        <w:lastRenderedPageBreak/>
        <w:t>Цель проекта:</w:t>
      </w:r>
      <w:r w:rsidRPr="00B5589E">
        <w:rPr>
          <w:rFonts w:ascii="Times New Roman" w:hAnsi="Times New Roman" w:cs="Times New Roman"/>
          <w:sz w:val="28"/>
          <w:szCs w:val="28"/>
        </w:rPr>
        <w:t xml:space="preserve"> создание условий для обучения дошкольников безопасному поведению в сложных условиях социального, техногенного, природного и экологического неблагополучия, формирование у детей навыков безопасного поведения, умения адекватно действовать в неординарных ситуациях.</w:t>
      </w:r>
    </w:p>
    <w:p w:rsidR="004A6D78" w:rsidRPr="00B5589E" w:rsidRDefault="004A6D78" w:rsidP="004A6D78">
      <w:pPr>
        <w:pStyle w:val="a3"/>
        <w:shd w:val="clear" w:color="auto" w:fill="FFFFFF"/>
        <w:spacing w:before="0" w:beforeAutospacing="0" w:after="0" w:afterAutospacing="0" w:line="360" w:lineRule="auto"/>
        <w:jc w:val="both"/>
        <w:rPr>
          <w:rStyle w:val="a4"/>
          <w:sz w:val="28"/>
          <w:szCs w:val="28"/>
        </w:rPr>
      </w:pPr>
      <w:r w:rsidRPr="00B5589E">
        <w:rPr>
          <w:rStyle w:val="a4"/>
          <w:sz w:val="28"/>
          <w:szCs w:val="28"/>
        </w:rPr>
        <w:t>Задачи:</w:t>
      </w:r>
    </w:p>
    <w:p w:rsidR="004A6D78" w:rsidRPr="00B5589E" w:rsidRDefault="004A6D78" w:rsidP="004A6D78">
      <w:pPr>
        <w:pStyle w:val="a3"/>
        <w:shd w:val="clear" w:color="auto" w:fill="FFFFFF"/>
        <w:spacing w:before="0" w:beforeAutospacing="0" w:after="0" w:afterAutospacing="0" w:line="360" w:lineRule="auto"/>
        <w:jc w:val="both"/>
        <w:rPr>
          <w:b/>
          <w:bCs/>
          <w:sz w:val="28"/>
          <w:szCs w:val="28"/>
        </w:rPr>
      </w:pPr>
      <w:r w:rsidRPr="00B5589E">
        <w:rPr>
          <w:rStyle w:val="a4"/>
          <w:sz w:val="28"/>
          <w:szCs w:val="28"/>
        </w:rPr>
        <w:t>-</w:t>
      </w:r>
      <w:r>
        <w:rPr>
          <w:rStyle w:val="a4"/>
          <w:sz w:val="28"/>
          <w:szCs w:val="28"/>
        </w:rPr>
        <w:t xml:space="preserve"> </w:t>
      </w:r>
      <w:r w:rsidRPr="00B5589E">
        <w:rPr>
          <w:sz w:val="28"/>
          <w:szCs w:val="28"/>
        </w:rPr>
        <w:t>подготовить детей к встрече с различными опасными жизненными ситуациями;</w:t>
      </w:r>
    </w:p>
    <w:p w:rsidR="004A6D78" w:rsidRPr="00B5589E" w:rsidRDefault="004A6D78" w:rsidP="004A6D78">
      <w:pPr>
        <w:pStyle w:val="a3"/>
        <w:shd w:val="clear" w:color="auto" w:fill="FFFFFF"/>
        <w:spacing w:before="150" w:beforeAutospacing="0" w:after="150" w:afterAutospacing="0" w:line="360" w:lineRule="auto"/>
        <w:jc w:val="both"/>
        <w:rPr>
          <w:sz w:val="28"/>
          <w:szCs w:val="28"/>
        </w:rPr>
      </w:pPr>
      <w:r w:rsidRPr="00B5589E">
        <w:rPr>
          <w:sz w:val="28"/>
          <w:szCs w:val="28"/>
        </w:rPr>
        <w:t xml:space="preserve">- предупредить возможные негативные ситуации для ребенка в быту, на улице, в общественных местах, в природе, при общении с чужими людьми; </w:t>
      </w:r>
    </w:p>
    <w:p w:rsidR="004A6D78" w:rsidRPr="00B5589E" w:rsidRDefault="004A6D78" w:rsidP="004A6D78">
      <w:pPr>
        <w:pStyle w:val="a3"/>
        <w:spacing w:before="0" w:beforeAutospacing="0" w:after="0" w:afterAutospacing="0" w:line="360" w:lineRule="auto"/>
        <w:jc w:val="both"/>
        <w:rPr>
          <w:sz w:val="28"/>
          <w:szCs w:val="28"/>
        </w:rPr>
      </w:pPr>
      <w:r w:rsidRPr="00B5589E">
        <w:rPr>
          <w:sz w:val="28"/>
          <w:szCs w:val="28"/>
        </w:rPr>
        <w:t>- создать условия для применения знаний на практике и формирования навыков безопасного поведения в различных ситуациях;</w:t>
      </w:r>
    </w:p>
    <w:p w:rsidR="004A6D78" w:rsidRPr="00B5589E" w:rsidRDefault="004A6D78" w:rsidP="004A6D78">
      <w:pPr>
        <w:pStyle w:val="a3"/>
        <w:spacing w:before="0" w:beforeAutospacing="0" w:after="0" w:afterAutospacing="0" w:line="360" w:lineRule="auto"/>
        <w:jc w:val="both"/>
        <w:rPr>
          <w:b/>
          <w:bCs/>
          <w:sz w:val="28"/>
          <w:szCs w:val="28"/>
        </w:rPr>
      </w:pPr>
      <w:r w:rsidRPr="00B5589E">
        <w:rPr>
          <w:sz w:val="28"/>
          <w:szCs w:val="28"/>
        </w:rPr>
        <w:t>- формировать потребность в здоровом образе жизни, позволяющем сознательно относиться к своему здоровью, избегать опасности;</w:t>
      </w:r>
    </w:p>
    <w:p w:rsidR="004A6D78" w:rsidRPr="00B5589E" w:rsidRDefault="004A6D78" w:rsidP="004A6D78">
      <w:pPr>
        <w:pStyle w:val="a3"/>
        <w:shd w:val="clear" w:color="auto" w:fill="FFFFFF"/>
        <w:spacing w:before="150" w:beforeAutospacing="0" w:after="150" w:afterAutospacing="0" w:line="360" w:lineRule="auto"/>
        <w:jc w:val="both"/>
        <w:rPr>
          <w:sz w:val="28"/>
          <w:szCs w:val="28"/>
        </w:rPr>
      </w:pPr>
      <w:r w:rsidRPr="00B5589E">
        <w:rPr>
          <w:sz w:val="28"/>
          <w:szCs w:val="28"/>
        </w:rPr>
        <w:t>- развивать умение наблюдать за поведением людей, их умением вести себя в различных ситуациях, проявлять сочувствие, взаимопомощь;</w:t>
      </w:r>
    </w:p>
    <w:p w:rsidR="004A6D78" w:rsidRPr="00B5589E" w:rsidRDefault="004A6D78" w:rsidP="004A6D78">
      <w:pPr>
        <w:pStyle w:val="a3"/>
        <w:shd w:val="clear" w:color="auto" w:fill="FFFFFF"/>
        <w:spacing w:before="150" w:beforeAutospacing="0" w:after="150" w:afterAutospacing="0" w:line="360" w:lineRule="auto"/>
        <w:jc w:val="both"/>
        <w:rPr>
          <w:sz w:val="28"/>
          <w:szCs w:val="28"/>
        </w:rPr>
      </w:pPr>
      <w:r w:rsidRPr="00B5589E">
        <w:rPr>
          <w:sz w:val="28"/>
          <w:szCs w:val="28"/>
        </w:rPr>
        <w:t>- стимулировать развитие интереса к проблеме собственной безопасности;</w:t>
      </w:r>
    </w:p>
    <w:p w:rsidR="004A6D78" w:rsidRPr="00B5589E" w:rsidRDefault="004A6D78" w:rsidP="004A6D78">
      <w:pPr>
        <w:pStyle w:val="a3"/>
        <w:shd w:val="clear" w:color="auto" w:fill="FFFFFF"/>
        <w:spacing w:before="150" w:beforeAutospacing="0" w:after="150" w:afterAutospacing="0" w:line="360" w:lineRule="auto"/>
        <w:jc w:val="both"/>
        <w:rPr>
          <w:sz w:val="28"/>
          <w:szCs w:val="28"/>
        </w:rPr>
      </w:pPr>
      <w:r w:rsidRPr="00B5589E">
        <w:rPr>
          <w:sz w:val="28"/>
          <w:szCs w:val="28"/>
        </w:rPr>
        <w:t>- способствовать развитию осторожности, внимания, смекалки, воспитанию ответственного отношения к своей жизни и здоровью, бережного отношения к природе, окружающему миру.</w:t>
      </w:r>
    </w:p>
    <w:p w:rsidR="004A6D78" w:rsidRPr="00B5589E" w:rsidRDefault="004A6D78" w:rsidP="004A6D78">
      <w:pPr>
        <w:pStyle w:val="a3"/>
        <w:shd w:val="clear" w:color="auto" w:fill="FFFFFF"/>
        <w:spacing w:before="150" w:beforeAutospacing="0" w:after="0" w:afterAutospacing="0" w:line="360" w:lineRule="auto"/>
        <w:jc w:val="both"/>
        <w:rPr>
          <w:rStyle w:val="a4"/>
          <w:sz w:val="28"/>
          <w:szCs w:val="28"/>
        </w:rPr>
      </w:pPr>
      <w:r w:rsidRPr="00B5589E">
        <w:rPr>
          <w:rStyle w:val="a4"/>
          <w:sz w:val="28"/>
          <w:szCs w:val="28"/>
        </w:rPr>
        <w:t>Предполагаемый результат:</w:t>
      </w:r>
    </w:p>
    <w:p w:rsidR="004A6D78" w:rsidRPr="00B5589E" w:rsidRDefault="004A6D78" w:rsidP="004A6D78">
      <w:pPr>
        <w:shd w:val="clear" w:color="auto" w:fill="FFFFFF"/>
        <w:spacing w:after="0" w:line="360" w:lineRule="auto"/>
        <w:jc w:val="both"/>
        <w:rPr>
          <w:rFonts w:ascii="Times New Roman" w:hAnsi="Times New Roman" w:cs="Times New Roman"/>
          <w:sz w:val="28"/>
          <w:szCs w:val="28"/>
        </w:rPr>
      </w:pPr>
      <w:r w:rsidRPr="00B5589E">
        <w:rPr>
          <w:rFonts w:ascii="Times New Roman" w:eastAsia="Times New Roman" w:hAnsi="Times New Roman" w:cs="Times New Roman"/>
          <w:sz w:val="28"/>
          <w:szCs w:val="28"/>
          <w:lang w:eastAsia="ru-RU"/>
        </w:rPr>
        <w:t>.</w:t>
      </w:r>
      <w:r w:rsidRPr="00400D0C">
        <w:rPr>
          <w:rFonts w:ascii="Times New Roman" w:hAnsi="Times New Roman" w:cs="Times New Roman"/>
          <w:sz w:val="28"/>
          <w:szCs w:val="28"/>
        </w:rPr>
        <w:t xml:space="preserve"> </w:t>
      </w:r>
      <w:r>
        <w:rPr>
          <w:rFonts w:ascii="Times New Roman" w:hAnsi="Times New Roman" w:cs="Times New Roman"/>
          <w:sz w:val="28"/>
          <w:szCs w:val="28"/>
        </w:rPr>
        <w:t>- </w:t>
      </w:r>
      <w:r w:rsidRPr="00B5589E">
        <w:rPr>
          <w:rFonts w:ascii="Times New Roman" w:hAnsi="Times New Roman" w:cs="Times New Roman"/>
          <w:sz w:val="28"/>
          <w:szCs w:val="28"/>
        </w:rPr>
        <w:t>у детей сформированы интерес к проблеме собственной безопасности, понимание того, что может быть опасным в общении с другими людьми, предметами, природой;</w:t>
      </w:r>
    </w:p>
    <w:p w:rsidR="004A6D78" w:rsidRPr="00B5589E" w:rsidRDefault="004A6D78" w:rsidP="004A6D78">
      <w:pPr>
        <w:pStyle w:val="a3"/>
        <w:shd w:val="clear" w:color="auto" w:fill="FFFFFF"/>
        <w:spacing w:before="150" w:beforeAutospacing="0" w:after="150" w:afterAutospacing="0" w:line="360" w:lineRule="auto"/>
        <w:jc w:val="both"/>
        <w:rPr>
          <w:sz w:val="28"/>
          <w:szCs w:val="28"/>
        </w:rPr>
      </w:pPr>
      <w:r w:rsidRPr="00B5589E">
        <w:rPr>
          <w:rStyle w:val="a4"/>
          <w:sz w:val="28"/>
          <w:szCs w:val="28"/>
        </w:rPr>
        <w:t>-</w:t>
      </w:r>
      <w:r w:rsidRPr="00B5589E">
        <w:rPr>
          <w:sz w:val="28"/>
          <w:szCs w:val="28"/>
        </w:rPr>
        <w:t> дети проявляют умение правильно вести себя в различных опасных ситуациях на улице и дома, когда остаются одни,</w:t>
      </w:r>
    </w:p>
    <w:p w:rsidR="004A6D78" w:rsidRPr="00B5589E" w:rsidRDefault="004A6D78" w:rsidP="004A6D78">
      <w:pPr>
        <w:shd w:val="clear" w:color="auto" w:fill="FFFFFF"/>
        <w:spacing w:after="0" w:line="360" w:lineRule="auto"/>
        <w:jc w:val="both"/>
        <w:rPr>
          <w:rFonts w:ascii="Times New Roman" w:eastAsia="Times New Roman" w:hAnsi="Times New Roman" w:cs="Times New Roman"/>
          <w:sz w:val="28"/>
          <w:szCs w:val="28"/>
          <w:lang w:eastAsia="ru-RU"/>
        </w:rPr>
      </w:pPr>
      <w:r w:rsidRPr="00B5589E">
        <w:rPr>
          <w:rFonts w:ascii="Times New Roman" w:hAnsi="Times New Roman" w:cs="Times New Roman"/>
          <w:sz w:val="28"/>
          <w:szCs w:val="28"/>
        </w:rPr>
        <w:t>-</w:t>
      </w:r>
      <w:r w:rsidRPr="00B5589E">
        <w:rPr>
          <w:rFonts w:ascii="Times New Roman" w:eastAsia="Times New Roman" w:hAnsi="Times New Roman" w:cs="Times New Roman"/>
          <w:sz w:val="28"/>
          <w:szCs w:val="28"/>
          <w:lang w:eastAsia="ru-RU"/>
        </w:rPr>
        <w:t xml:space="preserve"> знают телефоны основных специальных служб спасения;</w:t>
      </w:r>
    </w:p>
    <w:p w:rsidR="004A6D78" w:rsidRPr="00B5589E" w:rsidRDefault="004A6D78" w:rsidP="004A6D78">
      <w:pPr>
        <w:shd w:val="clear" w:color="auto" w:fill="FFFFFF"/>
        <w:spacing w:after="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знают основные правила дорожного движения, пожарной безопасности, безопасности в быту, в природе</w:t>
      </w:r>
    </w:p>
    <w:p w:rsidR="004A6D78" w:rsidRPr="00B5589E" w:rsidRDefault="004A6D78" w:rsidP="004A6D78">
      <w:pPr>
        <w:shd w:val="clear" w:color="auto" w:fill="FFFFFF"/>
        <w:spacing w:after="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проявляют способности к познавательно-исследовательской деятельности: определение задач на основе поставленной проблемы, умеют планировать этапы своих действий, аргументировать свой выбор;</w:t>
      </w:r>
    </w:p>
    <w:p w:rsidR="004A6D78" w:rsidRPr="00B5589E" w:rsidRDefault="004A6D78" w:rsidP="004A6D78">
      <w:pPr>
        <w:pStyle w:val="a3"/>
        <w:shd w:val="clear" w:color="auto" w:fill="FFFFFF"/>
        <w:spacing w:before="150" w:beforeAutospacing="0" w:after="150" w:afterAutospacing="0" w:line="360" w:lineRule="auto"/>
        <w:jc w:val="both"/>
        <w:rPr>
          <w:sz w:val="28"/>
          <w:szCs w:val="28"/>
        </w:rPr>
      </w:pPr>
      <w:r w:rsidRPr="00B5589E">
        <w:rPr>
          <w:sz w:val="28"/>
          <w:szCs w:val="28"/>
        </w:rPr>
        <w:t>- способны ориентироваться на нормы и правила в жизни общества.</w:t>
      </w:r>
    </w:p>
    <w:p w:rsidR="004A6D78" w:rsidRPr="00B5589E" w:rsidRDefault="004A6D78" w:rsidP="004A6D78">
      <w:pPr>
        <w:shd w:val="clear" w:color="auto" w:fill="FFFFFF"/>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b/>
          <w:sz w:val="28"/>
          <w:szCs w:val="28"/>
          <w:lang w:eastAsia="ru-RU"/>
        </w:rPr>
        <w:t>Значимость проекта</w:t>
      </w:r>
      <w:r w:rsidRPr="00B5589E">
        <w:rPr>
          <w:rFonts w:ascii="Times New Roman" w:eastAsia="Times New Roman" w:hAnsi="Times New Roman" w:cs="Times New Roman"/>
          <w:sz w:val="28"/>
          <w:szCs w:val="28"/>
          <w:lang w:eastAsia="ru-RU"/>
        </w:rPr>
        <w:t xml:space="preserve"> для всех его участников:</w:t>
      </w:r>
    </w:p>
    <w:p w:rsidR="004A6D78" w:rsidRPr="00B5589E" w:rsidRDefault="004A6D78" w:rsidP="004A6D78">
      <w:pPr>
        <w:shd w:val="clear" w:color="auto" w:fill="FFFFFF"/>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u w:val="single"/>
          <w:lang w:eastAsia="ru-RU"/>
        </w:rPr>
        <w:t>Дети:</w:t>
      </w:r>
      <w:r w:rsidRPr="00B5589E">
        <w:rPr>
          <w:rFonts w:ascii="Times New Roman" w:eastAsia="Times New Roman" w:hAnsi="Times New Roman" w:cs="Times New Roman"/>
          <w:sz w:val="28"/>
          <w:szCs w:val="28"/>
          <w:lang w:eastAsia="ru-RU"/>
        </w:rPr>
        <w:t xml:space="preserve"> получают и закрепляют на практике правила безопасности,</w:t>
      </w:r>
    </w:p>
    <w:p w:rsidR="004A6D78" w:rsidRPr="00B5589E" w:rsidRDefault="004A6D78" w:rsidP="004A6D78">
      <w:pPr>
        <w:shd w:val="clear" w:color="auto" w:fill="FFFFFF"/>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u w:val="single"/>
          <w:lang w:eastAsia="ru-RU"/>
        </w:rPr>
        <w:t>Педагоги:</w:t>
      </w:r>
      <w:r w:rsidRPr="00B5589E">
        <w:rPr>
          <w:rFonts w:ascii="Times New Roman" w:eastAsia="Times New Roman" w:hAnsi="Times New Roman" w:cs="Times New Roman"/>
          <w:sz w:val="28"/>
          <w:szCs w:val="28"/>
          <w:lang w:eastAsia="ru-RU"/>
        </w:rPr>
        <w:t xml:space="preserve"> продолжение </w:t>
      </w:r>
      <w:r>
        <w:rPr>
          <w:rFonts w:ascii="Times New Roman" w:eastAsia="Times New Roman" w:hAnsi="Times New Roman" w:cs="Times New Roman"/>
          <w:sz w:val="28"/>
          <w:szCs w:val="28"/>
          <w:lang w:eastAsia="ru-RU"/>
        </w:rPr>
        <w:t>освоения метода проектирования -</w:t>
      </w:r>
      <w:r w:rsidRPr="00B5589E">
        <w:rPr>
          <w:rFonts w:ascii="Times New Roman" w:eastAsia="Times New Roman" w:hAnsi="Times New Roman" w:cs="Times New Roman"/>
          <w:sz w:val="28"/>
          <w:szCs w:val="28"/>
          <w:lang w:eastAsia="ru-RU"/>
        </w:rPr>
        <w:t xml:space="preserve"> метод организации насыщенной детской деятельности, который дает возможность расширять образовательное пространство, придать ему новые формы, эффективно развивать творческое и познавательное мышление дошкольников.</w:t>
      </w:r>
    </w:p>
    <w:p w:rsidR="004A6D78" w:rsidRPr="00B5589E" w:rsidRDefault="004A6D78" w:rsidP="004A6D78">
      <w:pPr>
        <w:shd w:val="clear" w:color="auto" w:fill="FFFFFF"/>
        <w:spacing w:after="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u w:val="single"/>
          <w:lang w:eastAsia="ru-RU"/>
        </w:rPr>
        <w:t>Родители:</w:t>
      </w:r>
      <w:r w:rsidRPr="00B5589E">
        <w:rPr>
          <w:rFonts w:ascii="Times New Roman" w:eastAsia="Times New Roman" w:hAnsi="Times New Roman" w:cs="Times New Roman"/>
          <w:sz w:val="28"/>
          <w:szCs w:val="28"/>
          <w:lang w:eastAsia="ru-RU"/>
        </w:rPr>
        <w:t xml:space="preserve"> расширяют возможности сотрудничества со своими детьми, подготавливают материал для </w:t>
      </w:r>
      <w:r>
        <w:rPr>
          <w:rFonts w:ascii="Times New Roman" w:eastAsia="Times New Roman" w:hAnsi="Times New Roman" w:cs="Times New Roman"/>
          <w:sz w:val="28"/>
          <w:szCs w:val="28"/>
          <w:lang w:eastAsia="ru-RU"/>
        </w:rPr>
        <w:t xml:space="preserve">познавательного развития </w:t>
      </w:r>
      <w:r w:rsidRPr="00B5589E">
        <w:rPr>
          <w:rFonts w:ascii="Times New Roman" w:eastAsia="Times New Roman" w:hAnsi="Times New Roman" w:cs="Times New Roman"/>
          <w:sz w:val="28"/>
          <w:szCs w:val="28"/>
          <w:lang w:eastAsia="ru-RU"/>
        </w:rPr>
        <w:t>своих детей</w:t>
      </w:r>
    </w:p>
    <w:p w:rsidR="004A6D78" w:rsidRPr="00B5589E" w:rsidRDefault="004A6D78" w:rsidP="004A6D78">
      <w:pPr>
        <w:spacing w:before="240" w:after="0" w:line="360" w:lineRule="auto"/>
        <w:ind w:right="-1"/>
        <w:jc w:val="both"/>
        <w:rPr>
          <w:rFonts w:ascii="Times New Roman" w:hAnsi="Times New Roman" w:cs="Times New Roman"/>
          <w:b/>
          <w:sz w:val="28"/>
          <w:szCs w:val="28"/>
        </w:rPr>
      </w:pPr>
      <w:r w:rsidRPr="00B5589E">
        <w:rPr>
          <w:rFonts w:ascii="Times New Roman" w:hAnsi="Times New Roman" w:cs="Times New Roman"/>
          <w:b/>
          <w:sz w:val="28"/>
          <w:szCs w:val="28"/>
        </w:rPr>
        <w:t>Данный проект разработан в соответствии со следующими нормативно-правовыми документами:</w:t>
      </w:r>
    </w:p>
    <w:p w:rsidR="004A6D78" w:rsidRPr="00B5589E" w:rsidRDefault="004A6D78" w:rsidP="004A6D78">
      <w:pPr>
        <w:spacing w:before="90" w:after="9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Конвенция по правам ребенка, ст. 6, п. 1,2, ст.19;</w:t>
      </w:r>
    </w:p>
    <w:p w:rsidR="004A6D78" w:rsidRPr="00B5589E" w:rsidRDefault="004A6D78" w:rsidP="004A6D78">
      <w:pPr>
        <w:spacing w:before="90" w:after="9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Конституция РФ, ст. 41, п. 3, ст.;</w:t>
      </w:r>
    </w:p>
    <w:p w:rsidR="004A6D78" w:rsidRPr="00B5589E" w:rsidRDefault="004A6D78" w:rsidP="004A6D78">
      <w:pPr>
        <w:spacing w:before="90" w:after="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Федеральный закон «Об основных гарантиях прав ребенка в РФ» 24.07.98 № 124-ФЗ;</w:t>
      </w:r>
    </w:p>
    <w:p w:rsidR="004A6D78" w:rsidRPr="00B5589E" w:rsidRDefault="004A6D78" w:rsidP="004A6D78">
      <w:pPr>
        <w:spacing w:before="90" w:after="9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-Гражданский кодекс РФ, гл. 59, ст. 1064 «Общие основания ответственности за причинение вреда», ст.1065 «Предупреждение причинения вреда»;</w:t>
      </w:r>
    </w:p>
    <w:p w:rsidR="004A6D78" w:rsidRPr="00B5589E" w:rsidRDefault="004A6D78" w:rsidP="004A6D78">
      <w:pPr>
        <w:spacing w:before="90" w:after="9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Семейный кодекс РФ, раздел 4, гл. 12, ст. 63, 65 «Права родителей по воспитанию и образованию детей»;</w:t>
      </w:r>
    </w:p>
    <w:p w:rsidR="004A6D78" w:rsidRPr="00B5589E" w:rsidRDefault="004A6D78" w:rsidP="004A6D78">
      <w:pPr>
        <w:spacing w:before="90" w:after="9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Закон РФ «Об образовании», ст. 32, п. 22.3 «Компетентность и ответственность образовательного учреждения»;</w:t>
      </w:r>
    </w:p>
    <w:p w:rsidR="004A6D78" w:rsidRPr="00B5589E" w:rsidRDefault="004A6D78" w:rsidP="004A6D78">
      <w:pPr>
        <w:spacing w:before="90" w:after="9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 «Инструкция по организации охраны жизни и здоровья детей в детских садах и на детских </w:t>
      </w:r>
      <w:proofErr w:type="gramStart"/>
      <w:r w:rsidRPr="00B5589E">
        <w:rPr>
          <w:rFonts w:ascii="Times New Roman" w:eastAsia="Times New Roman" w:hAnsi="Times New Roman" w:cs="Times New Roman"/>
          <w:sz w:val="28"/>
          <w:szCs w:val="28"/>
          <w:lang w:eastAsia="ru-RU"/>
        </w:rPr>
        <w:t>площадках »</w:t>
      </w:r>
      <w:proofErr w:type="gramEnd"/>
      <w:r w:rsidRPr="00B5589E">
        <w:rPr>
          <w:rFonts w:ascii="Times New Roman" w:eastAsia="Times New Roman" w:hAnsi="Times New Roman" w:cs="Times New Roman"/>
          <w:sz w:val="28"/>
          <w:szCs w:val="28"/>
          <w:lang w:eastAsia="ru-RU"/>
        </w:rPr>
        <w:t>, утвержденная Министерством просвещения РСФСР 30 августа 1955г. № 42;</w:t>
      </w:r>
    </w:p>
    <w:p w:rsidR="004A6D78" w:rsidRPr="00B5589E" w:rsidRDefault="004A6D78" w:rsidP="004A6D78">
      <w:pPr>
        <w:spacing w:before="90" w:after="9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Приказ Минобразования РФ от 15.01.02 № 76 «О создании безопасных условий жизнедеятельности обучающихся в образовательных учреждениях»;</w:t>
      </w:r>
    </w:p>
    <w:p w:rsidR="004A6D78" w:rsidRPr="00B5589E" w:rsidRDefault="004A6D78" w:rsidP="004A6D78">
      <w:pPr>
        <w:spacing w:before="90" w:after="9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 Приказ Минобразования РФ от 07.08.2000 № 2414 и Письмо Минобразования РФ от 12.07.2000 № 22-06.788 «О принятии дополнительных мер по предотвращению несчастных случаев с обучающимися и работниками образовательных </w:t>
      </w:r>
      <w:proofErr w:type="gramStart"/>
      <w:r w:rsidRPr="00B5589E">
        <w:rPr>
          <w:rFonts w:ascii="Times New Roman" w:eastAsia="Times New Roman" w:hAnsi="Times New Roman" w:cs="Times New Roman"/>
          <w:sz w:val="28"/>
          <w:szCs w:val="28"/>
          <w:lang w:eastAsia="ru-RU"/>
        </w:rPr>
        <w:t>учреждений »</w:t>
      </w:r>
      <w:proofErr w:type="gramEnd"/>
      <w:r w:rsidRPr="00B5589E">
        <w:rPr>
          <w:rFonts w:ascii="Times New Roman" w:eastAsia="Times New Roman" w:hAnsi="Times New Roman" w:cs="Times New Roman"/>
          <w:sz w:val="28"/>
          <w:szCs w:val="28"/>
          <w:lang w:eastAsia="ru-RU"/>
        </w:rPr>
        <w:t>;</w:t>
      </w:r>
    </w:p>
    <w:p w:rsidR="004A6D78" w:rsidRPr="00B5589E" w:rsidRDefault="004A6D78" w:rsidP="004A6D78">
      <w:pPr>
        <w:spacing w:before="90" w:after="9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Приказ Минобразования РФ от 26.04.02 № 29/2084-6 «О всероссийской диспансеризации детей в 2002 г.»;</w:t>
      </w:r>
    </w:p>
    <w:p w:rsidR="004A6D78" w:rsidRPr="00B5589E" w:rsidRDefault="004A6D78" w:rsidP="004A6D78">
      <w:pPr>
        <w:spacing w:before="90" w:after="9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Инструктивно-методическое письмо Минобразования РФ от 14.03.2000 № 65 «О гигиенических требованиях к максимальной нагрузке на детей дошкольного возраста в организованных формах обучения»;</w:t>
      </w:r>
    </w:p>
    <w:p w:rsidR="004A6D78" w:rsidRPr="00B5589E" w:rsidRDefault="004A6D78" w:rsidP="004A6D78">
      <w:pPr>
        <w:spacing w:before="90" w:after="9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Внутренние локальные акты: приказы и инструкции по охране жизни и здоровья детей:</w:t>
      </w:r>
    </w:p>
    <w:p w:rsidR="004A6D78" w:rsidRPr="00B5589E" w:rsidRDefault="004A6D78" w:rsidP="004A6D78">
      <w:pPr>
        <w:spacing w:before="90" w:after="9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Инструкция для воспитателей по охране жизни и здоровья детей, по организации экскурсий, прогулок за пределы детского сада;</w:t>
      </w:r>
    </w:p>
    <w:p w:rsidR="004A6D78" w:rsidRPr="00B5589E" w:rsidRDefault="004A6D78" w:rsidP="004A6D78">
      <w:pPr>
        <w:spacing w:before="90" w:after="9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Инструкция по охране жизни и здоровья детей в летний, зимний, осенний и весенний периоды;</w:t>
      </w:r>
    </w:p>
    <w:p w:rsidR="004A6D78" w:rsidRPr="00B5589E" w:rsidRDefault="004A6D78" w:rsidP="004A6D78">
      <w:pPr>
        <w:spacing w:before="90" w:after="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b/>
          <w:bCs/>
          <w:sz w:val="28"/>
          <w:szCs w:val="28"/>
          <w:lang w:eastAsia="ru-RU"/>
        </w:rPr>
        <w:t>Законодательная база по пожарной и безопасности при чрезвычайных ситуациях</w:t>
      </w:r>
      <w:r>
        <w:rPr>
          <w:rFonts w:ascii="Times New Roman" w:eastAsia="Times New Roman" w:hAnsi="Times New Roman" w:cs="Times New Roman"/>
          <w:b/>
          <w:bCs/>
          <w:sz w:val="28"/>
          <w:szCs w:val="28"/>
          <w:lang w:eastAsia="ru-RU"/>
        </w:rPr>
        <w:t>:</w:t>
      </w:r>
    </w:p>
    <w:p w:rsidR="004A6D78" w:rsidRPr="00B5589E" w:rsidRDefault="004A6D78" w:rsidP="004A6D78">
      <w:pPr>
        <w:spacing w:after="9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Правила противопожарного режима в Российской Федерации, утвержденные Постановлением Правительством Российской Федерации от 25 апреля 2012г. № 390</w:t>
      </w:r>
    </w:p>
    <w:p w:rsidR="004A6D78" w:rsidRPr="00B5589E" w:rsidRDefault="004A6D78" w:rsidP="004A6D78">
      <w:pPr>
        <w:spacing w:before="90" w:after="9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b/>
          <w:bCs/>
          <w:sz w:val="28"/>
          <w:szCs w:val="28"/>
          <w:lang w:eastAsia="ru-RU"/>
        </w:rPr>
        <w:t>Законодательная база по предупреждению детского дорожно-транспортного травматизма:</w:t>
      </w:r>
    </w:p>
    <w:p w:rsidR="004A6D78" w:rsidRPr="00B5589E" w:rsidRDefault="004A6D78" w:rsidP="004A6D78">
      <w:pPr>
        <w:spacing w:before="90" w:after="9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Решение Всероссийского совещания представителей федеральных и региональных органов исполнительной власти, Общероссийских общественных организаций по профилактике детского дорожно-транспортного травматизма от 25-26 октября 2000 г.</w:t>
      </w:r>
    </w:p>
    <w:p w:rsidR="004A6D78" w:rsidRPr="00B5589E" w:rsidRDefault="004A6D78" w:rsidP="004A6D78">
      <w:pPr>
        <w:spacing w:before="90" w:after="9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Приказ Минпросвещения СССР от 09.11.1971 № 85 «О повышении роли дошкольных учреждений и школ в проведении воспитательной работы по предупреждению детского дорожно-транспортного травматизма»;</w:t>
      </w:r>
    </w:p>
    <w:p w:rsidR="004A6D78" w:rsidRPr="00B5589E" w:rsidRDefault="004A6D78" w:rsidP="004A6D78">
      <w:pPr>
        <w:spacing w:before="90" w:after="9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Методические рекомендации по профилактике дорожного травматизма у детей, посещающих дошкольные учреждения, разработанные Минздравом СССР, НИИ социальной гигиены и организации здравоохранения им. Семашко и Центральным НИИ травматологии и ортопедии им. Приорова. М., 1986.</w:t>
      </w:r>
    </w:p>
    <w:p w:rsidR="004A6D78" w:rsidRPr="00B5589E" w:rsidRDefault="004A6D78" w:rsidP="004A6D78">
      <w:pPr>
        <w:spacing w:before="90" w:after="9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Локальные акты Учреждения: </w:t>
      </w:r>
    </w:p>
    <w:p w:rsidR="004A6D78" w:rsidRPr="00B5589E" w:rsidRDefault="004A6D78" w:rsidP="004A6D78">
      <w:pPr>
        <w:spacing w:before="90" w:after="9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Инструкция воспитателям по предупреждению детского дорожного травматизма.  </w:t>
      </w:r>
    </w:p>
    <w:p w:rsidR="004A6D78" w:rsidRPr="00B5589E" w:rsidRDefault="004A6D78" w:rsidP="004A6D78">
      <w:pPr>
        <w:spacing w:before="90" w:after="9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b/>
          <w:bCs/>
          <w:sz w:val="28"/>
          <w:szCs w:val="28"/>
          <w:lang w:eastAsia="ru-RU"/>
        </w:rPr>
        <w:t>Законодательная база по обеспечению безопасности и усилению бдительности при угрозе террористических актов:</w:t>
      </w:r>
    </w:p>
    <w:p w:rsidR="004A6D78" w:rsidRPr="00B5589E" w:rsidRDefault="004A6D78" w:rsidP="004A6D78">
      <w:pPr>
        <w:spacing w:before="90" w:after="9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Федеральный закон № 3808 «О борьбе с терроризмом» (принят Госдумой 03.07.98);</w:t>
      </w:r>
    </w:p>
    <w:p w:rsidR="004A6D78" w:rsidRPr="00B5589E" w:rsidRDefault="004A6D78" w:rsidP="004A6D78">
      <w:pPr>
        <w:spacing w:before="90" w:after="9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Постановление Правительства РФ от 15.09.99 № 1040 «О мерах по противодействию терроризму»;</w:t>
      </w:r>
    </w:p>
    <w:p w:rsidR="004A6D78" w:rsidRPr="00B5589E" w:rsidRDefault="004A6D78" w:rsidP="004A6D78">
      <w:pPr>
        <w:spacing w:before="90" w:after="9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Локальные акты учреждения:</w:t>
      </w:r>
    </w:p>
    <w:p w:rsidR="004A6D78" w:rsidRPr="00B5589E" w:rsidRDefault="004A6D78" w:rsidP="004A6D78">
      <w:pPr>
        <w:spacing w:before="90" w:after="9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Паспорт безопасности МБДОУ детский сад № 1;</w:t>
      </w:r>
    </w:p>
    <w:p w:rsidR="004A6D78" w:rsidRPr="00B5589E" w:rsidRDefault="004A6D78" w:rsidP="004A6D78">
      <w:pPr>
        <w:spacing w:before="90" w:after="9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-Инструкции по обеспечению безопасности, антитеррористической защищенности сотрудников и воспитанников в условиях повседневной жизни;</w:t>
      </w:r>
    </w:p>
    <w:p w:rsidR="004A6D78" w:rsidRPr="00B5589E" w:rsidRDefault="004A6D78" w:rsidP="004A6D78">
      <w:pPr>
        <w:spacing w:before="90" w:after="9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-План профилактической работы по предупреждению террористических актов.</w:t>
      </w:r>
    </w:p>
    <w:p w:rsidR="004A6D78" w:rsidRPr="00B5589E" w:rsidRDefault="004A6D78" w:rsidP="004A6D78">
      <w:pPr>
        <w:suppressAutoHyphens/>
        <w:spacing w:after="0" w:line="360" w:lineRule="auto"/>
        <w:ind w:right="-1"/>
        <w:jc w:val="both"/>
        <w:rPr>
          <w:rFonts w:ascii="Times New Roman" w:hAnsi="Times New Roman" w:cs="Times New Roman"/>
          <w:sz w:val="28"/>
          <w:szCs w:val="28"/>
        </w:rPr>
      </w:pPr>
      <w:r w:rsidRPr="00B5589E">
        <w:rPr>
          <w:rFonts w:ascii="Times New Roman" w:hAnsi="Times New Roman" w:cs="Times New Roman"/>
          <w:sz w:val="28"/>
          <w:szCs w:val="28"/>
        </w:rPr>
        <w:t>-</w:t>
      </w:r>
      <w:r w:rsidRPr="00B5589E">
        <w:rPr>
          <w:rFonts w:ascii="Times New Roman" w:hAnsi="Times New Roman" w:cs="Times New Roman"/>
          <w:b/>
          <w:sz w:val="28"/>
          <w:szCs w:val="28"/>
        </w:rPr>
        <w:t xml:space="preserve"> </w:t>
      </w:r>
      <w:r w:rsidRPr="00B5589E">
        <w:rPr>
          <w:rFonts w:ascii="Times New Roman" w:hAnsi="Times New Roman" w:cs="Times New Roman"/>
          <w:spacing w:val="5"/>
          <w:sz w:val="28"/>
          <w:szCs w:val="28"/>
        </w:rPr>
        <w:t>СанПиН 2.4.1.3049 -13 «Санитарно-эпидемиологические требования к устройству, содержанию и организации режима работы в дошкольных организациях» и зарегистрированном в Минюсте России от 29.05.2013 № 28564 утвержденным постановлением Главного государственного санитарного врача РФ от 15.05.2013г №26</w:t>
      </w:r>
    </w:p>
    <w:p w:rsidR="004A6D78" w:rsidRPr="00B5589E" w:rsidRDefault="004A6D78" w:rsidP="004A6D78">
      <w:pPr>
        <w:suppressAutoHyphens/>
        <w:spacing w:after="0" w:line="360" w:lineRule="auto"/>
        <w:jc w:val="both"/>
        <w:rPr>
          <w:rFonts w:ascii="Times New Roman" w:hAnsi="Times New Roman" w:cs="Times New Roman"/>
          <w:sz w:val="28"/>
          <w:szCs w:val="28"/>
        </w:rPr>
      </w:pPr>
      <w:r w:rsidRPr="00B5589E">
        <w:rPr>
          <w:rFonts w:ascii="Times New Roman" w:hAnsi="Times New Roman" w:cs="Times New Roman"/>
          <w:sz w:val="28"/>
          <w:szCs w:val="28"/>
        </w:rPr>
        <w:t>- Примерная основная общеобразовательная программа «От рождения до школы», Программа воспитания и обучения в детском саду / Под ред. Н.Е. Вераксы, Т.С. Комаровой, М.А. Васильевой.</w:t>
      </w:r>
    </w:p>
    <w:p w:rsidR="004A6D78" w:rsidRPr="00B5589E" w:rsidRDefault="004A6D78" w:rsidP="004A6D78">
      <w:pPr>
        <w:spacing w:before="90" w:after="90" w:line="360" w:lineRule="auto"/>
        <w:jc w:val="both"/>
        <w:rPr>
          <w:rFonts w:ascii="Times New Roman" w:eastAsia="Times New Roman" w:hAnsi="Times New Roman" w:cs="Times New Roman"/>
          <w:sz w:val="28"/>
          <w:szCs w:val="28"/>
          <w:lang w:eastAsia="ru-RU"/>
        </w:rPr>
      </w:pPr>
      <w:r w:rsidRPr="00B5589E">
        <w:rPr>
          <w:rFonts w:ascii="Times New Roman" w:hAnsi="Times New Roman" w:cs="Times New Roman"/>
          <w:sz w:val="28"/>
          <w:szCs w:val="28"/>
        </w:rPr>
        <w:t xml:space="preserve">- </w:t>
      </w:r>
      <w:r w:rsidRPr="00B5589E">
        <w:rPr>
          <w:rFonts w:ascii="Times New Roman" w:eastAsia="Times New Roman" w:hAnsi="Times New Roman" w:cs="Times New Roman"/>
          <w:sz w:val="28"/>
          <w:szCs w:val="28"/>
          <w:lang w:eastAsia="ru-RU"/>
        </w:rPr>
        <w:t>Устав МБДОУ детский сад № 1 и родительский договор.</w:t>
      </w:r>
    </w:p>
    <w:p w:rsidR="004A6D78" w:rsidRPr="00B5589E" w:rsidRDefault="004A6D78" w:rsidP="004A6D78">
      <w:pPr>
        <w:shd w:val="clear" w:color="auto" w:fill="FFFFFF"/>
        <w:spacing w:after="0" w:line="360" w:lineRule="auto"/>
        <w:jc w:val="both"/>
        <w:rPr>
          <w:rStyle w:val="a4"/>
          <w:rFonts w:ascii="Times New Roman" w:eastAsia="Times New Roman" w:hAnsi="Times New Roman" w:cs="Times New Roman"/>
          <w:b w:val="0"/>
          <w:bCs w:val="0"/>
          <w:sz w:val="28"/>
          <w:szCs w:val="28"/>
          <w:u w:val="single"/>
          <w:lang w:eastAsia="ru-RU"/>
        </w:rPr>
      </w:pPr>
      <w:r w:rsidRPr="00B5589E">
        <w:rPr>
          <w:rFonts w:ascii="Times New Roman" w:eastAsia="Times New Roman" w:hAnsi="Times New Roman" w:cs="Times New Roman"/>
          <w:b/>
          <w:bCs/>
          <w:sz w:val="28"/>
          <w:szCs w:val="28"/>
          <w:u w:val="single"/>
          <w:lang w:eastAsia="ru-RU"/>
        </w:rPr>
        <w:t>Подготовительный этап:</w:t>
      </w:r>
    </w:p>
    <w:p w:rsidR="004A6D78" w:rsidRPr="00B5589E" w:rsidRDefault="004A6D78" w:rsidP="004A6D78">
      <w:pPr>
        <w:shd w:val="clear" w:color="auto" w:fill="FFFFFF"/>
        <w:spacing w:after="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определение темы проекта, донесение до участников проекта ее важности.</w:t>
      </w:r>
    </w:p>
    <w:p w:rsidR="004A6D78" w:rsidRPr="00B5589E" w:rsidRDefault="004A6D78" w:rsidP="004A6D78">
      <w:pPr>
        <w:shd w:val="clear" w:color="auto" w:fill="FFFFFF"/>
        <w:spacing w:after="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формулировка цели и задач.</w:t>
      </w:r>
    </w:p>
    <w:p w:rsidR="004A6D78" w:rsidRPr="00B5589E" w:rsidRDefault="004A6D78" w:rsidP="004A6D78">
      <w:pPr>
        <w:shd w:val="clear" w:color="auto" w:fill="FFFFFF"/>
        <w:spacing w:after="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анализ проблемы: что уже есть, что нужно сделать, к кому обратится за помощью, в каких источниках можно найти информацию;</w:t>
      </w:r>
    </w:p>
    <w:p w:rsidR="004A6D78" w:rsidRPr="00B5589E" w:rsidRDefault="004A6D78" w:rsidP="004A6D78">
      <w:pPr>
        <w:shd w:val="clear" w:color="auto" w:fill="FFFFFF"/>
        <w:spacing w:after="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подбор необходимой литературы по выбранной тематике проекта;</w:t>
      </w:r>
    </w:p>
    <w:p w:rsidR="004A6D78" w:rsidRPr="00B5589E" w:rsidRDefault="004A6D78" w:rsidP="004A6D78">
      <w:pPr>
        <w:shd w:val="clear" w:color="auto" w:fill="FFFFFF"/>
        <w:spacing w:after="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-подбор необходимого оборудования и пособий для практического обогащения проекта, </w:t>
      </w:r>
    </w:p>
    <w:p w:rsidR="004A6D78" w:rsidRPr="00B5589E" w:rsidRDefault="004A6D78" w:rsidP="004A6D78">
      <w:pPr>
        <w:shd w:val="clear" w:color="auto" w:fill="FFFFFF"/>
        <w:spacing w:after="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определение и обсуждение со всеми участниками проекта поэтапного плана работы.</w:t>
      </w:r>
    </w:p>
    <w:p w:rsidR="004A6D78" w:rsidRPr="00B5589E" w:rsidRDefault="004A6D78" w:rsidP="004A6D78">
      <w:pPr>
        <w:shd w:val="clear" w:color="auto" w:fill="FFFFFF"/>
        <w:spacing w:after="0" w:line="360" w:lineRule="auto"/>
        <w:jc w:val="both"/>
        <w:rPr>
          <w:rFonts w:ascii="Times New Roman" w:eastAsia="Times New Roman" w:hAnsi="Times New Roman" w:cs="Times New Roman"/>
          <w:b/>
          <w:bCs/>
          <w:sz w:val="28"/>
          <w:szCs w:val="28"/>
          <w:u w:val="single"/>
          <w:lang w:eastAsia="ru-RU"/>
        </w:rPr>
      </w:pPr>
      <w:r w:rsidRPr="00B5589E">
        <w:rPr>
          <w:rFonts w:ascii="Times New Roman" w:eastAsia="Times New Roman" w:hAnsi="Times New Roman" w:cs="Times New Roman"/>
          <w:b/>
          <w:sz w:val="28"/>
          <w:szCs w:val="28"/>
          <w:u w:val="single"/>
          <w:lang w:eastAsia="ru-RU"/>
        </w:rPr>
        <w:t>Основной этап.</w:t>
      </w:r>
      <w:r w:rsidRPr="00B5589E">
        <w:rPr>
          <w:rFonts w:ascii="Times New Roman" w:eastAsia="Times New Roman" w:hAnsi="Times New Roman" w:cs="Times New Roman"/>
          <w:b/>
          <w:bCs/>
          <w:sz w:val="28"/>
          <w:szCs w:val="28"/>
          <w:u w:val="single"/>
          <w:lang w:eastAsia="ru-RU"/>
        </w:rPr>
        <w:t xml:space="preserve"> </w:t>
      </w:r>
    </w:p>
    <w:p w:rsidR="004A6D78" w:rsidRPr="00B5589E" w:rsidRDefault="004A6D78" w:rsidP="004A6D78">
      <w:pPr>
        <w:shd w:val="clear" w:color="auto" w:fill="FFFFFF"/>
        <w:spacing w:after="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b/>
          <w:bCs/>
          <w:sz w:val="28"/>
          <w:szCs w:val="28"/>
          <w:lang w:eastAsia="ru-RU"/>
        </w:rPr>
        <w:t>Реализация проекта.</w:t>
      </w:r>
    </w:p>
    <w:p w:rsidR="004A6D78" w:rsidRPr="00B5589E" w:rsidRDefault="004A6D78" w:rsidP="004A6D78">
      <w:pPr>
        <w:shd w:val="clear" w:color="auto" w:fill="FFFFFF"/>
        <w:spacing w:after="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b/>
          <w:bCs/>
          <w:sz w:val="28"/>
          <w:szCs w:val="28"/>
          <w:lang w:eastAsia="ru-RU"/>
        </w:rPr>
        <w:t>Взаимодействие с родителями:</w:t>
      </w:r>
    </w:p>
    <w:p w:rsidR="004A6D78" w:rsidRPr="00B5589E" w:rsidRDefault="004A6D78" w:rsidP="004A6D78">
      <w:pPr>
        <w:shd w:val="clear" w:color="auto" w:fill="FFFFFF"/>
        <w:spacing w:after="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Оформление папок - передвижек по темам-блокам.</w:t>
      </w:r>
    </w:p>
    <w:p w:rsidR="004A6D78" w:rsidRPr="00B5589E" w:rsidRDefault="004A6D78" w:rsidP="004A6D78">
      <w:pPr>
        <w:shd w:val="clear" w:color="auto" w:fill="FFFFFF"/>
        <w:spacing w:after="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Выпуск памяток для родителей по основным темам проекта.</w:t>
      </w:r>
    </w:p>
    <w:p w:rsidR="004A6D78" w:rsidRPr="00B5589E" w:rsidRDefault="004A6D78" w:rsidP="004A6D78">
      <w:pPr>
        <w:shd w:val="clear" w:color="auto" w:fill="FFFFFF"/>
        <w:spacing w:after="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Консультации для родителей (групповые и индивидуальные).</w:t>
      </w:r>
    </w:p>
    <w:p w:rsidR="004A6D78" w:rsidRPr="00B5589E" w:rsidRDefault="004A6D78" w:rsidP="004A6D78">
      <w:pPr>
        <w:shd w:val="clear" w:color="auto" w:fill="FFFFFF"/>
        <w:spacing w:after="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 Оформление </w:t>
      </w:r>
      <w:proofErr w:type="gramStart"/>
      <w:r w:rsidRPr="00B5589E">
        <w:rPr>
          <w:rFonts w:ascii="Times New Roman" w:eastAsia="Times New Roman" w:hAnsi="Times New Roman" w:cs="Times New Roman"/>
          <w:sz w:val="28"/>
          <w:szCs w:val="28"/>
          <w:lang w:eastAsia="ru-RU"/>
        </w:rPr>
        <w:t>стен-газет</w:t>
      </w:r>
      <w:proofErr w:type="gramEnd"/>
      <w:r w:rsidRPr="00B5589E">
        <w:rPr>
          <w:rFonts w:ascii="Times New Roman" w:eastAsia="Times New Roman" w:hAnsi="Times New Roman" w:cs="Times New Roman"/>
          <w:sz w:val="28"/>
          <w:szCs w:val="28"/>
          <w:lang w:eastAsia="ru-RU"/>
        </w:rPr>
        <w:t xml:space="preserve"> «Правила безопасности жизни для всех»</w:t>
      </w:r>
    </w:p>
    <w:p w:rsidR="004A6D78" w:rsidRPr="00B5589E" w:rsidRDefault="004A6D78" w:rsidP="004A6D78">
      <w:pPr>
        <w:shd w:val="clear" w:color="auto" w:fill="FFFFFF"/>
        <w:spacing w:after="0" w:line="360" w:lineRule="auto"/>
        <w:jc w:val="both"/>
        <w:rPr>
          <w:rFonts w:ascii="Times New Roman" w:eastAsia="Times New Roman" w:hAnsi="Times New Roman" w:cs="Times New Roman"/>
          <w:b/>
          <w:sz w:val="28"/>
          <w:szCs w:val="28"/>
          <w:lang w:eastAsia="ru-RU"/>
        </w:rPr>
      </w:pPr>
      <w:r w:rsidRPr="00B5589E">
        <w:rPr>
          <w:rFonts w:ascii="Times New Roman" w:eastAsia="Times New Roman" w:hAnsi="Times New Roman" w:cs="Times New Roman"/>
          <w:b/>
          <w:sz w:val="28"/>
          <w:szCs w:val="28"/>
          <w:lang w:eastAsia="ru-RU"/>
        </w:rPr>
        <w:t>Воспитатели, дети:</w:t>
      </w:r>
    </w:p>
    <w:p w:rsidR="004A6D78" w:rsidRPr="00B5589E" w:rsidRDefault="004A6D78" w:rsidP="004A6D78">
      <w:pPr>
        <w:shd w:val="clear" w:color="auto" w:fill="FFFFFF"/>
        <w:spacing w:after="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Создание альбомов «А</w:t>
      </w:r>
      <w:r>
        <w:rPr>
          <w:rFonts w:ascii="Times New Roman" w:eastAsia="Times New Roman" w:hAnsi="Times New Roman" w:cs="Times New Roman"/>
          <w:sz w:val="28"/>
          <w:szCs w:val="28"/>
          <w:lang w:eastAsia="ru-RU"/>
        </w:rPr>
        <w:t>збука безопасности» (по блокам)</w:t>
      </w:r>
    </w:p>
    <w:p w:rsidR="004A6D78" w:rsidRPr="00B5589E" w:rsidRDefault="004A6D78" w:rsidP="004A6D78">
      <w:pPr>
        <w:shd w:val="clear" w:color="auto" w:fill="FFFFFF"/>
        <w:spacing w:after="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 Презентации альбомов, изученных тем проекта перед детьми других групп </w:t>
      </w:r>
    </w:p>
    <w:p w:rsidR="004A6D78" w:rsidRPr="00B5589E" w:rsidRDefault="004A6D78" w:rsidP="004A6D78">
      <w:pPr>
        <w:shd w:val="clear" w:color="auto" w:fill="FFFFFF"/>
        <w:spacing w:after="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Изготовление часов безопасности «Цветик - запретик» для детей средних и старших групп</w:t>
      </w:r>
    </w:p>
    <w:p w:rsidR="004A6D78" w:rsidRPr="00B5589E" w:rsidRDefault="004A6D78" w:rsidP="004A6D78">
      <w:pPr>
        <w:shd w:val="clear" w:color="auto" w:fill="FFFFFF"/>
        <w:spacing w:after="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 Организация совместных игр и выступлений перед детьми средних и старших групп по темам безопасности </w:t>
      </w:r>
    </w:p>
    <w:p w:rsidR="004A6D78" w:rsidRPr="00B5589E" w:rsidRDefault="004A6D78" w:rsidP="004A6D78">
      <w:pPr>
        <w:shd w:val="clear" w:color="auto" w:fill="FFFFFF"/>
        <w:spacing w:after="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Изготовление книжек-раскладушек «Опасные предметы», знаков «Будь внимателен!» для детей средних и старших групп</w:t>
      </w:r>
    </w:p>
    <w:p w:rsidR="004A6D78" w:rsidRPr="00B5589E" w:rsidRDefault="004A6D78" w:rsidP="004A6D78">
      <w:pPr>
        <w:shd w:val="clear" w:color="auto" w:fill="FFFFFF"/>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Интеграция образовательных областей: «Познавательное развитие», «Социально-коммуникативное развитие», «Речевое развитие», «Физическое развитие», «Художественно-эстетическое развитие».</w:t>
      </w:r>
    </w:p>
    <w:p w:rsidR="004A6D78" w:rsidRPr="00B5589E" w:rsidRDefault="004A6D78" w:rsidP="004A6D78">
      <w:pPr>
        <w:spacing w:line="360" w:lineRule="auto"/>
        <w:jc w:val="center"/>
        <w:rPr>
          <w:rFonts w:ascii="Times New Roman" w:hAnsi="Times New Roman" w:cs="Times New Roman"/>
          <w:b/>
          <w:bCs/>
          <w:sz w:val="36"/>
          <w:szCs w:val="36"/>
        </w:rPr>
      </w:pPr>
      <w:r w:rsidRPr="00B5589E">
        <w:rPr>
          <w:rFonts w:ascii="Times New Roman" w:hAnsi="Times New Roman" w:cs="Times New Roman"/>
          <w:b/>
          <w:bCs/>
          <w:sz w:val="36"/>
          <w:szCs w:val="36"/>
        </w:rPr>
        <w:t>Блоки проекта «Азбука безопасности</w:t>
      </w:r>
    </w:p>
    <w:p w:rsidR="004A6D78" w:rsidRPr="00B5589E" w:rsidRDefault="004A6D78" w:rsidP="004A6D78">
      <w:pPr>
        <w:numPr>
          <w:ilvl w:val="0"/>
          <w:numId w:val="2"/>
        </w:numPr>
        <w:spacing w:line="360" w:lineRule="auto"/>
        <w:jc w:val="both"/>
        <w:rPr>
          <w:rFonts w:ascii="Times New Roman" w:hAnsi="Times New Roman" w:cs="Times New Roman"/>
          <w:sz w:val="28"/>
          <w:szCs w:val="28"/>
        </w:rPr>
      </w:pPr>
      <w:r w:rsidRPr="00B5589E">
        <w:rPr>
          <w:rFonts w:ascii="Times New Roman" w:hAnsi="Times New Roman" w:cs="Times New Roman"/>
          <w:b/>
          <w:bCs/>
          <w:sz w:val="28"/>
          <w:szCs w:val="28"/>
          <w:u w:val="single"/>
        </w:rPr>
        <w:t>1-ый блок. Эмоциональное благополучие ребенка</w:t>
      </w:r>
    </w:p>
    <w:p w:rsidR="004A6D78" w:rsidRPr="00B5589E" w:rsidRDefault="004A6D78" w:rsidP="004A6D78">
      <w:pPr>
        <w:spacing w:line="360" w:lineRule="auto"/>
        <w:jc w:val="both"/>
        <w:rPr>
          <w:rFonts w:ascii="Times New Roman" w:hAnsi="Times New Roman" w:cs="Times New Roman"/>
          <w:sz w:val="28"/>
          <w:szCs w:val="28"/>
        </w:rPr>
      </w:pPr>
      <w:r w:rsidRPr="00B5589E">
        <w:rPr>
          <w:rFonts w:ascii="Times New Roman" w:hAnsi="Times New Roman" w:cs="Times New Roman"/>
          <w:i/>
          <w:iCs/>
          <w:sz w:val="28"/>
          <w:szCs w:val="28"/>
        </w:rPr>
        <w:t xml:space="preserve">     </w:t>
      </w:r>
      <w:r w:rsidRPr="00B5589E">
        <w:rPr>
          <w:rFonts w:ascii="Times New Roman" w:hAnsi="Times New Roman" w:cs="Times New Roman"/>
          <w:b/>
          <w:i/>
          <w:iCs/>
          <w:sz w:val="28"/>
          <w:szCs w:val="28"/>
        </w:rPr>
        <w:t xml:space="preserve">- </w:t>
      </w:r>
      <w:r w:rsidRPr="00B5589E">
        <w:rPr>
          <w:rFonts w:ascii="Times New Roman" w:hAnsi="Times New Roman" w:cs="Times New Roman"/>
          <w:i/>
          <w:iCs/>
          <w:sz w:val="28"/>
          <w:szCs w:val="28"/>
        </w:rPr>
        <w:t>«Никто меня не любит» </w:t>
      </w:r>
    </w:p>
    <w:p w:rsidR="004A6D78" w:rsidRPr="00B5589E" w:rsidRDefault="004A6D78" w:rsidP="004A6D78">
      <w:pPr>
        <w:numPr>
          <w:ilvl w:val="0"/>
          <w:numId w:val="3"/>
        </w:numPr>
        <w:spacing w:line="360" w:lineRule="auto"/>
        <w:jc w:val="both"/>
        <w:rPr>
          <w:rFonts w:ascii="Times New Roman" w:hAnsi="Times New Roman" w:cs="Times New Roman"/>
          <w:sz w:val="28"/>
          <w:szCs w:val="28"/>
        </w:rPr>
      </w:pPr>
      <w:r w:rsidRPr="00B5589E">
        <w:rPr>
          <w:rFonts w:ascii="Times New Roman" w:hAnsi="Times New Roman" w:cs="Times New Roman"/>
          <w:i/>
          <w:iCs/>
          <w:sz w:val="28"/>
          <w:szCs w:val="28"/>
        </w:rPr>
        <w:t>«Конфликты. Ссоры. Всем советуем дружить!» </w:t>
      </w:r>
    </w:p>
    <w:p w:rsidR="004A6D78" w:rsidRPr="00B5589E" w:rsidRDefault="004A6D78" w:rsidP="004A6D78">
      <w:pPr>
        <w:numPr>
          <w:ilvl w:val="0"/>
          <w:numId w:val="4"/>
        </w:numPr>
        <w:spacing w:line="360" w:lineRule="auto"/>
        <w:jc w:val="both"/>
        <w:rPr>
          <w:rFonts w:ascii="Times New Roman" w:hAnsi="Times New Roman" w:cs="Times New Roman"/>
          <w:sz w:val="28"/>
          <w:szCs w:val="28"/>
        </w:rPr>
      </w:pPr>
      <w:r w:rsidRPr="00B5589E">
        <w:rPr>
          <w:rFonts w:ascii="Times New Roman" w:hAnsi="Times New Roman" w:cs="Times New Roman"/>
          <w:b/>
          <w:bCs/>
          <w:sz w:val="28"/>
          <w:szCs w:val="28"/>
          <w:u w:val="single"/>
        </w:rPr>
        <w:t>2-ой блок. Здоровье ребенка</w:t>
      </w:r>
    </w:p>
    <w:p w:rsidR="004A6D78" w:rsidRPr="00B5589E" w:rsidRDefault="004A6D78" w:rsidP="004A6D78">
      <w:pPr>
        <w:spacing w:line="360" w:lineRule="auto"/>
        <w:jc w:val="both"/>
        <w:rPr>
          <w:rFonts w:ascii="Times New Roman" w:hAnsi="Times New Roman" w:cs="Times New Roman"/>
          <w:sz w:val="28"/>
          <w:szCs w:val="28"/>
        </w:rPr>
      </w:pPr>
      <w:r w:rsidRPr="00B5589E">
        <w:rPr>
          <w:rFonts w:ascii="Times New Roman" w:hAnsi="Times New Roman" w:cs="Times New Roman"/>
          <w:b/>
          <w:bCs/>
          <w:sz w:val="28"/>
          <w:szCs w:val="28"/>
        </w:rPr>
        <w:t xml:space="preserve">      </w:t>
      </w:r>
      <w:r w:rsidRPr="00B5589E">
        <w:rPr>
          <w:rFonts w:ascii="Times New Roman" w:hAnsi="Times New Roman" w:cs="Times New Roman"/>
          <w:bCs/>
          <w:sz w:val="28"/>
          <w:szCs w:val="28"/>
        </w:rPr>
        <w:t>-</w:t>
      </w:r>
      <w:r w:rsidRPr="00B5589E">
        <w:rPr>
          <w:rFonts w:ascii="Times New Roman" w:hAnsi="Times New Roman" w:cs="Times New Roman"/>
          <w:b/>
          <w:bCs/>
          <w:sz w:val="28"/>
          <w:szCs w:val="28"/>
        </w:rPr>
        <w:t xml:space="preserve"> </w:t>
      </w:r>
      <w:proofErr w:type="gramStart"/>
      <w:r w:rsidRPr="00B5589E">
        <w:rPr>
          <w:rFonts w:ascii="Times New Roman" w:hAnsi="Times New Roman" w:cs="Times New Roman"/>
          <w:b/>
          <w:bCs/>
          <w:sz w:val="28"/>
          <w:szCs w:val="28"/>
        </w:rPr>
        <w:t xml:space="preserve">   </w:t>
      </w:r>
      <w:r w:rsidRPr="00B5589E">
        <w:rPr>
          <w:rFonts w:ascii="Times New Roman" w:hAnsi="Times New Roman" w:cs="Times New Roman"/>
          <w:i/>
          <w:iCs/>
          <w:sz w:val="28"/>
          <w:szCs w:val="28"/>
        </w:rPr>
        <w:t>«</w:t>
      </w:r>
      <w:proofErr w:type="gramEnd"/>
      <w:r w:rsidRPr="00B5589E">
        <w:rPr>
          <w:rFonts w:ascii="Times New Roman" w:hAnsi="Times New Roman" w:cs="Times New Roman"/>
          <w:i/>
          <w:iCs/>
          <w:sz w:val="28"/>
          <w:szCs w:val="28"/>
        </w:rPr>
        <w:t>Одежда и здоровье»</w:t>
      </w:r>
    </w:p>
    <w:p w:rsidR="004A6D78" w:rsidRPr="00B5589E" w:rsidRDefault="004A6D78" w:rsidP="004A6D78">
      <w:pPr>
        <w:spacing w:line="360" w:lineRule="auto"/>
        <w:jc w:val="both"/>
        <w:rPr>
          <w:rFonts w:ascii="Times New Roman" w:hAnsi="Times New Roman" w:cs="Times New Roman"/>
          <w:sz w:val="28"/>
          <w:szCs w:val="28"/>
        </w:rPr>
      </w:pPr>
      <w:r w:rsidRPr="00B5589E">
        <w:rPr>
          <w:rFonts w:ascii="Times New Roman" w:hAnsi="Times New Roman" w:cs="Times New Roman"/>
          <w:i/>
          <w:iCs/>
          <w:sz w:val="28"/>
          <w:szCs w:val="28"/>
        </w:rPr>
        <w:t xml:space="preserve">      </w:t>
      </w:r>
      <w:r w:rsidRPr="00B5589E">
        <w:rPr>
          <w:rFonts w:ascii="Times New Roman" w:hAnsi="Times New Roman" w:cs="Times New Roman"/>
          <w:b/>
          <w:i/>
          <w:iCs/>
          <w:sz w:val="28"/>
          <w:szCs w:val="28"/>
        </w:rPr>
        <w:t>-</w:t>
      </w:r>
      <w:proofErr w:type="gramStart"/>
      <w:r w:rsidRPr="00B5589E">
        <w:rPr>
          <w:rFonts w:ascii="Times New Roman" w:hAnsi="Times New Roman" w:cs="Times New Roman"/>
          <w:b/>
          <w:i/>
          <w:iCs/>
          <w:sz w:val="28"/>
          <w:szCs w:val="28"/>
        </w:rPr>
        <w:t xml:space="preserve"> </w:t>
      </w:r>
      <w:r w:rsidRPr="00B5589E">
        <w:rPr>
          <w:rFonts w:ascii="Times New Roman" w:hAnsi="Times New Roman" w:cs="Times New Roman"/>
          <w:i/>
          <w:iCs/>
          <w:sz w:val="28"/>
          <w:szCs w:val="28"/>
        </w:rPr>
        <w:t xml:space="preserve">  «</w:t>
      </w:r>
      <w:proofErr w:type="gramEnd"/>
      <w:r w:rsidRPr="00B5589E">
        <w:rPr>
          <w:rFonts w:ascii="Times New Roman" w:hAnsi="Times New Roman" w:cs="Times New Roman"/>
          <w:i/>
          <w:iCs/>
          <w:sz w:val="28"/>
          <w:szCs w:val="28"/>
        </w:rPr>
        <w:t>Микробы, вирусы»</w:t>
      </w:r>
    </w:p>
    <w:p w:rsidR="004A6D78" w:rsidRPr="00B5589E" w:rsidRDefault="004A6D78" w:rsidP="004A6D78">
      <w:pPr>
        <w:numPr>
          <w:ilvl w:val="0"/>
          <w:numId w:val="5"/>
        </w:numPr>
        <w:spacing w:line="360" w:lineRule="auto"/>
        <w:jc w:val="both"/>
        <w:rPr>
          <w:rFonts w:ascii="Times New Roman" w:hAnsi="Times New Roman" w:cs="Times New Roman"/>
          <w:sz w:val="28"/>
          <w:szCs w:val="28"/>
        </w:rPr>
      </w:pPr>
      <w:r w:rsidRPr="00B5589E">
        <w:rPr>
          <w:rFonts w:ascii="Times New Roman" w:hAnsi="Times New Roman" w:cs="Times New Roman"/>
          <w:i/>
          <w:iCs/>
          <w:sz w:val="28"/>
          <w:szCs w:val="28"/>
        </w:rPr>
        <w:t>«Гигиена и здоровье»</w:t>
      </w:r>
    </w:p>
    <w:p w:rsidR="004A6D78" w:rsidRPr="00B5589E" w:rsidRDefault="004A6D78" w:rsidP="004A6D78">
      <w:pPr>
        <w:numPr>
          <w:ilvl w:val="0"/>
          <w:numId w:val="5"/>
        </w:numPr>
        <w:spacing w:line="360" w:lineRule="auto"/>
        <w:jc w:val="both"/>
        <w:rPr>
          <w:rFonts w:ascii="Times New Roman" w:hAnsi="Times New Roman" w:cs="Times New Roman"/>
          <w:sz w:val="28"/>
          <w:szCs w:val="28"/>
        </w:rPr>
      </w:pPr>
      <w:r w:rsidRPr="00B5589E">
        <w:rPr>
          <w:rFonts w:ascii="Times New Roman" w:hAnsi="Times New Roman" w:cs="Times New Roman"/>
          <w:i/>
          <w:iCs/>
          <w:sz w:val="28"/>
          <w:szCs w:val="28"/>
        </w:rPr>
        <w:t>«Витамины и здоровье» </w:t>
      </w:r>
    </w:p>
    <w:p w:rsidR="004A6D78" w:rsidRPr="00B5589E" w:rsidRDefault="004A6D78" w:rsidP="004A6D78">
      <w:pPr>
        <w:numPr>
          <w:ilvl w:val="0"/>
          <w:numId w:val="6"/>
        </w:numPr>
        <w:spacing w:line="360" w:lineRule="auto"/>
        <w:jc w:val="both"/>
        <w:rPr>
          <w:rFonts w:ascii="Times New Roman" w:hAnsi="Times New Roman" w:cs="Times New Roman"/>
          <w:sz w:val="28"/>
          <w:szCs w:val="28"/>
        </w:rPr>
      </w:pPr>
      <w:r w:rsidRPr="00B5589E">
        <w:rPr>
          <w:rFonts w:ascii="Times New Roman" w:hAnsi="Times New Roman" w:cs="Times New Roman"/>
          <w:b/>
          <w:bCs/>
          <w:sz w:val="28"/>
          <w:szCs w:val="28"/>
        </w:rPr>
        <w:t xml:space="preserve"> </w:t>
      </w:r>
      <w:r w:rsidRPr="00B5589E">
        <w:rPr>
          <w:rFonts w:ascii="Times New Roman" w:hAnsi="Times New Roman" w:cs="Times New Roman"/>
          <w:b/>
          <w:bCs/>
          <w:sz w:val="28"/>
          <w:szCs w:val="28"/>
          <w:u w:val="single"/>
        </w:rPr>
        <w:t>3-ой блок. Ребенок и взрослый</w:t>
      </w:r>
    </w:p>
    <w:p w:rsidR="004A6D78" w:rsidRPr="00B5589E" w:rsidRDefault="004A6D78" w:rsidP="004A6D78">
      <w:pPr>
        <w:numPr>
          <w:ilvl w:val="0"/>
          <w:numId w:val="7"/>
        </w:numPr>
        <w:spacing w:line="360" w:lineRule="auto"/>
        <w:jc w:val="both"/>
        <w:rPr>
          <w:rFonts w:ascii="Times New Roman" w:hAnsi="Times New Roman" w:cs="Times New Roman"/>
          <w:sz w:val="28"/>
          <w:szCs w:val="28"/>
        </w:rPr>
      </w:pPr>
      <w:r w:rsidRPr="00B5589E">
        <w:rPr>
          <w:rFonts w:ascii="Times New Roman" w:hAnsi="Times New Roman" w:cs="Times New Roman"/>
          <w:i/>
          <w:iCs/>
          <w:sz w:val="28"/>
          <w:szCs w:val="28"/>
        </w:rPr>
        <w:t>«Внешность человека может быть обманчива</w:t>
      </w:r>
      <w:r w:rsidRPr="00B5589E">
        <w:rPr>
          <w:rFonts w:ascii="Times New Roman" w:hAnsi="Times New Roman" w:cs="Times New Roman"/>
          <w:sz w:val="28"/>
          <w:szCs w:val="28"/>
        </w:rPr>
        <w:t>»</w:t>
      </w:r>
    </w:p>
    <w:p w:rsidR="004A6D78" w:rsidRPr="00B5589E" w:rsidRDefault="004A6D78" w:rsidP="004A6D78">
      <w:pPr>
        <w:numPr>
          <w:ilvl w:val="0"/>
          <w:numId w:val="7"/>
        </w:numPr>
        <w:spacing w:line="360" w:lineRule="auto"/>
        <w:jc w:val="both"/>
        <w:rPr>
          <w:rFonts w:ascii="Times New Roman" w:hAnsi="Times New Roman" w:cs="Times New Roman"/>
          <w:sz w:val="28"/>
          <w:szCs w:val="28"/>
        </w:rPr>
      </w:pPr>
      <w:r w:rsidRPr="00B5589E">
        <w:rPr>
          <w:rFonts w:ascii="Times New Roman" w:hAnsi="Times New Roman" w:cs="Times New Roman"/>
          <w:i/>
          <w:iCs/>
          <w:sz w:val="28"/>
          <w:szCs w:val="28"/>
        </w:rPr>
        <w:t>«Встреча с незнакомцем» </w:t>
      </w:r>
    </w:p>
    <w:p w:rsidR="004A6D78" w:rsidRPr="00B5589E" w:rsidRDefault="004A6D78" w:rsidP="004A6D78">
      <w:pPr>
        <w:spacing w:line="360" w:lineRule="auto"/>
        <w:jc w:val="both"/>
        <w:rPr>
          <w:rFonts w:ascii="Times New Roman" w:hAnsi="Times New Roman" w:cs="Times New Roman"/>
          <w:sz w:val="28"/>
          <w:szCs w:val="28"/>
        </w:rPr>
      </w:pPr>
      <w:r w:rsidRPr="00B5589E">
        <w:rPr>
          <w:rFonts w:ascii="Times New Roman" w:hAnsi="Times New Roman" w:cs="Times New Roman"/>
          <w:i/>
          <w:iCs/>
          <w:sz w:val="28"/>
          <w:szCs w:val="28"/>
        </w:rPr>
        <w:t xml:space="preserve">     </w:t>
      </w:r>
      <w:r w:rsidRPr="00B5589E">
        <w:rPr>
          <w:rFonts w:ascii="Times New Roman" w:hAnsi="Times New Roman" w:cs="Times New Roman"/>
          <w:b/>
          <w:i/>
          <w:iCs/>
          <w:sz w:val="28"/>
          <w:szCs w:val="28"/>
        </w:rPr>
        <w:t xml:space="preserve">- </w:t>
      </w:r>
      <w:proofErr w:type="gramStart"/>
      <w:r w:rsidRPr="00B5589E">
        <w:rPr>
          <w:rFonts w:ascii="Times New Roman" w:hAnsi="Times New Roman" w:cs="Times New Roman"/>
          <w:b/>
          <w:i/>
          <w:iCs/>
          <w:sz w:val="28"/>
          <w:szCs w:val="28"/>
        </w:rPr>
        <w:t xml:space="preserve">  </w:t>
      </w:r>
      <w:r w:rsidRPr="00B5589E">
        <w:rPr>
          <w:rFonts w:ascii="Times New Roman" w:hAnsi="Times New Roman" w:cs="Times New Roman"/>
          <w:i/>
          <w:iCs/>
          <w:sz w:val="28"/>
          <w:szCs w:val="28"/>
        </w:rPr>
        <w:t xml:space="preserve"> «</w:t>
      </w:r>
      <w:proofErr w:type="gramEnd"/>
      <w:r w:rsidRPr="00B5589E">
        <w:rPr>
          <w:rFonts w:ascii="Times New Roman" w:hAnsi="Times New Roman" w:cs="Times New Roman"/>
          <w:i/>
          <w:iCs/>
          <w:sz w:val="28"/>
          <w:szCs w:val="28"/>
        </w:rPr>
        <w:t>В дверь постучали…» </w:t>
      </w:r>
    </w:p>
    <w:p w:rsidR="004A6D78" w:rsidRPr="00B5589E" w:rsidRDefault="004A6D78" w:rsidP="004A6D78">
      <w:pPr>
        <w:numPr>
          <w:ilvl w:val="0"/>
          <w:numId w:val="8"/>
        </w:numPr>
        <w:spacing w:line="360" w:lineRule="auto"/>
        <w:jc w:val="both"/>
        <w:rPr>
          <w:rFonts w:ascii="Times New Roman" w:hAnsi="Times New Roman" w:cs="Times New Roman"/>
          <w:sz w:val="28"/>
          <w:szCs w:val="28"/>
        </w:rPr>
      </w:pPr>
      <w:r w:rsidRPr="00B5589E">
        <w:rPr>
          <w:rFonts w:ascii="Times New Roman" w:hAnsi="Times New Roman" w:cs="Times New Roman"/>
          <w:b/>
          <w:bCs/>
          <w:sz w:val="28"/>
          <w:szCs w:val="28"/>
          <w:u w:val="single"/>
        </w:rPr>
        <w:t>4-ый блок. Ребенок дома</w:t>
      </w:r>
    </w:p>
    <w:p w:rsidR="004A6D78" w:rsidRPr="00B5589E" w:rsidRDefault="004A6D78" w:rsidP="004A6D78">
      <w:pPr>
        <w:spacing w:line="360" w:lineRule="auto"/>
        <w:jc w:val="both"/>
        <w:rPr>
          <w:rFonts w:ascii="Times New Roman" w:hAnsi="Times New Roman" w:cs="Times New Roman"/>
          <w:sz w:val="28"/>
          <w:szCs w:val="28"/>
        </w:rPr>
      </w:pPr>
      <w:r w:rsidRPr="00B5589E">
        <w:rPr>
          <w:rFonts w:ascii="Times New Roman" w:hAnsi="Times New Roman" w:cs="Times New Roman"/>
          <w:b/>
          <w:i/>
          <w:iCs/>
          <w:sz w:val="28"/>
          <w:szCs w:val="28"/>
        </w:rPr>
        <w:t xml:space="preserve">     -</w:t>
      </w:r>
      <w:r w:rsidRPr="00B5589E">
        <w:rPr>
          <w:rFonts w:ascii="Times New Roman" w:hAnsi="Times New Roman" w:cs="Times New Roman"/>
          <w:i/>
          <w:iCs/>
          <w:sz w:val="28"/>
          <w:szCs w:val="28"/>
        </w:rPr>
        <w:t xml:space="preserve"> </w:t>
      </w:r>
      <w:proofErr w:type="gramStart"/>
      <w:r w:rsidRPr="00B5589E">
        <w:rPr>
          <w:rFonts w:ascii="Times New Roman" w:hAnsi="Times New Roman" w:cs="Times New Roman"/>
          <w:i/>
          <w:iCs/>
          <w:sz w:val="28"/>
          <w:szCs w:val="28"/>
        </w:rPr>
        <w:t xml:space="preserve">   «</w:t>
      </w:r>
      <w:proofErr w:type="gramEnd"/>
      <w:r w:rsidRPr="00B5589E">
        <w:rPr>
          <w:rFonts w:ascii="Times New Roman" w:hAnsi="Times New Roman" w:cs="Times New Roman"/>
          <w:i/>
          <w:iCs/>
          <w:sz w:val="28"/>
          <w:szCs w:val="28"/>
        </w:rPr>
        <w:t>Пожарная безопасность»</w:t>
      </w:r>
    </w:p>
    <w:p w:rsidR="004A6D78" w:rsidRPr="00B5589E" w:rsidRDefault="004A6D78" w:rsidP="004A6D78">
      <w:pPr>
        <w:numPr>
          <w:ilvl w:val="0"/>
          <w:numId w:val="9"/>
        </w:numPr>
        <w:spacing w:line="360" w:lineRule="auto"/>
        <w:jc w:val="both"/>
        <w:rPr>
          <w:rFonts w:ascii="Times New Roman" w:hAnsi="Times New Roman" w:cs="Times New Roman"/>
          <w:sz w:val="28"/>
          <w:szCs w:val="28"/>
        </w:rPr>
      </w:pPr>
      <w:r w:rsidRPr="00B5589E">
        <w:rPr>
          <w:rFonts w:ascii="Times New Roman" w:hAnsi="Times New Roman" w:cs="Times New Roman"/>
          <w:i/>
          <w:iCs/>
          <w:sz w:val="28"/>
          <w:szCs w:val="28"/>
        </w:rPr>
        <w:t>«Служба 02</w:t>
      </w:r>
      <w:r>
        <w:rPr>
          <w:rFonts w:ascii="Times New Roman" w:hAnsi="Times New Roman" w:cs="Times New Roman"/>
          <w:i/>
          <w:iCs/>
          <w:sz w:val="28"/>
          <w:szCs w:val="28"/>
        </w:rPr>
        <w:t>, 03</w:t>
      </w:r>
      <w:r w:rsidRPr="00B5589E">
        <w:rPr>
          <w:rFonts w:ascii="Times New Roman" w:hAnsi="Times New Roman" w:cs="Times New Roman"/>
          <w:i/>
          <w:iCs/>
          <w:sz w:val="28"/>
          <w:szCs w:val="28"/>
        </w:rPr>
        <w:t>»</w:t>
      </w:r>
    </w:p>
    <w:p w:rsidR="004A6D78" w:rsidRPr="00B5589E" w:rsidRDefault="004A6D78" w:rsidP="004A6D78">
      <w:pPr>
        <w:spacing w:line="360" w:lineRule="auto"/>
        <w:jc w:val="both"/>
        <w:rPr>
          <w:rFonts w:ascii="Times New Roman" w:hAnsi="Times New Roman" w:cs="Times New Roman"/>
          <w:sz w:val="28"/>
          <w:szCs w:val="28"/>
        </w:rPr>
      </w:pPr>
      <w:r w:rsidRPr="00B5589E">
        <w:rPr>
          <w:rFonts w:ascii="Times New Roman" w:hAnsi="Times New Roman" w:cs="Times New Roman"/>
          <w:b/>
          <w:i/>
          <w:iCs/>
          <w:sz w:val="28"/>
          <w:szCs w:val="28"/>
        </w:rPr>
        <w:t xml:space="preserve">     - </w:t>
      </w:r>
      <w:proofErr w:type="gramStart"/>
      <w:r w:rsidRPr="00B5589E">
        <w:rPr>
          <w:rFonts w:ascii="Times New Roman" w:hAnsi="Times New Roman" w:cs="Times New Roman"/>
          <w:b/>
          <w:i/>
          <w:iCs/>
          <w:sz w:val="28"/>
          <w:szCs w:val="28"/>
        </w:rPr>
        <w:t xml:space="preserve">   </w:t>
      </w:r>
      <w:r w:rsidRPr="00B5589E">
        <w:rPr>
          <w:rFonts w:ascii="Times New Roman" w:hAnsi="Times New Roman" w:cs="Times New Roman"/>
          <w:i/>
          <w:iCs/>
          <w:sz w:val="28"/>
          <w:szCs w:val="28"/>
        </w:rPr>
        <w:t>«</w:t>
      </w:r>
      <w:proofErr w:type="gramEnd"/>
      <w:r w:rsidRPr="00B5589E">
        <w:rPr>
          <w:rFonts w:ascii="Times New Roman" w:hAnsi="Times New Roman" w:cs="Times New Roman"/>
          <w:i/>
          <w:iCs/>
          <w:sz w:val="28"/>
          <w:szCs w:val="28"/>
        </w:rPr>
        <w:t>А у нас в квартире - газ»</w:t>
      </w:r>
    </w:p>
    <w:p w:rsidR="004A6D78" w:rsidRPr="00B5589E" w:rsidRDefault="004A6D78" w:rsidP="004A6D78">
      <w:pPr>
        <w:numPr>
          <w:ilvl w:val="0"/>
          <w:numId w:val="10"/>
        </w:numPr>
        <w:spacing w:line="360" w:lineRule="auto"/>
        <w:jc w:val="both"/>
        <w:rPr>
          <w:rFonts w:ascii="Times New Roman" w:hAnsi="Times New Roman" w:cs="Times New Roman"/>
          <w:sz w:val="28"/>
          <w:szCs w:val="28"/>
        </w:rPr>
      </w:pPr>
      <w:r w:rsidRPr="00B5589E">
        <w:rPr>
          <w:rFonts w:ascii="Times New Roman" w:hAnsi="Times New Roman" w:cs="Times New Roman"/>
          <w:i/>
          <w:iCs/>
          <w:sz w:val="28"/>
          <w:szCs w:val="28"/>
        </w:rPr>
        <w:t>«Помощники человека в быту»</w:t>
      </w:r>
    </w:p>
    <w:p w:rsidR="004A6D78" w:rsidRPr="00B5589E" w:rsidRDefault="004A6D78" w:rsidP="004A6D78">
      <w:pPr>
        <w:numPr>
          <w:ilvl w:val="0"/>
          <w:numId w:val="10"/>
        </w:numPr>
        <w:spacing w:line="360" w:lineRule="auto"/>
        <w:jc w:val="both"/>
        <w:rPr>
          <w:rFonts w:ascii="Times New Roman" w:hAnsi="Times New Roman" w:cs="Times New Roman"/>
          <w:sz w:val="28"/>
          <w:szCs w:val="28"/>
        </w:rPr>
      </w:pPr>
      <w:r w:rsidRPr="00B5589E">
        <w:rPr>
          <w:rFonts w:ascii="Times New Roman" w:hAnsi="Times New Roman" w:cs="Times New Roman"/>
          <w:i/>
          <w:iCs/>
          <w:sz w:val="28"/>
          <w:szCs w:val="28"/>
        </w:rPr>
        <w:t xml:space="preserve">«Таблетки - это </w:t>
      </w:r>
      <w:proofErr w:type="gramStart"/>
      <w:r w:rsidRPr="00B5589E">
        <w:rPr>
          <w:rFonts w:ascii="Times New Roman" w:hAnsi="Times New Roman" w:cs="Times New Roman"/>
          <w:i/>
          <w:iCs/>
          <w:sz w:val="28"/>
          <w:szCs w:val="28"/>
        </w:rPr>
        <w:t>не конфетки</w:t>
      </w:r>
      <w:proofErr w:type="gramEnd"/>
      <w:r w:rsidRPr="00B5589E">
        <w:rPr>
          <w:rFonts w:ascii="Times New Roman" w:hAnsi="Times New Roman" w:cs="Times New Roman"/>
          <w:i/>
          <w:iCs/>
          <w:sz w:val="28"/>
          <w:szCs w:val="28"/>
        </w:rPr>
        <w:t>»</w:t>
      </w:r>
    </w:p>
    <w:p w:rsidR="004A6D78" w:rsidRPr="00B5589E" w:rsidRDefault="004A6D78" w:rsidP="004A6D78">
      <w:pPr>
        <w:numPr>
          <w:ilvl w:val="0"/>
          <w:numId w:val="10"/>
        </w:numPr>
        <w:spacing w:line="360" w:lineRule="auto"/>
        <w:jc w:val="both"/>
        <w:rPr>
          <w:rFonts w:ascii="Times New Roman" w:hAnsi="Times New Roman" w:cs="Times New Roman"/>
          <w:sz w:val="28"/>
          <w:szCs w:val="28"/>
        </w:rPr>
      </w:pPr>
      <w:r w:rsidRPr="00B5589E">
        <w:rPr>
          <w:rFonts w:ascii="Times New Roman" w:hAnsi="Times New Roman" w:cs="Times New Roman"/>
          <w:i/>
          <w:iCs/>
          <w:sz w:val="28"/>
          <w:szCs w:val="28"/>
        </w:rPr>
        <w:t>«Ножницы, иголки очень, очень колки»</w:t>
      </w:r>
    </w:p>
    <w:p w:rsidR="004A6D78" w:rsidRPr="00B5589E" w:rsidRDefault="004A6D78" w:rsidP="004A6D78">
      <w:pPr>
        <w:numPr>
          <w:ilvl w:val="0"/>
          <w:numId w:val="10"/>
        </w:numPr>
        <w:spacing w:line="360" w:lineRule="auto"/>
        <w:jc w:val="both"/>
        <w:rPr>
          <w:rFonts w:ascii="Times New Roman" w:hAnsi="Times New Roman" w:cs="Times New Roman"/>
          <w:sz w:val="28"/>
          <w:szCs w:val="28"/>
        </w:rPr>
      </w:pPr>
      <w:r w:rsidRPr="00B5589E">
        <w:rPr>
          <w:rFonts w:ascii="Times New Roman" w:hAnsi="Times New Roman" w:cs="Times New Roman"/>
          <w:i/>
          <w:iCs/>
          <w:sz w:val="28"/>
          <w:szCs w:val="28"/>
        </w:rPr>
        <w:t>«Поплотнее кран закрой-осторожен будь с водой» </w:t>
      </w:r>
    </w:p>
    <w:p w:rsidR="004A6D78" w:rsidRPr="00B5589E" w:rsidRDefault="004A6D78" w:rsidP="004A6D78">
      <w:pPr>
        <w:numPr>
          <w:ilvl w:val="0"/>
          <w:numId w:val="10"/>
        </w:numPr>
        <w:spacing w:line="360" w:lineRule="auto"/>
        <w:jc w:val="both"/>
        <w:rPr>
          <w:rFonts w:ascii="Times New Roman" w:hAnsi="Times New Roman" w:cs="Times New Roman"/>
          <w:sz w:val="28"/>
          <w:szCs w:val="28"/>
        </w:rPr>
      </w:pPr>
      <w:r w:rsidRPr="00B5589E">
        <w:rPr>
          <w:rFonts w:ascii="Times New Roman" w:hAnsi="Times New Roman" w:cs="Times New Roman"/>
          <w:i/>
          <w:iCs/>
          <w:sz w:val="28"/>
          <w:szCs w:val="28"/>
        </w:rPr>
        <w:t>«Мой адрес»</w:t>
      </w:r>
    </w:p>
    <w:p w:rsidR="004A6D78" w:rsidRPr="00B5589E" w:rsidRDefault="004A6D78" w:rsidP="004A6D78">
      <w:pPr>
        <w:numPr>
          <w:ilvl w:val="0"/>
          <w:numId w:val="11"/>
        </w:numPr>
        <w:spacing w:line="360" w:lineRule="auto"/>
        <w:jc w:val="both"/>
        <w:rPr>
          <w:rFonts w:ascii="Times New Roman" w:hAnsi="Times New Roman" w:cs="Times New Roman"/>
          <w:sz w:val="28"/>
          <w:szCs w:val="28"/>
        </w:rPr>
      </w:pPr>
      <w:r w:rsidRPr="00B5589E">
        <w:rPr>
          <w:rFonts w:ascii="Times New Roman" w:hAnsi="Times New Roman" w:cs="Times New Roman"/>
          <w:b/>
          <w:bCs/>
          <w:sz w:val="28"/>
          <w:szCs w:val="28"/>
          <w:u w:val="single"/>
        </w:rPr>
        <w:t>5-ый блок. Ребенок на улице</w:t>
      </w:r>
    </w:p>
    <w:p w:rsidR="004A6D78" w:rsidRPr="00B5589E" w:rsidRDefault="004A6D78" w:rsidP="004A6D78">
      <w:pPr>
        <w:numPr>
          <w:ilvl w:val="0"/>
          <w:numId w:val="12"/>
        </w:numPr>
        <w:spacing w:line="360" w:lineRule="auto"/>
        <w:jc w:val="both"/>
        <w:rPr>
          <w:rFonts w:ascii="Times New Roman" w:hAnsi="Times New Roman" w:cs="Times New Roman"/>
          <w:sz w:val="28"/>
          <w:szCs w:val="28"/>
        </w:rPr>
      </w:pPr>
      <w:r w:rsidRPr="00B5589E">
        <w:rPr>
          <w:rFonts w:ascii="Times New Roman" w:hAnsi="Times New Roman" w:cs="Times New Roman"/>
          <w:i/>
          <w:iCs/>
          <w:sz w:val="28"/>
          <w:szCs w:val="28"/>
        </w:rPr>
        <w:t>«Игры во дворе»</w:t>
      </w:r>
    </w:p>
    <w:p w:rsidR="004A6D78" w:rsidRPr="00B5589E" w:rsidRDefault="004A6D78" w:rsidP="004A6D78">
      <w:pPr>
        <w:numPr>
          <w:ilvl w:val="0"/>
          <w:numId w:val="12"/>
        </w:numPr>
        <w:spacing w:line="360" w:lineRule="auto"/>
        <w:jc w:val="both"/>
        <w:rPr>
          <w:rFonts w:ascii="Times New Roman" w:hAnsi="Times New Roman" w:cs="Times New Roman"/>
          <w:sz w:val="28"/>
          <w:szCs w:val="28"/>
        </w:rPr>
      </w:pPr>
      <w:r w:rsidRPr="00B5589E">
        <w:rPr>
          <w:rFonts w:ascii="Times New Roman" w:hAnsi="Times New Roman" w:cs="Times New Roman"/>
          <w:i/>
          <w:iCs/>
          <w:sz w:val="28"/>
          <w:szCs w:val="28"/>
        </w:rPr>
        <w:t>«Безопасность на дороге»</w:t>
      </w:r>
    </w:p>
    <w:p w:rsidR="004A6D78" w:rsidRPr="002E422D" w:rsidRDefault="004A6D78" w:rsidP="004A6D78">
      <w:pPr>
        <w:numPr>
          <w:ilvl w:val="0"/>
          <w:numId w:val="13"/>
        </w:numPr>
        <w:spacing w:line="360" w:lineRule="auto"/>
        <w:jc w:val="both"/>
        <w:rPr>
          <w:rFonts w:ascii="Times New Roman" w:hAnsi="Times New Roman" w:cs="Times New Roman"/>
          <w:sz w:val="28"/>
          <w:szCs w:val="28"/>
        </w:rPr>
      </w:pPr>
      <w:r w:rsidRPr="00B5589E">
        <w:rPr>
          <w:rFonts w:ascii="Times New Roman" w:hAnsi="Times New Roman" w:cs="Times New Roman"/>
          <w:b/>
          <w:bCs/>
          <w:sz w:val="28"/>
          <w:szCs w:val="28"/>
          <w:u w:val="single"/>
        </w:rPr>
        <w:t>6-ой блок. Ребенок и природа.</w:t>
      </w:r>
    </w:p>
    <w:p w:rsidR="004A6D78" w:rsidRPr="00B5589E" w:rsidRDefault="004A6D78" w:rsidP="004A6D78">
      <w:pPr>
        <w:spacing w:line="360" w:lineRule="auto"/>
        <w:ind w:left="360"/>
        <w:jc w:val="both"/>
        <w:rPr>
          <w:rFonts w:ascii="Times New Roman" w:hAnsi="Times New Roman" w:cs="Times New Roman"/>
          <w:sz w:val="28"/>
          <w:szCs w:val="28"/>
        </w:rPr>
      </w:pPr>
      <w:r w:rsidRPr="002E422D">
        <w:rPr>
          <w:rFonts w:ascii="Times New Roman" w:hAnsi="Times New Roman" w:cs="Times New Roman"/>
          <w:b/>
          <w:i/>
          <w:iCs/>
          <w:sz w:val="28"/>
          <w:szCs w:val="28"/>
        </w:rPr>
        <w:t>-</w:t>
      </w:r>
      <w:r>
        <w:rPr>
          <w:rFonts w:ascii="Times New Roman" w:hAnsi="Times New Roman" w:cs="Times New Roman"/>
          <w:i/>
          <w:iCs/>
          <w:sz w:val="28"/>
          <w:szCs w:val="28"/>
        </w:rPr>
        <w:t xml:space="preserve"> </w:t>
      </w:r>
      <w:r w:rsidRPr="00B5589E">
        <w:rPr>
          <w:rFonts w:ascii="Times New Roman" w:hAnsi="Times New Roman" w:cs="Times New Roman"/>
          <w:i/>
          <w:iCs/>
          <w:sz w:val="28"/>
          <w:szCs w:val="28"/>
        </w:rPr>
        <w:t>«Грибы и растения» </w:t>
      </w:r>
    </w:p>
    <w:p w:rsidR="004A6D78" w:rsidRPr="00B5589E" w:rsidRDefault="004A6D78" w:rsidP="004A6D78">
      <w:pPr>
        <w:numPr>
          <w:ilvl w:val="0"/>
          <w:numId w:val="14"/>
        </w:numPr>
        <w:spacing w:line="360" w:lineRule="auto"/>
        <w:jc w:val="both"/>
        <w:rPr>
          <w:rFonts w:ascii="Times New Roman" w:hAnsi="Times New Roman" w:cs="Times New Roman"/>
          <w:sz w:val="28"/>
          <w:szCs w:val="28"/>
        </w:rPr>
      </w:pPr>
      <w:r w:rsidRPr="00B5589E">
        <w:rPr>
          <w:rFonts w:ascii="Times New Roman" w:hAnsi="Times New Roman" w:cs="Times New Roman"/>
          <w:i/>
          <w:iCs/>
          <w:sz w:val="28"/>
          <w:szCs w:val="28"/>
        </w:rPr>
        <w:t>«Контакты с животными, насекомыми»</w:t>
      </w:r>
    </w:p>
    <w:p w:rsidR="004A6D78" w:rsidRPr="002E422D" w:rsidRDefault="004A6D78" w:rsidP="004A6D78">
      <w:pPr>
        <w:numPr>
          <w:ilvl w:val="0"/>
          <w:numId w:val="14"/>
        </w:numPr>
        <w:spacing w:line="360" w:lineRule="auto"/>
        <w:jc w:val="both"/>
        <w:rPr>
          <w:rFonts w:ascii="Times New Roman" w:hAnsi="Times New Roman" w:cs="Times New Roman"/>
          <w:sz w:val="28"/>
          <w:szCs w:val="28"/>
        </w:rPr>
      </w:pPr>
      <w:r w:rsidRPr="00B5589E">
        <w:rPr>
          <w:rFonts w:ascii="Times New Roman" w:hAnsi="Times New Roman" w:cs="Times New Roman"/>
          <w:i/>
          <w:iCs/>
          <w:sz w:val="28"/>
          <w:szCs w:val="28"/>
        </w:rPr>
        <w:t xml:space="preserve"> «Правила безопасного поведения зимой» </w:t>
      </w:r>
    </w:p>
    <w:p w:rsidR="004A6D78" w:rsidRPr="00B5589E" w:rsidRDefault="004A6D78" w:rsidP="004A6D78">
      <w:pPr>
        <w:numPr>
          <w:ilvl w:val="0"/>
          <w:numId w:val="14"/>
        </w:numPr>
        <w:spacing w:line="360" w:lineRule="auto"/>
        <w:jc w:val="both"/>
        <w:rPr>
          <w:rFonts w:ascii="Times New Roman" w:hAnsi="Times New Roman" w:cs="Times New Roman"/>
          <w:sz w:val="28"/>
          <w:szCs w:val="28"/>
        </w:rPr>
      </w:pPr>
      <w:r>
        <w:rPr>
          <w:rFonts w:ascii="Times New Roman" w:hAnsi="Times New Roman" w:cs="Times New Roman"/>
          <w:i/>
          <w:iCs/>
          <w:sz w:val="28"/>
          <w:szCs w:val="28"/>
        </w:rPr>
        <w:t>«</w:t>
      </w:r>
      <w:r w:rsidRPr="00B5589E">
        <w:rPr>
          <w:rFonts w:ascii="Times New Roman" w:hAnsi="Times New Roman" w:cs="Times New Roman"/>
          <w:i/>
          <w:iCs/>
          <w:sz w:val="28"/>
          <w:szCs w:val="28"/>
        </w:rPr>
        <w:t>Правила безопасного поведения</w:t>
      </w:r>
      <w:r>
        <w:rPr>
          <w:rFonts w:ascii="Times New Roman" w:hAnsi="Times New Roman" w:cs="Times New Roman"/>
          <w:i/>
          <w:iCs/>
          <w:sz w:val="28"/>
          <w:szCs w:val="28"/>
        </w:rPr>
        <w:t xml:space="preserve"> в Новый год»</w:t>
      </w:r>
    </w:p>
    <w:p w:rsidR="004A6D78" w:rsidRPr="00B5589E" w:rsidRDefault="004A6D78" w:rsidP="004A6D78">
      <w:pPr>
        <w:numPr>
          <w:ilvl w:val="0"/>
          <w:numId w:val="14"/>
        </w:numPr>
        <w:spacing w:line="360" w:lineRule="auto"/>
        <w:jc w:val="both"/>
        <w:rPr>
          <w:rFonts w:ascii="Times New Roman" w:hAnsi="Times New Roman" w:cs="Times New Roman"/>
          <w:sz w:val="28"/>
          <w:szCs w:val="28"/>
        </w:rPr>
      </w:pPr>
      <w:r w:rsidRPr="00B5589E">
        <w:rPr>
          <w:rFonts w:ascii="Times New Roman" w:hAnsi="Times New Roman" w:cs="Times New Roman"/>
          <w:i/>
          <w:iCs/>
          <w:sz w:val="28"/>
          <w:szCs w:val="28"/>
        </w:rPr>
        <w:t>«На воде, на солнце…» </w:t>
      </w:r>
    </w:p>
    <w:p w:rsidR="004A6D78" w:rsidRDefault="004A6D78" w:rsidP="004A6D78">
      <w:pPr>
        <w:spacing w:after="150" w:line="360" w:lineRule="auto"/>
        <w:jc w:val="both"/>
        <w:rPr>
          <w:rFonts w:ascii="Times New Roman" w:eastAsia="Times New Roman" w:hAnsi="Times New Roman" w:cs="Times New Roman"/>
          <w:b/>
          <w:sz w:val="28"/>
          <w:szCs w:val="28"/>
          <w:u w:val="single"/>
          <w:lang w:eastAsia="ru-RU"/>
        </w:rPr>
      </w:pPr>
      <w:r w:rsidRPr="00B5589E">
        <w:rPr>
          <w:rFonts w:ascii="Times New Roman" w:eastAsia="Times New Roman" w:hAnsi="Times New Roman" w:cs="Times New Roman"/>
          <w:b/>
          <w:sz w:val="28"/>
          <w:szCs w:val="28"/>
          <w:u w:val="single"/>
          <w:lang w:eastAsia="ru-RU"/>
        </w:rPr>
        <w:t>1-ый блок. Эмоциональное благополучие ребенка</w:t>
      </w:r>
    </w:p>
    <w:p w:rsidR="004A6D78" w:rsidRDefault="004A6D78" w:rsidP="004A6D78">
      <w:pPr>
        <w:pStyle w:val="a5"/>
        <w:numPr>
          <w:ilvl w:val="0"/>
          <w:numId w:val="16"/>
        </w:numPr>
        <w:spacing w:after="150" w:line="360" w:lineRule="auto"/>
        <w:jc w:val="both"/>
        <w:rPr>
          <w:rFonts w:ascii="Times New Roman" w:eastAsia="Times New Roman" w:hAnsi="Times New Roman" w:cs="Times New Roman"/>
          <w:b/>
          <w:sz w:val="28"/>
          <w:szCs w:val="28"/>
          <w:lang w:eastAsia="ru-RU"/>
        </w:rPr>
      </w:pPr>
      <w:r>
        <w:rPr>
          <w:rFonts w:ascii="Times New Roman" w:eastAsia="Times New Roman" w:hAnsi="Times New Roman" w:cs="Times New Roman"/>
          <w:b/>
          <w:sz w:val="28"/>
          <w:szCs w:val="28"/>
          <w:lang w:eastAsia="ru-RU"/>
        </w:rPr>
        <w:t>«Наше настроение, эмоции»</w:t>
      </w:r>
    </w:p>
    <w:p w:rsidR="004A6D78"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Цель:</w:t>
      </w:r>
      <w:r>
        <w:rPr>
          <w:rFonts w:ascii="Times New Roman" w:eastAsia="Times New Roman" w:hAnsi="Times New Roman" w:cs="Times New Roman"/>
          <w:sz w:val="28"/>
          <w:szCs w:val="28"/>
          <w:lang w:eastAsia="ru-RU"/>
        </w:rPr>
        <w:t xml:space="preserve"> учить понимать и выражать разные виды чувств и эмоций.</w:t>
      </w:r>
    </w:p>
    <w:p w:rsidR="004A6D78" w:rsidRDefault="004A6D78" w:rsidP="004A6D78">
      <w:pPr>
        <w:spacing w:after="150" w:line="360" w:lineRule="auto"/>
        <w:jc w:val="both"/>
        <w:rPr>
          <w:rFonts w:ascii="Times New Roman" w:eastAsia="Times New Roman" w:hAnsi="Times New Roman" w:cs="Times New Roman"/>
          <w:sz w:val="28"/>
          <w:szCs w:val="28"/>
          <w:lang w:eastAsia="ru-RU"/>
        </w:rPr>
      </w:pPr>
      <w:r>
        <w:rPr>
          <w:rFonts w:ascii="Times New Roman" w:eastAsia="Times New Roman" w:hAnsi="Times New Roman" w:cs="Times New Roman"/>
          <w:sz w:val="28"/>
          <w:szCs w:val="28"/>
          <w:lang w:eastAsia="ru-RU"/>
        </w:rPr>
        <w:t>1.</w:t>
      </w:r>
      <w:r w:rsidRPr="00AE6430">
        <w:rPr>
          <w:rFonts w:ascii="Times New Roman" w:eastAsia="Times New Roman" w:hAnsi="Times New Roman" w:cs="Times New Roman"/>
          <w:sz w:val="28"/>
          <w:szCs w:val="28"/>
          <w:lang w:eastAsia="ru-RU"/>
        </w:rPr>
        <w:t xml:space="preserve"> </w:t>
      </w:r>
      <w:r>
        <w:rPr>
          <w:rFonts w:ascii="Times New Roman" w:eastAsia="Times New Roman" w:hAnsi="Times New Roman" w:cs="Times New Roman"/>
          <w:sz w:val="28"/>
          <w:szCs w:val="28"/>
          <w:lang w:eastAsia="ru-RU"/>
        </w:rPr>
        <w:t>Беседа «Наше настроение»</w:t>
      </w:r>
    </w:p>
    <w:p w:rsidR="004A6D78" w:rsidRDefault="004A6D78" w:rsidP="004A6D78">
      <w:pPr>
        <w:spacing w:after="150" w:line="360" w:lineRule="auto"/>
        <w:jc w:val="both"/>
        <w:rPr>
          <w:rFonts w:ascii="Times New Roman" w:eastAsia="Times New Roman" w:hAnsi="Times New Roman" w:cs="Times New Roman"/>
          <w:sz w:val="28"/>
          <w:szCs w:val="28"/>
          <w:lang w:eastAsia="ru-RU"/>
        </w:rPr>
      </w:pPr>
      <w:r>
        <w:rPr>
          <w:rFonts w:ascii="Times New Roman" w:eastAsia="Times New Roman" w:hAnsi="Times New Roman" w:cs="Times New Roman"/>
          <w:sz w:val="28"/>
          <w:szCs w:val="28"/>
          <w:lang w:eastAsia="ru-RU"/>
        </w:rPr>
        <w:t>2. Игры «Угадай настроение», «Какого цвета мое настроение», «Пиктограммы эмоций»</w:t>
      </w:r>
    </w:p>
    <w:p w:rsidR="004A6D78" w:rsidRPr="00AE6430" w:rsidRDefault="004A6D78" w:rsidP="004A6D78">
      <w:pPr>
        <w:spacing w:after="150" w:line="360" w:lineRule="auto"/>
        <w:jc w:val="both"/>
        <w:rPr>
          <w:rFonts w:ascii="Times New Roman" w:eastAsia="Times New Roman" w:hAnsi="Times New Roman" w:cs="Times New Roman"/>
          <w:b/>
          <w:sz w:val="28"/>
          <w:szCs w:val="28"/>
          <w:lang w:eastAsia="ru-RU"/>
        </w:rPr>
      </w:pPr>
      <w:r>
        <w:rPr>
          <w:rFonts w:ascii="Times New Roman" w:eastAsia="Times New Roman" w:hAnsi="Times New Roman" w:cs="Times New Roman"/>
          <w:sz w:val="28"/>
          <w:szCs w:val="28"/>
          <w:lang w:eastAsia="ru-RU"/>
        </w:rPr>
        <w:t>3. Рисование «Осеннее настроение»</w:t>
      </w:r>
      <w:r w:rsidRPr="00AE6430">
        <w:rPr>
          <w:rFonts w:ascii="Times New Roman" w:eastAsia="Times New Roman" w:hAnsi="Times New Roman" w:cs="Times New Roman"/>
          <w:sz w:val="28"/>
          <w:szCs w:val="28"/>
          <w:lang w:eastAsia="ru-RU"/>
        </w:rPr>
        <w:t xml:space="preserve"> </w:t>
      </w:r>
    </w:p>
    <w:p w:rsidR="004A6D78" w:rsidRPr="002E422D" w:rsidRDefault="004A6D78" w:rsidP="004A6D78">
      <w:pPr>
        <w:pStyle w:val="a5"/>
        <w:numPr>
          <w:ilvl w:val="0"/>
          <w:numId w:val="16"/>
        </w:numPr>
        <w:spacing w:after="150" w:line="360" w:lineRule="auto"/>
        <w:jc w:val="both"/>
        <w:rPr>
          <w:rFonts w:ascii="Times New Roman" w:eastAsia="Times New Roman" w:hAnsi="Times New Roman" w:cs="Times New Roman"/>
          <w:b/>
          <w:bCs/>
          <w:sz w:val="28"/>
          <w:szCs w:val="28"/>
          <w:lang w:eastAsia="ru-RU"/>
        </w:rPr>
      </w:pPr>
      <w:r w:rsidRPr="002E422D">
        <w:rPr>
          <w:rFonts w:ascii="Times New Roman" w:eastAsia="Times New Roman" w:hAnsi="Times New Roman" w:cs="Times New Roman"/>
          <w:b/>
          <w:bCs/>
          <w:sz w:val="28"/>
          <w:szCs w:val="28"/>
          <w:lang w:eastAsia="ru-RU"/>
        </w:rPr>
        <w:t>«Никто меня не любит» </w:t>
      </w:r>
    </w:p>
    <w:p w:rsidR="004A6D78" w:rsidRPr="00B5589E" w:rsidRDefault="004A6D78" w:rsidP="004A6D78">
      <w:pPr>
        <w:spacing w:after="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Цель: помочь понять, что все нуждаются в любви и сострадании.</w:t>
      </w:r>
    </w:p>
    <w:p w:rsidR="004A6D78" w:rsidRPr="00B5589E" w:rsidRDefault="004A6D78" w:rsidP="004A6D78">
      <w:pPr>
        <w:spacing w:before="100" w:beforeAutospacing="1" w:after="100" w:afterAutospacing="1"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1. Беседы: «Если тебя обидели», «Почему мне бывает грустно?»</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2.Чтение сказки Г. Андерсена «Гадкий утенок»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3.Моделирование проблемных ситуаций: «Новенькая в группе», «Не хочу с ним играть», «А у меня </w:t>
      </w:r>
      <w:proofErr w:type="gramStart"/>
      <w:r w:rsidRPr="00B5589E">
        <w:rPr>
          <w:rFonts w:ascii="Times New Roman" w:eastAsia="Times New Roman" w:hAnsi="Times New Roman" w:cs="Times New Roman"/>
          <w:sz w:val="28"/>
          <w:szCs w:val="28"/>
          <w:lang w:eastAsia="ru-RU"/>
        </w:rPr>
        <w:t>лучше,..</w:t>
      </w:r>
      <w:proofErr w:type="gramEnd"/>
      <w:r w:rsidRPr="00B5589E">
        <w:rPr>
          <w:rFonts w:ascii="Times New Roman" w:eastAsia="Times New Roman" w:hAnsi="Times New Roman" w:cs="Times New Roman"/>
          <w:sz w:val="28"/>
          <w:szCs w:val="28"/>
          <w:lang w:eastAsia="ru-RU"/>
        </w:rPr>
        <w:t>»</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4. Д-игры «Маски», «Волшебный стул», «Прогулки с завязанными глазами»</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i/>
          <w:sz w:val="28"/>
          <w:szCs w:val="28"/>
          <w:lang w:eastAsia="ru-RU"/>
        </w:rPr>
        <w:t xml:space="preserve">Взаимодействие с родителями: </w:t>
      </w:r>
      <w:r w:rsidRPr="00B5589E">
        <w:rPr>
          <w:rFonts w:ascii="Times New Roman" w:eastAsia="Times New Roman" w:hAnsi="Times New Roman" w:cs="Times New Roman"/>
          <w:sz w:val="28"/>
          <w:szCs w:val="28"/>
          <w:lang w:eastAsia="ru-RU"/>
        </w:rPr>
        <w:t>Индивидуальная беседа с родителями «Социально-бытовые условия в семье»</w:t>
      </w:r>
    </w:p>
    <w:p w:rsidR="004A6D78" w:rsidRPr="00B5589E" w:rsidRDefault="004A6D78" w:rsidP="004A6D78">
      <w:pPr>
        <w:spacing w:after="150" w:line="360" w:lineRule="auto"/>
        <w:jc w:val="both"/>
        <w:rPr>
          <w:rFonts w:ascii="Times New Roman" w:eastAsia="Times New Roman" w:hAnsi="Times New Roman" w:cs="Times New Roman"/>
          <w:b/>
          <w:bCs/>
          <w:sz w:val="28"/>
          <w:szCs w:val="28"/>
          <w:lang w:eastAsia="ru-RU"/>
        </w:rPr>
      </w:pPr>
      <w:r>
        <w:rPr>
          <w:rFonts w:ascii="Times New Roman" w:eastAsia="Times New Roman" w:hAnsi="Times New Roman" w:cs="Times New Roman"/>
          <w:b/>
          <w:bCs/>
          <w:sz w:val="28"/>
          <w:szCs w:val="28"/>
          <w:lang w:eastAsia="ru-RU"/>
        </w:rPr>
        <w:t>3</w:t>
      </w:r>
      <w:r w:rsidRPr="00B5589E">
        <w:rPr>
          <w:rFonts w:ascii="Times New Roman" w:eastAsia="Times New Roman" w:hAnsi="Times New Roman" w:cs="Times New Roman"/>
          <w:b/>
          <w:bCs/>
          <w:sz w:val="28"/>
          <w:szCs w:val="28"/>
          <w:lang w:eastAsia="ru-RU"/>
        </w:rPr>
        <w:t>. «Конфликты. Ссоры. Всем советуем дружить!»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Цель: помочь понять некоторые причины ссоры и способы выхода из конфликта, развивать добрые отношения между детьми</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1. Беседы: «О дружбе и друзьях»</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2. Моделирование конфликтных ситуации «Дети играли и вдруг стали ссориться из-за…»; «Мы играли вдвоем, к нам пришел третьим…»</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3.Настольный театр «Упрямые барашки»,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4. Игры-тренинги: театр би-ба-бо «Дразнилка» (народные дразнилки), «Мирилка», «Учимся мириться»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4.Игры на развитие эмоций: «Ссоримся - миримся», «Солнечный зайчик», «Подари солнышонка»</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5.Физминутка «Поссорились -  помирились»</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6.Аппликация «Подарок другу»</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i/>
          <w:sz w:val="28"/>
          <w:szCs w:val="28"/>
          <w:lang w:eastAsia="ru-RU"/>
        </w:rPr>
        <w:t xml:space="preserve">Взаимодействие с родителями: </w:t>
      </w:r>
      <w:r w:rsidRPr="00B5589E">
        <w:rPr>
          <w:rFonts w:ascii="Times New Roman" w:eastAsia="Times New Roman" w:hAnsi="Times New Roman" w:cs="Times New Roman"/>
          <w:sz w:val="28"/>
          <w:szCs w:val="28"/>
          <w:lang w:eastAsia="ru-RU"/>
        </w:rPr>
        <w:t>Консультация: «Продуктивные методы воспитания. Наказывать или нет»</w:t>
      </w:r>
    </w:p>
    <w:p w:rsidR="004A6D78" w:rsidRPr="00B5589E" w:rsidRDefault="004A6D78" w:rsidP="004A6D78">
      <w:pPr>
        <w:spacing w:after="150" w:line="360" w:lineRule="auto"/>
        <w:jc w:val="both"/>
        <w:rPr>
          <w:rFonts w:ascii="Times New Roman" w:eastAsia="Times New Roman" w:hAnsi="Times New Roman" w:cs="Times New Roman"/>
          <w:b/>
          <w:sz w:val="28"/>
          <w:szCs w:val="28"/>
          <w:u w:val="single"/>
          <w:lang w:eastAsia="ru-RU"/>
        </w:rPr>
      </w:pPr>
      <w:r w:rsidRPr="00B5589E">
        <w:rPr>
          <w:rFonts w:ascii="Times New Roman" w:eastAsia="Times New Roman" w:hAnsi="Times New Roman" w:cs="Times New Roman"/>
          <w:b/>
          <w:sz w:val="28"/>
          <w:szCs w:val="28"/>
          <w:u w:val="single"/>
          <w:lang w:eastAsia="ru-RU"/>
        </w:rPr>
        <w:t>2-ой блок. Здоровье ребенка</w:t>
      </w:r>
    </w:p>
    <w:p w:rsidR="004A6D78" w:rsidRPr="00B5589E" w:rsidRDefault="004A6D78" w:rsidP="004A6D78">
      <w:pPr>
        <w:spacing w:after="150" w:line="360" w:lineRule="auto"/>
        <w:jc w:val="both"/>
        <w:rPr>
          <w:rFonts w:ascii="Times New Roman" w:eastAsia="Times New Roman" w:hAnsi="Times New Roman" w:cs="Times New Roman"/>
          <w:b/>
          <w:bCs/>
          <w:sz w:val="28"/>
          <w:szCs w:val="28"/>
          <w:lang w:eastAsia="ru-RU"/>
        </w:rPr>
      </w:pPr>
      <w:proofErr w:type="gramStart"/>
      <w:r w:rsidRPr="00B5589E">
        <w:rPr>
          <w:rFonts w:ascii="Times New Roman" w:eastAsia="Times New Roman" w:hAnsi="Times New Roman" w:cs="Times New Roman"/>
          <w:b/>
          <w:bCs/>
          <w:sz w:val="28"/>
          <w:szCs w:val="28"/>
          <w:lang w:eastAsia="ru-RU"/>
        </w:rPr>
        <w:t>1.«</w:t>
      </w:r>
      <w:proofErr w:type="gramEnd"/>
      <w:r w:rsidRPr="00B5589E">
        <w:rPr>
          <w:rFonts w:ascii="Times New Roman" w:eastAsia="Times New Roman" w:hAnsi="Times New Roman" w:cs="Times New Roman"/>
          <w:b/>
          <w:bCs/>
          <w:sz w:val="28"/>
          <w:szCs w:val="28"/>
          <w:lang w:eastAsia="ru-RU"/>
        </w:rPr>
        <w:t>Одежда и здоровье»</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b/>
          <w:bCs/>
          <w:sz w:val="28"/>
          <w:szCs w:val="28"/>
          <w:lang w:eastAsia="ru-RU"/>
        </w:rPr>
        <w:t> </w:t>
      </w:r>
      <w:r w:rsidRPr="00B5589E">
        <w:rPr>
          <w:rFonts w:ascii="Times New Roman" w:eastAsia="Times New Roman" w:hAnsi="Times New Roman" w:cs="Times New Roman"/>
          <w:sz w:val="28"/>
          <w:szCs w:val="28"/>
          <w:lang w:eastAsia="ru-RU"/>
        </w:rPr>
        <w:t>Цель: объяснить взаимосвязь одежды и здоровья человека.</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1. Беседа «Погода и одежда», «Почему одежда должна быть удобной».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2.Дидактическая игра «Кому - что?</w:t>
      </w:r>
      <w:proofErr w:type="gramStart"/>
      <w:r w:rsidRPr="00B5589E">
        <w:rPr>
          <w:rFonts w:ascii="Times New Roman" w:eastAsia="Times New Roman" w:hAnsi="Times New Roman" w:cs="Times New Roman"/>
          <w:sz w:val="28"/>
          <w:szCs w:val="28"/>
          <w:lang w:eastAsia="ru-RU"/>
        </w:rPr>
        <w:t>» ,</w:t>
      </w:r>
      <w:proofErr w:type="gramEnd"/>
      <w:r w:rsidRPr="00B5589E">
        <w:rPr>
          <w:rFonts w:ascii="Times New Roman" w:eastAsia="Times New Roman" w:hAnsi="Times New Roman" w:cs="Times New Roman"/>
          <w:sz w:val="28"/>
          <w:szCs w:val="28"/>
          <w:lang w:eastAsia="ru-RU"/>
        </w:rPr>
        <w:t xml:space="preserve"> «Что сначала, что потом?»</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3.Игра-эстафета «Кто быстрее оденется»</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i/>
          <w:sz w:val="28"/>
          <w:szCs w:val="28"/>
          <w:lang w:eastAsia="ru-RU"/>
        </w:rPr>
        <w:t xml:space="preserve">Взаимодействие с родителями: </w:t>
      </w:r>
      <w:r w:rsidRPr="00B5589E">
        <w:rPr>
          <w:rFonts w:ascii="Times New Roman" w:eastAsia="Times New Roman" w:hAnsi="Times New Roman" w:cs="Times New Roman"/>
          <w:sz w:val="28"/>
          <w:szCs w:val="28"/>
          <w:lang w:eastAsia="ru-RU"/>
        </w:rPr>
        <w:t>Консультация «Одеваем ребенка по погоде»</w:t>
      </w:r>
    </w:p>
    <w:p w:rsidR="004A6D78" w:rsidRPr="00B5589E" w:rsidRDefault="004A6D78" w:rsidP="004A6D78">
      <w:pPr>
        <w:spacing w:after="150" w:line="360" w:lineRule="auto"/>
        <w:jc w:val="both"/>
        <w:rPr>
          <w:rFonts w:ascii="Times New Roman" w:eastAsia="Times New Roman" w:hAnsi="Times New Roman" w:cs="Times New Roman"/>
          <w:b/>
          <w:bCs/>
          <w:sz w:val="28"/>
          <w:szCs w:val="28"/>
          <w:lang w:eastAsia="ru-RU"/>
        </w:rPr>
      </w:pPr>
      <w:r w:rsidRPr="00B5589E">
        <w:rPr>
          <w:rFonts w:ascii="Times New Roman" w:eastAsia="Times New Roman" w:hAnsi="Times New Roman" w:cs="Times New Roman"/>
          <w:b/>
          <w:bCs/>
          <w:sz w:val="28"/>
          <w:szCs w:val="28"/>
          <w:lang w:eastAsia="ru-RU"/>
        </w:rPr>
        <w:t>2. «Микробы, вирусы»</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b/>
          <w:bCs/>
          <w:sz w:val="28"/>
          <w:szCs w:val="28"/>
          <w:lang w:eastAsia="ru-RU"/>
        </w:rPr>
        <w:t> </w:t>
      </w:r>
      <w:r w:rsidRPr="00B5589E">
        <w:rPr>
          <w:rFonts w:ascii="Times New Roman" w:eastAsia="Times New Roman" w:hAnsi="Times New Roman" w:cs="Times New Roman"/>
          <w:sz w:val="28"/>
          <w:szCs w:val="28"/>
          <w:lang w:eastAsia="ru-RU"/>
        </w:rPr>
        <w:t>Цель: дать элементарные представления об инфекциях и их возбудителях.</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1.Рссматривание картинок на тему: «Я заболел».</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2.Игра-тренинг «Мы пришли с прогулки и очень хочется пить», «Бегали-вспотели», «Едем в автобусе»,</w:t>
      </w:r>
      <w:r>
        <w:rPr>
          <w:rFonts w:ascii="Times New Roman" w:eastAsia="Times New Roman" w:hAnsi="Times New Roman" w:cs="Times New Roman"/>
          <w:sz w:val="28"/>
          <w:szCs w:val="28"/>
          <w:lang w:eastAsia="ru-RU"/>
        </w:rPr>
        <w:t xml:space="preserve"> «Угостили яблоком».</w:t>
      </w:r>
      <w:r w:rsidRPr="00B5589E">
        <w:rPr>
          <w:rFonts w:ascii="Times New Roman" w:eastAsia="Times New Roman" w:hAnsi="Times New Roman" w:cs="Times New Roman"/>
          <w:sz w:val="28"/>
          <w:szCs w:val="28"/>
          <w:lang w:eastAsia="ru-RU"/>
        </w:rPr>
        <w:t xml:space="preserve">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3.Чтение отрывков из сказки К.Чуковского «Доктор Айболит».</w:t>
      </w:r>
    </w:p>
    <w:p w:rsidR="004A6D78"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4.Дидактическая игра «Какие действия приводят к заболеванию»</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Pr>
          <w:rFonts w:ascii="Times New Roman" w:eastAsia="Times New Roman" w:hAnsi="Times New Roman" w:cs="Times New Roman"/>
          <w:sz w:val="28"/>
          <w:szCs w:val="28"/>
          <w:lang w:eastAsia="ru-RU"/>
        </w:rPr>
        <w:t>5.Исследовательская деятельность: «Микробы-невидимки»</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Pr>
          <w:rFonts w:ascii="Times New Roman" w:eastAsia="Times New Roman" w:hAnsi="Times New Roman" w:cs="Times New Roman"/>
          <w:sz w:val="28"/>
          <w:szCs w:val="28"/>
          <w:lang w:eastAsia="ru-RU"/>
        </w:rPr>
        <w:t>6</w:t>
      </w:r>
      <w:r w:rsidRPr="00B5589E">
        <w:rPr>
          <w:rFonts w:ascii="Times New Roman" w:eastAsia="Times New Roman" w:hAnsi="Times New Roman" w:cs="Times New Roman"/>
          <w:sz w:val="28"/>
          <w:szCs w:val="28"/>
          <w:lang w:eastAsia="ru-RU"/>
        </w:rPr>
        <w:t>.Сюжетно-ролевая игра «Больница»</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i/>
          <w:sz w:val="28"/>
          <w:szCs w:val="28"/>
          <w:lang w:eastAsia="ru-RU"/>
        </w:rPr>
        <w:t xml:space="preserve">Взаимодействие с родителями: </w:t>
      </w:r>
      <w:r w:rsidRPr="00B5589E">
        <w:rPr>
          <w:rFonts w:ascii="Times New Roman" w:eastAsia="Times New Roman" w:hAnsi="Times New Roman" w:cs="Times New Roman"/>
          <w:sz w:val="28"/>
          <w:szCs w:val="28"/>
          <w:lang w:eastAsia="ru-RU"/>
        </w:rPr>
        <w:t>Папка - передвижка «Профилактика инфекционных заболеваний»</w:t>
      </w:r>
    </w:p>
    <w:p w:rsidR="004A6D78" w:rsidRPr="00B5589E" w:rsidRDefault="004A6D78" w:rsidP="004A6D78">
      <w:pPr>
        <w:spacing w:after="150" w:line="360" w:lineRule="auto"/>
        <w:jc w:val="both"/>
        <w:rPr>
          <w:rFonts w:ascii="Times New Roman" w:eastAsia="Times New Roman" w:hAnsi="Times New Roman" w:cs="Times New Roman"/>
          <w:b/>
          <w:bCs/>
          <w:sz w:val="28"/>
          <w:szCs w:val="28"/>
          <w:lang w:eastAsia="ru-RU"/>
        </w:rPr>
      </w:pPr>
      <w:r w:rsidRPr="00B5589E">
        <w:rPr>
          <w:rFonts w:ascii="Times New Roman" w:eastAsia="Times New Roman" w:hAnsi="Times New Roman" w:cs="Times New Roman"/>
          <w:b/>
          <w:bCs/>
          <w:sz w:val="28"/>
          <w:szCs w:val="28"/>
          <w:lang w:eastAsia="ru-RU"/>
        </w:rPr>
        <w:t>3. «Гигиена и здоровье»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Цель: формировать представление о предметах личной гигиены.</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1.Беседа «Правила здоровья»</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2.Чтение произведений С Михалкова «Про Мимозу», «Фома»; А.Барто «Девочка чумазая»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3.Моделирование проблемной ситуации: «Едим фрукты и овощи», «Делимся сладостями»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4.Игры: «Угадай на вкус», «Вопросы Мойдодыра»,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5.Подвижная игра «Пылесос» (дети собирают с пола разбросанные мячи на совок, без помощи рук, в корзины)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i/>
          <w:sz w:val="28"/>
          <w:szCs w:val="28"/>
          <w:lang w:eastAsia="ru-RU"/>
        </w:rPr>
        <w:t xml:space="preserve">Взаимодействие с родителями: </w:t>
      </w:r>
      <w:r w:rsidRPr="00B5589E">
        <w:rPr>
          <w:rFonts w:ascii="Times New Roman" w:eastAsia="Times New Roman" w:hAnsi="Times New Roman" w:cs="Times New Roman"/>
          <w:sz w:val="28"/>
          <w:szCs w:val="28"/>
          <w:lang w:eastAsia="ru-RU"/>
        </w:rPr>
        <w:t>Памятка «Гигиена и здоровье ребенка».</w:t>
      </w:r>
    </w:p>
    <w:p w:rsidR="004A6D78" w:rsidRPr="00B5589E" w:rsidRDefault="004A6D78" w:rsidP="004A6D78">
      <w:pPr>
        <w:spacing w:after="150" w:line="360" w:lineRule="auto"/>
        <w:jc w:val="both"/>
        <w:rPr>
          <w:rFonts w:ascii="Times New Roman" w:eastAsia="Times New Roman" w:hAnsi="Times New Roman" w:cs="Times New Roman"/>
          <w:b/>
          <w:bCs/>
          <w:sz w:val="28"/>
          <w:szCs w:val="28"/>
          <w:lang w:eastAsia="ru-RU"/>
        </w:rPr>
      </w:pPr>
      <w:r w:rsidRPr="00B5589E">
        <w:rPr>
          <w:rFonts w:ascii="Times New Roman" w:eastAsia="Times New Roman" w:hAnsi="Times New Roman" w:cs="Times New Roman"/>
          <w:b/>
          <w:bCs/>
          <w:sz w:val="28"/>
          <w:szCs w:val="28"/>
          <w:lang w:eastAsia="ru-RU"/>
        </w:rPr>
        <w:t>4. «Витамины и здоровье»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Цель: рассказать о пользе витаминов и их значении для здоровья человека.</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1. Настольно-дидактическая игра «Где живут витамины»</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2.Игры - раскраски: «Раскрасить продукты, содержащие витамины».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3.П-игра с мячом «Что полезно, а что нет»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i/>
          <w:sz w:val="28"/>
          <w:szCs w:val="28"/>
          <w:lang w:eastAsia="ru-RU"/>
        </w:rPr>
        <w:t xml:space="preserve">Взаимодействие с родителями: </w:t>
      </w:r>
      <w:r w:rsidRPr="00B5589E">
        <w:rPr>
          <w:rFonts w:ascii="Times New Roman" w:eastAsia="Times New Roman" w:hAnsi="Times New Roman" w:cs="Times New Roman"/>
          <w:sz w:val="28"/>
          <w:szCs w:val="28"/>
          <w:lang w:eastAsia="ru-RU"/>
        </w:rPr>
        <w:t>Консультация «Кормим детей вкусно и полезно»</w:t>
      </w:r>
    </w:p>
    <w:p w:rsidR="004A6D78" w:rsidRPr="00B5589E" w:rsidRDefault="004A6D78" w:rsidP="004A6D78">
      <w:pPr>
        <w:shd w:val="clear" w:color="auto" w:fill="FFFFFF"/>
        <w:spacing w:after="150" w:line="360" w:lineRule="auto"/>
        <w:jc w:val="both"/>
        <w:rPr>
          <w:rFonts w:ascii="Times New Roman" w:eastAsia="Times New Roman" w:hAnsi="Times New Roman" w:cs="Times New Roman"/>
          <w:b/>
          <w:sz w:val="28"/>
          <w:szCs w:val="28"/>
          <w:u w:val="single"/>
          <w:lang w:eastAsia="ru-RU"/>
        </w:rPr>
      </w:pPr>
      <w:r w:rsidRPr="00B5589E">
        <w:rPr>
          <w:rFonts w:ascii="Times New Roman" w:eastAsia="Times New Roman" w:hAnsi="Times New Roman" w:cs="Times New Roman"/>
          <w:b/>
          <w:sz w:val="28"/>
          <w:szCs w:val="28"/>
          <w:lang w:eastAsia="ru-RU"/>
        </w:rPr>
        <w:t xml:space="preserve"> </w:t>
      </w:r>
      <w:r w:rsidRPr="00B5589E">
        <w:rPr>
          <w:rFonts w:ascii="Times New Roman" w:eastAsia="Times New Roman" w:hAnsi="Times New Roman" w:cs="Times New Roman"/>
          <w:b/>
          <w:sz w:val="28"/>
          <w:szCs w:val="28"/>
          <w:u w:val="single"/>
          <w:lang w:eastAsia="ru-RU"/>
        </w:rPr>
        <w:t>3-ой блок. Ребенок и взрослый</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b/>
          <w:bCs/>
          <w:sz w:val="28"/>
          <w:szCs w:val="28"/>
          <w:lang w:eastAsia="ru-RU"/>
        </w:rPr>
        <w:t>1. «Внешность человека может быть обманчива»</w:t>
      </w:r>
    </w:p>
    <w:p w:rsidR="004A6D78" w:rsidRPr="00B5589E" w:rsidRDefault="004A6D78" w:rsidP="004A6D78">
      <w:pPr>
        <w:spacing w:after="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b/>
          <w:bCs/>
          <w:sz w:val="28"/>
          <w:szCs w:val="28"/>
          <w:lang w:eastAsia="ru-RU"/>
        </w:rPr>
        <w:t> </w:t>
      </w:r>
      <w:r w:rsidRPr="00B5589E">
        <w:rPr>
          <w:rFonts w:ascii="Times New Roman" w:eastAsia="Times New Roman" w:hAnsi="Times New Roman" w:cs="Times New Roman"/>
          <w:sz w:val="28"/>
          <w:szCs w:val="28"/>
          <w:lang w:eastAsia="ru-RU"/>
        </w:rPr>
        <w:t>Цель: объяснить детям, что приятная внешность незнакомого человека не всегда означает его добрые намерения.</w:t>
      </w:r>
    </w:p>
    <w:p w:rsidR="004A6D78" w:rsidRPr="00B5589E" w:rsidRDefault="004A6D78" w:rsidP="004A6D78">
      <w:pPr>
        <w:spacing w:before="100" w:beforeAutospacing="1" w:after="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1. Беседа «Как вести себя на улице, если ты потерялся», «Если тебе угрожает опасность», «Если тебе нужна помощь»</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2. Игра-тренинг: незнакомец угощает мороженным; незнакомец приглашает прокатиться с ним в машине; незнакомец зовет к себе;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3. Дидактическая игра «Добрый (злой) герой» (по русским народным сказкам).</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4. Настольная игра «Портрет незнакомца»</w:t>
      </w:r>
    </w:p>
    <w:p w:rsidR="004A6D78" w:rsidRPr="00B5589E" w:rsidRDefault="004A6D78" w:rsidP="004A6D78">
      <w:pPr>
        <w:spacing w:after="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5. Пальчиковый театр «Кот, петух и лиса».</w:t>
      </w:r>
    </w:p>
    <w:p w:rsidR="004A6D78" w:rsidRPr="00B5589E" w:rsidRDefault="004A6D78" w:rsidP="004A6D78">
      <w:pPr>
        <w:spacing w:before="100" w:beforeAutospacing="1" w:after="100" w:afterAutospacing="1"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6.П-игра «Хитрая лиса», «Волк во рву».</w:t>
      </w:r>
    </w:p>
    <w:p w:rsidR="004A6D78" w:rsidRPr="00B5589E" w:rsidRDefault="004A6D78" w:rsidP="004A6D78">
      <w:pPr>
        <w:spacing w:before="100" w:beforeAutospacing="1" w:after="100" w:afterAutospacing="1"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7.Театрализованная деятельность по сказке «Три поросенка»</w:t>
      </w:r>
    </w:p>
    <w:p w:rsidR="004A6D78" w:rsidRPr="00B5589E" w:rsidRDefault="004A6D78" w:rsidP="004A6D78">
      <w:pPr>
        <w:spacing w:before="100" w:beforeAutospacing="1" w:after="100" w:afterAutospacing="1"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Беседа родителей с детьми по теме.</w:t>
      </w:r>
    </w:p>
    <w:p w:rsidR="004A6D78" w:rsidRPr="00B5589E" w:rsidRDefault="004A6D78" w:rsidP="004A6D78">
      <w:pPr>
        <w:spacing w:after="150" w:line="360" w:lineRule="auto"/>
        <w:jc w:val="both"/>
        <w:rPr>
          <w:rFonts w:ascii="Times New Roman" w:eastAsia="Times New Roman" w:hAnsi="Times New Roman" w:cs="Times New Roman"/>
          <w:b/>
          <w:bCs/>
          <w:sz w:val="28"/>
          <w:szCs w:val="28"/>
          <w:lang w:eastAsia="ru-RU"/>
        </w:rPr>
      </w:pPr>
      <w:r w:rsidRPr="00B5589E">
        <w:rPr>
          <w:rFonts w:ascii="Times New Roman" w:eastAsia="Times New Roman" w:hAnsi="Times New Roman" w:cs="Times New Roman"/>
          <w:b/>
          <w:bCs/>
          <w:sz w:val="28"/>
          <w:szCs w:val="28"/>
          <w:lang w:eastAsia="ru-RU"/>
        </w:rPr>
        <w:t>2. «Встреча с незнакомцем» </w:t>
      </w:r>
    </w:p>
    <w:p w:rsidR="004A6D78" w:rsidRPr="00B5589E" w:rsidRDefault="004A6D78" w:rsidP="004A6D78">
      <w:pPr>
        <w:spacing w:after="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Цель: познакомить с основными правилами поведения с незнакомыми людьми, объяснить, как избежать опасных домогательств и насилия.</w:t>
      </w:r>
    </w:p>
    <w:p w:rsidR="004A6D78" w:rsidRPr="00B5589E" w:rsidRDefault="004A6D78" w:rsidP="004A6D78">
      <w:pPr>
        <w:spacing w:before="100" w:beforeAutospacing="1" w:after="100" w:afterAutospacing="1"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1. Беседы</w:t>
      </w:r>
      <w:r w:rsidRPr="00B5589E">
        <w:rPr>
          <w:rFonts w:ascii="Times New Roman" w:eastAsia="Times New Roman" w:hAnsi="Times New Roman" w:cs="Times New Roman"/>
          <w:bCs/>
          <w:sz w:val="28"/>
          <w:szCs w:val="28"/>
          <w:lang w:eastAsia="ru-RU"/>
        </w:rPr>
        <w:t>:</w:t>
      </w:r>
      <w:r w:rsidRPr="00B5589E">
        <w:rPr>
          <w:rFonts w:ascii="Times New Roman" w:eastAsia="Times New Roman" w:hAnsi="Times New Roman" w:cs="Times New Roman"/>
          <w:sz w:val="28"/>
          <w:szCs w:val="28"/>
          <w:lang w:eastAsia="ru-RU"/>
        </w:rPr>
        <w:t xml:space="preserve"> «Люди добрые и злые»,</w:t>
      </w:r>
      <w:r w:rsidRPr="00B5589E">
        <w:rPr>
          <w:rFonts w:ascii="Times New Roman" w:eastAsia="Times New Roman" w:hAnsi="Times New Roman" w:cs="Times New Roman"/>
          <w:bCs/>
          <w:sz w:val="28"/>
          <w:szCs w:val="28"/>
          <w:lang w:eastAsia="ru-RU"/>
        </w:rPr>
        <w:t xml:space="preserve"> «Насильственные действия незнакомого взрослого»,</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2. Моделирование ситуаций: «Незнакомый взрослый пытается вас затащить в машину», «Ко мне подошел незнакомый дядя и просит… помочь спасти котенка, упавшего в яму; передать коробку конфет родителям и т.п.».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3.Подвижная игра «Похитители и находчивые ребята».</w:t>
      </w:r>
    </w:p>
    <w:p w:rsidR="004A6D78" w:rsidRPr="00B5589E" w:rsidRDefault="004A6D78" w:rsidP="004A6D78">
      <w:pPr>
        <w:spacing w:before="100" w:beforeAutospacing="1" w:after="100" w:afterAutospacing="1"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4.Игровое упражнение «Незнакомец»,</w:t>
      </w:r>
    </w:p>
    <w:p w:rsidR="004A6D78" w:rsidRPr="00B5589E" w:rsidRDefault="004A6D78" w:rsidP="004A6D78">
      <w:pPr>
        <w:spacing w:before="100" w:beforeAutospacing="1" w:after="100" w:afterAutospacing="1"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5.Словесная игра: «Оцени поведение».</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6.Просмотр сюжетных картинок по теме: «Встреча с незнакомцем», беседы по ним.</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7 . П-игра «Лиса в курятнике», «Караси и щука»</w:t>
      </w:r>
    </w:p>
    <w:p w:rsidR="004A6D78" w:rsidRPr="00B5589E" w:rsidRDefault="004A6D78" w:rsidP="004A6D78">
      <w:pPr>
        <w:spacing w:after="150" w:line="360" w:lineRule="auto"/>
        <w:jc w:val="both"/>
        <w:rPr>
          <w:rFonts w:ascii="Times New Roman" w:eastAsia="Times New Roman" w:hAnsi="Times New Roman" w:cs="Times New Roman"/>
          <w:b/>
          <w:bCs/>
          <w:sz w:val="28"/>
          <w:szCs w:val="28"/>
          <w:lang w:eastAsia="ru-RU"/>
        </w:rPr>
      </w:pPr>
      <w:r w:rsidRPr="00B5589E">
        <w:rPr>
          <w:rFonts w:ascii="Times New Roman" w:eastAsia="Times New Roman" w:hAnsi="Times New Roman" w:cs="Times New Roman"/>
          <w:b/>
          <w:bCs/>
          <w:sz w:val="28"/>
          <w:szCs w:val="28"/>
          <w:lang w:eastAsia="ru-RU"/>
        </w:rPr>
        <w:t>3. «В дверь постучали…»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Цель: научить детей правильно вести себя дома, когда они остаются одни.</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1.Моделирование ситуаций: «ты один дома, незнакомец стучит в дверь; пришел врач; пришел почтальон (сантехник)»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2.Игра-тренинг (уговоры, обещания, ласковый голос).</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3.Беседа с детьми:</w:t>
      </w:r>
      <w:r w:rsidRPr="00B5589E">
        <w:rPr>
          <w:rFonts w:ascii="Times New Roman" w:eastAsia="Times New Roman" w:hAnsi="Times New Roman" w:cs="Times New Roman"/>
          <w:bCs/>
          <w:sz w:val="28"/>
          <w:szCs w:val="28"/>
          <w:lang w:eastAsia="ru-RU"/>
        </w:rPr>
        <w:t xml:space="preserve"> «Сказка лож, да в ней намек…» (каким правилам безопасности учат русские народные сказки)</w:t>
      </w:r>
      <w:r w:rsidRPr="00B5589E">
        <w:rPr>
          <w:rFonts w:ascii="Times New Roman" w:eastAsia="Times New Roman" w:hAnsi="Times New Roman" w:cs="Times New Roman"/>
          <w:sz w:val="28"/>
          <w:szCs w:val="28"/>
          <w:lang w:eastAsia="ru-RU"/>
        </w:rPr>
        <w:t xml:space="preserve">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4.Просмотр мультфильмов «Волк и семеро козлят», «Машины сказки»</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5.Дидактическая игра «Можно - нельзя», «Найти и обезвредить», «Да-нет», «Внимание-опасность!»,</w:t>
      </w:r>
    </w:p>
    <w:p w:rsidR="004A6D78" w:rsidRPr="00B5589E" w:rsidRDefault="004A6D78" w:rsidP="004A6D78">
      <w:pPr>
        <w:spacing w:before="100" w:beforeAutospacing="1" w:after="100" w:afterAutospacing="1"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6. П-игра «Смелые мышки», «Охотники и зайцы», «Кот и мыши»</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7. Рисование на тему: «Сказочные герои, попавшие в беду».</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8. Театрализованная деятельность по сказке «Волк и семеро козлят»</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i/>
          <w:sz w:val="28"/>
          <w:szCs w:val="28"/>
          <w:lang w:eastAsia="ru-RU"/>
        </w:rPr>
        <w:t>Взаимодействие с родителями:</w:t>
      </w:r>
      <w:r w:rsidRPr="00B5589E">
        <w:rPr>
          <w:rFonts w:ascii="Times New Roman" w:eastAsia="Times New Roman" w:hAnsi="Times New Roman" w:cs="Times New Roman"/>
          <w:sz w:val="28"/>
          <w:szCs w:val="28"/>
          <w:lang w:eastAsia="ru-RU"/>
        </w:rPr>
        <w:t xml:space="preserve"> Разместить в доме на видном месте номер телефона мамы, папы, соседей, бабушки (дедушки), научить детей набирать номер на телефоне</w:t>
      </w:r>
    </w:p>
    <w:p w:rsidR="004A6D78" w:rsidRPr="00B5589E" w:rsidRDefault="004A6D78" w:rsidP="004A6D78">
      <w:pPr>
        <w:spacing w:after="150" w:line="360" w:lineRule="auto"/>
        <w:jc w:val="both"/>
        <w:rPr>
          <w:rFonts w:ascii="Times New Roman" w:eastAsia="Times New Roman" w:hAnsi="Times New Roman" w:cs="Times New Roman"/>
          <w:b/>
          <w:sz w:val="28"/>
          <w:szCs w:val="28"/>
          <w:u w:val="single"/>
          <w:lang w:eastAsia="ru-RU"/>
        </w:rPr>
      </w:pPr>
      <w:r w:rsidRPr="00B5589E">
        <w:rPr>
          <w:rFonts w:ascii="Times New Roman" w:eastAsia="Times New Roman" w:hAnsi="Times New Roman" w:cs="Times New Roman"/>
          <w:b/>
          <w:sz w:val="28"/>
          <w:szCs w:val="28"/>
          <w:u w:val="single"/>
          <w:lang w:eastAsia="ru-RU"/>
        </w:rPr>
        <w:t>4-ый блок. Ребенок дома</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b/>
          <w:bCs/>
          <w:sz w:val="28"/>
          <w:szCs w:val="28"/>
          <w:lang w:eastAsia="ru-RU"/>
        </w:rPr>
        <w:t>1. «Пожарная безопасность»</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Цель: повторить номер телефона 01, учить правильно набирать номер.</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1.Рассматривание сюжетных картинок и беседы по теме «Огонь друг, огонь - враг»», «Что я знаю о правилах пожарной безопасности»</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2.Моделирование проблемных ситуаций «Если вдруг возник пожар»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4.Экскурсия к пожарному щиту д/сада.</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5. Чтение рассказа Л.Толстого «Пожар»</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6. Чтение авторской сказки с презентацией «Сказка об огненном драконе»</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7. Чтение авторской сказки «Огнеборцы»</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 8. </w:t>
      </w:r>
      <w:proofErr w:type="gramStart"/>
      <w:r w:rsidRPr="00B5589E">
        <w:rPr>
          <w:rFonts w:ascii="Times New Roman" w:eastAsia="Times New Roman" w:hAnsi="Times New Roman" w:cs="Times New Roman"/>
          <w:sz w:val="28"/>
          <w:szCs w:val="28"/>
          <w:lang w:eastAsia="ru-RU"/>
        </w:rPr>
        <w:t>С-р</w:t>
      </w:r>
      <w:proofErr w:type="gramEnd"/>
      <w:r w:rsidRPr="00B5589E">
        <w:rPr>
          <w:rFonts w:ascii="Times New Roman" w:eastAsia="Times New Roman" w:hAnsi="Times New Roman" w:cs="Times New Roman"/>
          <w:sz w:val="28"/>
          <w:szCs w:val="28"/>
          <w:lang w:eastAsia="ru-RU"/>
        </w:rPr>
        <w:t xml:space="preserve"> игра «Пожарная служба»</w:t>
      </w:r>
    </w:p>
    <w:p w:rsidR="004A6D78"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9. </w:t>
      </w:r>
      <w:proofErr w:type="gramStart"/>
      <w:r w:rsidRPr="00B5589E">
        <w:rPr>
          <w:rFonts w:ascii="Times New Roman" w:eastAsia="Times New Roman" w:hAnsi="Times New Roman" w:cs="Times New Roman"/>
          <w:sz w:val="28"/>
          <w:szCs w:val="28"/>
          <w:lang w:eastAsia="ru-RU"/>
        </w:rPr>
        <w:t>П-и</w:t>
      </w:r>
      <w:proofErr w:type="gramEnd"/>
      <w:r w:rsidRPr="00B5589E">
        <w:rPr>
          <w:rFonts w:ascii="Times New Roman" w:eastAsia="Times New Roman" w:hAnsi="Times New Roman" w:cs="Times New Roman"/>
          <w:sz w:val="28"/>
          <w:szCs w:val="28"/>
          <w:lang w:eastAsia="ru-RU"/>
        </w:rPr>
        <w:t xml:space="preserve"> «Пожарники», «Огонь и вода», игра-эстафета «Пожарные на учениях»</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Pr>
          <w:rFonts w:ascii="Times New Roman" w:eastAsia="Times New Roman" w:hAnsi="Times New Roman" w:cs="Times New Roman"/>
          <w:sz w:val="28"/>
          <w:szCs w:val="28"/>
          <w:lang w:eastAsia="ru-RU"/>
        </w:rPr>
        <w:t>10.Коллаж из рисунков «Осторожен будь с огнем!»</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i/>
          <w:sz w:val="28"/>
          <w:szCs w:val="28"/>
          <w:lang w:eastAsia="ru-RU"/>
        </w:rPr>
        <w:t xml:space="preserve">Взаимодействие с родителями: </w:t>
      </w:r>
      <w:r w:rsidRPr="00B5589E">
        <w:rPr>
          <w:rFonts w:ascii="Times New Roman" w:eastAsia="Times New Roman" w:hAnsi="Times New Roman" w:cs="Times New Roman"/>
          <w:sz w:val="28"/>
          <w:szCs w:val="28"/>
          <w:lang w:eastAsia="ru-RU"/>
        </w:rPr>
        <w:t>Оформление папки - передвижки «Правила пожарной безопасности для взрослых и детей»</w:t>
      </w:r>
    </w:p>
    <w:p w:rsidR="004A6D78" w:rsidRPr="00B5589E" w:rsidRDefault="004A6D78" w:rsidP="004A6D78">
      <w:pPr>
        <w:spacing w:after="150" w:line="360" w:lineRule="auto"/>
        <w:jc w:val="both"/>
        <w:rPr>
          <w:rFonts w:ascii="Times New Roman" w:eastAsia="Times New Roman" w:hAnsi="Times New Roman" w:cs="Times New Roman"/>
          <w:b/>
          <w:bCs/>
          <w:sz w:val="28"/>
          <w:szCs w:val="28"/>
          <w:lang w:eastAsia="ru-RU"/>
        </w:rPr>
      </w:pPr>
      <w:r w:rsidRPr="00B5589E">
        <w:rPr>
          <w:rFonts w:ascii="Times New Roman" w:eastAsia="Times New Roman" w:hAnsi="Times New Roman" w:cs="Times New Roman"/>
          <w:b/>
          <w:bCs/>
          <w:sz w:val="28"/>
          <w:szCs w:val="28"/>
          <w:lang w:eastAsia="ru-RU"/>
        </w:rPr>
        <w:t>2. «Служба 02»</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Цель: познакомить детей со службой 02.</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1.Чтение С. Михалков «Дядя Степа милиционер»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2.Моделирование проблемной ситуации «Один дома» (в дверь громко стучат, и пытаются ее сломать),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4.Д-игра «Кому-что?»</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5.Игра-тренинг «Набери номер 02 и расскажи, что случилось»</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6. С/р игра «Полиция»</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i/>
          <w:sz w:val="28"/>
          <w:szCs w:val="28"/>
          <w:lang w:eastAsia="ru-RU"/>
        </w:rPr>
        <w:t xml:space="preserve">Взаимодействие с родителями: </w:t>
      </w:r>
      <w:r w:rsidRPr="00B5589E">
        <w:rPr>
          <w:rFonts w:ascii="Times New Roman" w:eastAsia="Times New Roman" w:hAnsi="Times New Roman" w:cs="Times New Roman"/>
          <w:sz w:val="28"/>
          <w:szCs w:val="28"/>
          <w:lang w:eastAsia="ru-RU"/>
        </w:rPr>
        <w:t>Рекомендации: учить дома с детьми как правильно набирать номера служб спасения.</w:t>
      </w:r>
    </w:p>
    <w:p w:rsidR="004A6D78" w:rsidRPr="00B5589E" w:rsidRDefault="004A6D78" w:rsidP="004A6D78">
      <w:pPr>
        <w:spacing w:after="150" w:line="360" w:lineRule="auto"/>
        <w:jc w:val="both"/>
        <w:rPr>
          <w:rFonts w:ascii="Times New Roman" w:eastAsia="Times New Roman" w:hAnsi="Times New Roman" w:cs="Times New Roman"/>
          <w:b/>
          <w:bCs/>
          <w:sz w:val="28"/>
          <w:szCs w:val="28"/>
          <w:lang w:eastAsia="ru-RU"/>
        </w:rPr>
      </w:pPr>
      <w:r>
        <w:rPr>
          <w:rFonts w:ascii="Times New Roman" w:eastAsia="Times New Roman" w:hAnsi="Times New Roman" w:cs="Times New Roman"/>
          <w:b/>
          <w:bCs/>
          <w:sz w:val="28"/>
          <w:szCs w:val="28"/>
          <w:lang w:eastAsia="ru-RU"/>
        </w:rPr>
        <w:t>3</w:t>
      </w:r>
      <w:r w:rsidRPr="00B5589E">
        <w:rPr>
          <w:rFonts w:ascii="Times New Roman" w:eastAsia="Times New Roman" w:hAnsi="Times New Roman" w:cs="Times New Roman"/>
          <w:b/>
          <w:bCs/>
          <w:sz w:val="28"/>
          <w:szCs w:val="28"/>
          <w:lang w:eastAsia="ru-RU"/>
        </w:rPr>
        <w:t>. «Службы спасения»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Цель: познакомить детей с номером телефона «03», учить вызывать скорую помощь.</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1.Игровой тренинг «Учимся набирать номера 01,02,03.»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2.Беседа по теме. (</w:t>
      </w:r>
      <w:proofErr w:type="gramStart"/>
      <w:r w:rsidRPr="00B5589E">
        <w:rPr>
          <w:rFonts w:ascii="Times New Roman" w:eastAsia="Times New Roman" w:hAnsi="Times New Roman" w:cs="Times New Roman"/>
          <w:sz w:val="28"/>
          <w:szCs w:val="28"/>
          <w:lang w:eastAsia="ru-RU"/>
        </w:rPr>
        <w:t>из</w:t>
      </w:r>
      <w:proofErr w:type="gramEnd"/>
      <w:r w:rsidRPr="00B5589E">
        <w:rPr>
          <w:rFonts w:ascii="Times New Roman" w:eastAsia="Times New Roman" w:hAnsi="Times New Roman" w:cs="Times New Roman"/>
          <w:sz w:val="28"/>
          <w:szCs w:val="28"/>
          <w:lang w:eastAsia="ru-RU"/>
        </w:rPr>
        <w:t xml:space="preserve"> личного опыта детей)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3.Конструирование автомобиль «Службы спасения»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4.П-игра «Уступи место машине скорой помощи (пожарной, милиции)» (дети становятся автомобилями, по сигналу ведущего кто-то превращается в машину спец. службы, все остальные должны остановиться и уступить дорогу. Нарушивший, выбывает.)</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5. Игра «Разговор по телефону» (умение кратко, точно рассказать о проблеме, назвать домашний адрес).</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i/>
          <w:sz w:val="28"/>
          <w:szCs w:val="28"/>
          <w:lang w:eastAsia="ru-RU"/>
        </w:rPr>
        <w:t xml:space="preserve">Взаимодействие с родителями: </w:t>
      </w:r>
      <w:r w:rsidRPr="00B5589E">
        <w:rPr>
          <w:rFonts w:ascii="Times New Roman" w:eastAsia="Times New Roman" w:hAnsi="Times New Roman" w:cs="Times New Roman"/>
          <w:sz w:val="28"/>
          <w:szCs w:val="28"/>
          <w:lang w:eastAsia="ru-RU"/>
        </w:rPr>
        <w:t>Рекомендации: учить дома с детьми как правильно набирать номера служб спасения, вырабатывать умение вести телефонный разговор.</w:t>
      </w:r>
    </w:p>
    <w:p w:rsidR="004A6D78" w:rsidRPr="00B5589E" w:rsidRDefault="004A6D78" w:rsidP="004A6D78">
      <w:pPr>
        <w:spacing w:after="150" w:line="360" w:lineRule="auto"/>
        <w:jc w:val="both"/>
        <w:rPr>
          <w:rFonts w:ascii="Times New Roman" w:eastAsia="Times New Roman" w:hAnsi="Times New Roman" w:cs="Times New Roman"/>
          <w:b/>
          <w:bCs/>
          <w:sz w:val="28"/>
          <w:szCs w:val="28"/>
          <w:lang w:eastAsia="ru-RU"/>
        </w:rPr>
      </w:pPr>
      <w:r>
        <w:rPr>
          <w:rFonts w:ascii="Times New Roman" w:eastAsia="Times New Roman" w:hAnsi="Times New Roman" w:cs="Times New Roman"/>
          <w:b/>
          <w:bCs/>
          <w:sz w:val="28"/>
          <w:szCs w:val="28"/>
          <w:lang w:eastAsia="ru-RU"/>
        </w:rPr>
        <w:t>4</w:t>
      </w:r>
      <w:r w:rsidRPr="00B5589E">
        <w:rPr>
          <w:rFonts w:ascii="Times New Roman" w:eastAsia="Times New Roman" w:hAnsi="Times New Roman" w:cs="Times New Roman"/>
          <w:b/>
          <w:bCs/>
          <w:sz w:val="28"/>
          <w:szCs w:val="28"/>
          <w:lang w:eastAsia="ru-RU"/>
        </w:rPr>
        <w:t>. «А у нас в квартире - газ»</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b/>
          <w:bCs/>
          <w:sz w:val="28"/>
          <w:szCs w:val="28"/>
          <w:lang w:eastAsia="ru-RU"/>
        </w:rPr>
        <w:t> </w:t>
      </w:r>
      <w:r w:rsidRPr="00B5589E">
        <w:rPr>
          <w:rFonts w:ascii="Times New Roman" w:eastAsia="Times New Roman" w:hAnsi="Times New Roman" w:cs="Times New Roman"/>
          <w:sz w:val="28"/>
          <w:szCs w:val="28"/>
          <w:lang w:eastAsia="ru-RU"/>
        </w:rPr>
        <w:t>Цель: познакомить со специальной службой газа, учить номер телефона 04.</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1.Игра-тренинг «Как позвонить в службу газа»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2. Моделирование проблемных ситуаций «Опасности в быту»</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3.Сюжетно-ролевая игра «Семья» («Готовимся встречать гостей»)</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i/>
          <w:sz w:val="28"/>
          <w:szCs w:val="28"/>
          <w:lang w:eastAsia="ru-RU"/>
        </w:rPr>
        <w:t xml:space="preserve">Взаимодействие с родителями: </w:t>
      </w:r>
      <w:r w:rsidRPr="00B5589E">
        <w:rPr>
          <w:rFonts w:ascii="Times New Roman" w:eastAsia="Times New Roman" w:hAnsi="Times New Roman" w:cs="Times New Roman"/>
          <w:sz w:val="28"/>
          <w:szCs w:val="28"/>
          <w:lang w:eastAsia="ru-RU"/>
        </w:rPr>
        <w:t>Памятка «Чтобы кухня была безопасной»</w:t>
      </w:r>
    </w:p>
    <w:p w:rsidR="004A6D78" w:rsidRPr="00B5589E" w:rsidRDefault="004A6D78" w:rsidP="004A6D78">
      <w:pPr>
        <w:spacing w:after="150" w:line="360" w:lineRule="auto"/>
        <w:jc w:val="both"/>
        <w:rPr>
          <w:rFonts w:ascii="Times New Roman" w:eastAsia="Times New Roman" w:hAnsi="Times New Roman" w:cs="Times New Roman"/>
          <w:b/>
          <w:bCs/>
          <w:sz w:val="28"/>
          <w:szCs w:val="28"/>
          <w:lang w:eastAsia="ru-RU"/>
        </w:rPr>
      </w:pPr>
      <w:r>
        <w:rPr>
          <w:rFonts w:ascii="Times New Roman" w:eastAsia="Times New Roman" w:hAnsi="Times New Roman" w:cs="Times New Roman"/>
          <w:b/>
          <w:bCs/>
          <w:sz w:val="28"/>
          <w:szCs w:val="28"/>
          <w:lang w:eastAsia="ru-RU"/>
        </w:rPr>
        <w:t>5</w:t>
      </w:r>
      <w:r w:rsidRPr="00B5589E">
        <w:rPr>
          <w:rFonts w:ascii="Times New Roman" w:eastAsia="Times New Roman" w:hAnsi="Times New Roman" w:cs="Times New Roman"/>
          <w:b/>
          <w:bCs/>
          <w:sz w:val="28"/>
          <w:szCs w:val="28"/>
          <w:lang w:eastAsia="ru-RU"/>
        </w:rPr>
        <w:t>. «Помощники человека в быту»</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b/>
          <w:bCs/>
          <w:sz w:val="28"/>
          <w:szCs w:val="28"/>
          <w:lang w:eastAsia="ru-RU"/>
        </w:rPr>
        <w:t> </w:t>
      </w:r>
      <w:r w:rsidRPr="00B5589E">
        <w:rPr>
          <w:rFonts w:ascii="Times New Roman" w:eastAsia="Times New Roman" w:hAnsi="Times New Roman" w:cs="Times New Roman"/>
          <w:sz w:val="28"/>
          <w:szCs w:val="28"/>
          <w:lang w:eastAsia="ru-RU"/>
        </w:rPr>
        <w:t>Цель: учить правилам безопасного поведения с бытовой техникой</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1. Игра «Помощники человека в быту».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2.Беседа «Домашние электроприборы».</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3.Совместное составление рассказа «Как мальчик один остался дома и что-то натворил. Используя в рассказе электроприборы».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4.Рисование знаков-запрета «Нельзя самому пользоваться!» «Осторожно пользоваться», «Пользоваться под присмотром взрослого»</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i/>
          <w:sz w:val="28"/>
          <w:szCs w:val="28"/>
          <w:lang w:eastAsia="ru-RU"/>
        </w:rPr>
        <w:t xml:space="preserve">Взаимодействие с родителями: </w:t>
      </w:r>
      <w:r w:rsidRPr="00B5589E">
        <w:rPr>
          <w:rFonts w:ascii="Times New Roman" w:eastAsia="Times New Roman" w:hAnsi="Times New Roman" w:cs="Times New Roman"/>
          <w:sz w:val="28"/>
          <w:szCs w:val="28"/>
          <w:lang w:eastAsia="ru-RU"/>
        </w:rPr>
        <w:t>Предложить дома разместить нарисованные знаки безопасности рядом с электроприборами.</w:t>
      </w:r>
    </w:p>
    <w:p w:rsidR="004A6D78" w:rsidRPr="00B5589E" w:rsidRDefault="004A6D78" w:rsidP="004A6D78">
      <w:pPr>
        <w:spacing w:after="150" w:line="360" w:lineRule="auto"/>
        <w:jc w:val="both"/>
        <w:rPr>
          <w:rFonts w:ascii="Times New Roman" w:eastAsia="Times New Roman" w:hAnsi="Times New Roman" w:cs="Times New Roman"/>
          <w:b/>
          <w:bCs/>
          <w:sz w:val="28"/>
          <w:szCs w:val="28"/>
          <w:lang w:eastAsia="ru-RU"/>
        </w:rPr>
      </w:pPr>
      <w:r>
        <w:rPr>
          <w:rFonts w:ascii="Times New Roman" w:eastAsia="Times New Roman" w:hAnsi="Times New Roman" w:cs="Times New Roman"/>
          <w:b/>
          <w:bCs/>
          <w:sz w:val="28"/>
          <w:szCs w:val="28"/>
          <w:lang w:eastAsia="ru-RU"/>
        </w:rPr>
        <w:t>6</w:t>
      </w:r>
      <w:r w:rsidRPr="00B5589E">
        <w:rPr>
          <w:rFonts w:ascii="Times New Roman" w:eastAsia="Times New Roman" w:hAnsi="Times New Roman" w:cs="Times New Roman"/>
          <w:b/>
          <w:bCs/>
          <w:sz w:val="28"/>
          <w:szCs w:val="28"/>
          <w:lang w:eastAsia="ru-RU"/>
        </w:rPr>
        <w:t xml:space="preserve">.  «Таблетки - это </w:t>
      </w:r>
      <w:proofErr w:type="gramStart"/>
      <w:r w:rsidRPr="00B5589E">
        <w:rPr>
          <w:rFonts w:ascii="Times New Roman" w:eastAsia="Times New Roman" w:hAnsi="Times New Roman" w:cs="Times New Roman"/>
          <w:b/>
          <w:bCs/>
          <w:sz w:val="28"/>
          <w:szCs w:val="28"/>
          <w:lang w:eastAsia="ru-RU"/>
        </w:rPr>
        <w:t>не</w:t>
      </w:r>
      <w:r>
        <w:rPr>
          <w:rFonts w:ascii="Times New Roman" w:eastAsia="Times New Roman" w:hAnsi="Times New Roman" w:cs="Times New Roman"/>
          <w:b/>
          <w:bCs/>
          <w:sz w:val="28"/>
          <w:szCs w:val="28"/>
          <w:lang w:eastAsia="ru-RU"/>
        </w:rPr>
        <w:t xml:space="preserve"> </w:t>
      </w:r>
      <w:r w:rsidRPr="00B5589E">
        <w:rPr>
          <w:rFonts w:ascii="Times New Roman" w:eastAsia="Times New Roman" w:hAnsi="Times New Roman" w:cs="Times New Roman"/>
          <w:b/>
          <w:bCs/>
          <w:sz w:val="28"/>
          <w:szCs w:val="28"/>
          <w:lang w:eastAsia="ru-RU"/>
        </w:rPr>
        <w:t>конфетки</w:t>
      </w:r>
      <w:proofErr w:type="gramEnd"/>
      <w:r w:rsidRPr="00B5589E">
        <w:rPr>
          <w:rFonts w:ascii="Times New Roman" w:eastAsia="Times New Roman" w:hAnsi="Times New Roman" w:cs="Times New Roman"/>
          <w:b/>
          <w:bCs/>
          <w:sz w:val="28"/>
          <w:szCs w:val="28"/>
          <w:lang w:eastAsia="ru-RU"/>
        </w:rPr>
        <w:t>»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Цель: учить безопасному обращению с лекарственными препаратами.</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1.Беседа «Почему таблетки- это </w:t>
      </w:r>
      <w:proofErr w:type="gramStart"/>
      <w:r>
        <w:rPr>
          <w:rFonts w:ascii="Times New Roman" w:eastAsia="Times New Roman" w:hAnsi="Times New Roman" w:cs="Times New Roman"/>
          <w:sz w:val="28"/>
          <w:szCs w:val="28"/>
          <w:lang w:eastAsia="ru-RU"/>
        </w:rPr>
        <w:t xml:space="preserve">не </w:t>
      </w:r>
      <w:r w:rsidRPr="00B5589E">
        <w:rPr>
          <w:rFonts w:ascii="Times New Roman" w:eastAsia="Times New Roman" w:hAnsi="Times New Roman" w:cs="Times New Roman"/>
          <w:sz w:val="28"/>
          <w:szCs w:val="28"/>
          <w:lang w:eastAsia="ru-RU"/>
        </w:rPr>
        <w:t>конфетки</w:t>
      </w:r>
      <w:proofErr w:type="gramEnd"/>
      <w:r w:rsidRPr="00B5589E">
        <w:rPr>
          <w:rFonts w:ascii="Times New Roman" w:eastAsia="Times New Roman" w:hAnsi="Times New Roman" w:cs="Times New Roman"/>
          <w:sz w:val="28"/>
          <w:szCs w:val="28"/>
          <w:lang w:eastAsia="ru-RU"/>
        </w:rPr>
        <w:t xml:space="preserve">»,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2.Моделирование ситуации: «Дети нашли дома коробку с лекарствами».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3.Игра-тренинг «Как вызвать скорую помощь?»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4.Д- игра «Что здесь лекарство?», «Помоги себе сам»</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5.Сюжетно-ролевая игра «Больница»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i/>
          <w:sz w:val="28"/>
          <w:szCs w:val="28"/>
          <w:lang w:eastAsia="ru-RU"/>
        </w:rPr>
        <w:t xml:space="preserve">Взаимодействие с родителями: </w:t>
      </w:r>
      <w:r w:rsidRPr="00B5589E">
        <w:rPr>
          <w:rFonts w:ascii="Times New Roman" w:eastAsia="Times New Roman" w:hAnsi="Times New Roman" w:cs="Times New Roman"/>
          <w:sz w:val="28"/>
          <w:szCs w:val="28"/>
          <w:lang w:eastAsia="ru-RU"/>
        </w:rPr>
        <w:t>Беседа с родителями о правилах хранения лекарственных препаратов в доме.</w:t>
      </w:r>
    </w:p>
    <w:p w:rsidR="004A6D78" w:rsidRPr="00B5589E" w:rsidRDefault="004A6D78" w:rsidP="004A6D78">
      <w:pPr>
        <w:spacing w:after="150" w:line="360" w:lineRule="auto"/>
        <w:jc w:val="both"/>
        <w:rPr>
          <w:rFonts w:ascii="Times New Roman" w:eastAsia="Times New Roman" w:hAnsi="Times New Roman" w:cs="Times New Roman"/>
          <w:b/>
          <w:bCs/>
          <w:sz w:val="28"/>
          <w:szCs w:val="28"/>
          <w:lang w:eastAsia="ru-RU"/>
        </w:rPr>
      </w:pPr>
      <w:r>
        <w:rPr>
          <w:rFonts w:ascii="Times New Roman" w:eastAsia="Times New Roman" w:hAnsi="Times New Roman" w:cs="Times New Roman"/>
          <w:b/>
          <w:bCs/>
          <w:sz w:val="28"/>
          <w:szCs w:val="28"/>
          <w:lang w:eastAsia="ru-RU"/>
        </w:rPr>
        <w:t>7</w:t>
      </w:r>
      <w:r w:rsidRPr="00B5589E">
        <w:rPr>
          <w:rFonts w:ascii="Times New Roman" w:eastAsia="Times New Roman" w:hAnsi="Times New Roman" w:cs="Times New Roman"/>
          <w:b/>
          <w:bCs/>
          <w:sz w:val="28"/>
          <w:szCs w:val="28"/>
          <w:lang w:eastAsia="ru-RU"/>
        </w:rPr>
        <w:t>. «Ножницы, иголки очень, очень колки»</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Цель: учить правилам безопасного обращения с предметами для шитья.</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1.Чтение тематических стихотворений, загадок.</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2.Аппликация - коллаж «Волшебные ножницы»</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3.Д-игра «Каждой вещи свое место»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4. Рисование книжки-раскладки «Опасные предметы» (колющие, режущие, пожароопасные предметы, электроприборы)</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i/>
          <w:sz w:val="28"/>
          <w:szCs w:val="28"/>
          <w:lang w:eastAsia="ru-RU"/>
        </w:rPr>
        <w:t xml:space="preserve">Взаимодействие с родителями: </w:t>
      </w:r>
      <w:r w:rsidRPr="00B5589E">
        <w:rPr>
          <w:rFonts w:ascii="Times New Roman" w:eastAsia="Times New Roman" w:hAnsi="Times New Roman" w:cs="Times New Roman"/>
          <w:sz w:val="28"/>
          <w:szCs w:val="28"/>
          <w:lang w:eastAsia="ru-RU"/>
        </w:rPr>
        <w:t>Памятка «Правила хранения опасных предметов».</w:t>
      </w:r>
    </w:p>
    <w:p w:rsidR="004A6D78" w:rsidRPr="00B5589E" w:rsidRDefault="004A6D78" w:rsidP="004A6D78">
      <w:pPr>
        <w:spacing w:after="150" w:line="360" w:lineRule="auto"/>
        <w:jc w:val="both"/>
        <w:rPr>
          <w:rFonts w:ascii="Times New Roman" w:eastAsia="Times New Roman" w:hAnsi="Times New Roman" w:cs="Times New Roman"/>
          <w:b/>
          <w:bCs/>
          <w:sz w:val="28"/>
          <w:szCs w:val="28"/>
          <w:lang w:eastAsia="ru-RU"/>
        </w:rPr>
      </w:pPr>
      <w:r>
        <w:rPr>
          <w:rFonts w:ascii="Times New Roman" w:eastAsia="Times New Roman" w:hAnsi="Times New Roman" w:cs="Times New Roman"/>
          <w:b/>
          <w:bCs/>
          <w:sz w:val="28"/>
          <w:szCs w:val="28"/>
          <w:lang w:eastAsia="ru-RU"/>
        </w:rPr>
        <w:t>8</w:t>
      </w:r>
      <w:r w:rsidRPr="00B5589E">
        <w:rPr>
          <w:rFonts w:ascii="Times New Roman" w:eastAsia="Times New Roman" w:hAnsi="Times New Roman" w:cs="Times New Roman"/>
          <w:b/>
          <w:bCs/>
          <w:sz w:val="28"/>
          <w:szCs w:val="28"/>
          <w:lang w:eastAsia="ru-RU"/>
        </w:rPr>
        <w:t>. «Поплотнее кран закрой-осторожен будь с водой»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Цель: познакомить с правилами пользования водопроводной водой и возможных последствиях неправильного обращения с ней.</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1.Беседа «Без воды - никуда!»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2.Дидактическа игра «Где живет вода?»</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3.Моделирование ситуаций: «Кран с водой не закрывается», «Воду неожиданно отключили», «Забыли выключить кран…»</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4.Опытно-экспериментальная деятельность «Свойства воды»</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i/>
          <w:sz w:val="28"/>
          <w:szCs w:val="28"/>
          <w:lang w:eastAsia="ru-RU"/>
        </w:rPr>
        <w:t xml:space="preserve">Взаимодействие с родителями: </w:t>
      </w:r>
      <w:r w:rsidRPr="00B5589E">
        <w:rPr>
          <w:rFonts w:ascii="Times New Roman" w:eastAsia="Times New Roman" w:hAnsi="Times New Roman" w:cs="Times New Roman"/>
          <w:sz w:val="28"/>
          <w:szCs w:val="28"/>
          <w:lang w:eastAsia="ru-RU"/>
        </w:rPr>
        <w:t>Памятка «Экономьте воду!»</w:t>
      </w:r>
    </w:p>
    <w:p w:rsidR="004A6D78" w:rsidRPr="00B5589E" w:rsidRDefault="004A6D78" w:rsidP="004A6D78">
      <w:pPr>
        <w:spacing w:after="150" w:line="360" w:lineRule="auto"/>
        <w:jc w:val="both"/>
        <w:rPr>
          <w:rFonts w:ascii="Times New Roman" w:eastAsia="Times New Roman" w:hAnsi="Times New Roman" w:cs="Times New Roman"/>
          <w:b/>
          <w:bCs/>
          <w:sz w:val="28"/>
          <w:szCs w:val="28"/>
          <w:lang w:eastAsia="ru-RU"/>
        </w:rPr>
      </w:pPr>
      <w:r>
        <w:rPr>
          <w:rFonts w:ascii="Times New Roman" w:eastAsia="Times New Roman" w:hAnsi="Times New Roman" w:cs="Times New Roman"/>
          <w:b/>
          <w:bCs/>
          <w:sz w:val="28"/>
          <w:szCs w:val="28"/>
          <w:lang w:eastAsia="ru-RU"/>
        </w:rPr>
        <w:t>9</w:t>
      </w:r>
      <w:r w:rsidRPr="00B5589E">
        <w:rPr>
          <w:rFonts w:ascii="Times New Roman" w:eastAsia="Times New Roman" w:hAnsi="Times New Roman" w:cs="Times New Roman"/>
          <w:b/>
          <w:bCs/>
          <w:sz w:val="28"/>
          <w:szCs w:val="28"/>
          <w:lang w:eastAsia="ru-RU"/>
        </w:rPr>
        <w:t>. «Мой адрес»</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b/>
          <w:bCs/>
          <w:sz w:val="28"/>
          <w:szCs w:val="28"/>
          <w:lang w:eastAsia="ru-RU"/>
        </w:rPr>
        <w:t> </w:t>
      </w:r>
      <w:r w:rsidRPr="00B5589E">
        <w:rPr>
          <w:rFonts w:ascii="Times New Roman" w:eastAsia="Times New Roman" w:hAnsi="Times New Roman" w:cs="Times New Roman"/>
          <w:sz w:val="28"/>
          <w:szCs w:val="28"/>
          <w:lang w:eastAsia="ru-RU"/>
        </w:rPr>
        <w:t>Цель: помочь детям запомнить и хорошо знать свой адрес.</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1.Беседа «Почему важно знать свой домашний адрес?»</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2.Моделирование проблемных ситуаций: «Как объяснить, где живете, если оказались далеко от дома»</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3.Конструирование: «Наша улица», «Мой двор (дом)».</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i/>
          <w:sz w:val="28"/>
          <w:szCs w:val="28"/>
          <w:lang w:eastAsia="ru-RU"/>
        </w:rPr>
        <w:t xml:space="preserve">Взаимодействие с родителями: </w:t>
      </w:r>
      <w:r w:rsidRPr="00B5589E">
        <w:rPr>
          <w:rFonts w:ascii="Times New Roman" w:eastAsia="Times New Roman" w:hAnsi="Times New Roman" w:cs="Times New Roman"/>
          <w:sz w:val="28"/>
          <w:szCs w:val="28"/>
          <w:lang w:eastAsia="ru-RU"/>
        </w:rPr>
        <w:t>Рекомендации: помочь детям правильно запомнить свой адрес, номер телефона.</w:t>
      </w:r>
    </w:p>
    <w:p w:rsidR="004A6D78" w:rsidRPr="00B5589E" w:rsidRDefault="004A6D78" w:rsidP="004A6D78">
      <w:pPr>
        <w:spacing w:after="150" w:line="360" w:lineRule="auto"/>
        <w:jc w:val="both"/>
        <w:rPr>
          <w:rFonts w:ascii="Times New Roman" w:eastAsia="Times New Roman" w:hAnsi="Times New Roman" w:cs="Times New Roman"/>
          <w:b/>
          <w:sz w:val="28"/>
          <w:szCs w:val="28"/>
          <w:u w:val="single"/>
          <w:lang w:eastAsia="ru-RU"/>
        </w:rPr>
      </w:pPr>
      <w:r w:rsidRPr="00B5589E">
        <w:rPr>
          <w:rFonts w:ascii="Times New Roman" w:eastAsia="Times New Roman" w:hAnsi="Times New Roman" w:cs="Times New Roman"/>
          <w:b/>
          <w:sz w:val="28"/>
          <w:szCs w:val="28"/>
          <w:u w:val="single"/>
          <w:lang w:eastAsia="ru-RU"/>
        </w:rPr>
        <w:t>5-ый блок. Ребенок на улице</w:t>
      </w:r>
    </w:p>
    <w:p w:rsidR="004A6D78" w:rsidRPr="0017695F" w:rsidRDefault="004A6D78" w:rsidP="004A6D78">
      <w:pPr>
        <w:pStyle w:val="a5"/>
        <w:numPr>
          <w:ilvl w:val="0"/>
          <w:numId w:val="17"/>
        </w:numPr>
        <w:spacing w:after="150" w:line="360" w:lineRule="auto"/>
        <w:jc w:val="both"/>
        <w:rPr>
          <w:rFonts w:ascii="Times New Roman" w:eastAsia="Times New Roman" w:hAnsi="Times New Roman" w:cs="Times New Roman"/>
          <w:b/>
          <w:sz w:val="28"/>
          <w:szCs w:val="28"/>
          <w:lang w:eastAsia="ru-RU"/>
        </w:rPr>
      </w:pPr>
      <w:r w:rsidRPr="0017695F">
        <w:rPr>
          <w:rFonts w:ascii="Times New Roman" w:eastAsia="Times New Roman" w:hAnsi="Times New Roman" w:cs="Times New Roman"/>
          <w:b/>
          <w:bCs/>
          <w:sz w:val="28"/>
          <w:szCs w:val="28"/>
          <w:lang w:eastAsia="ru-RU"/>
        </w:rPr>
        <w:t>«Игры во дворе»</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b/>
          <w:bCs/>
          <w:sz w:val="28"/>
          <w:szCs w:val="28"/>
          <w:lang w:eastAsia="ru-RU"/>
        </w:rPr>
        <w:t> </w:t>
      </w:r>
      <w:r w:rsidRPr="00B5589E">
        <w:rPr>
          <w:rFonts w:ascii="Times New Roman" w:eastAsia="Times New Roman" w:hAnsi="Times New Roman" w:cs="Times New Roman"/>
          <w:sz w:val="28"/>
          <w:szCs w:val="28"/>
          <w:lang w:eastAsia="ru-RU"/>
        </w:rPr>
        <w:t>Цель: познакомить детей с различными опасными ситуациями, которые могут воз</w:t>
      </w:r>
      <w:r>
        <w:rPr>
          <w:rFonts w:ascii="Times New Roman" w:eastAsia="Times New Roman" w:hAnsi="Times New Roman" w:cs="Times New Roman"/>
          <w:sz w:val="28"/>
          <w:szCs w:val="28"/>
          <w:lang w:eastAsia="ru-RU"/>
        </w:rPr>
        <w:t>никнуть при играх во дворе дома, изучить правила поведения при встрече, нахождении незнакомых предметов.</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1. Беседа «Игры во дворе» (что угрожает детям во дворе)</w:t>
      </w:r>
      <w:r>
        <w:rPr>
          <w:rFonts w:ascii="Times New Roman" w:eastAsia="Times New Roman" w:hAnsi="Times New Roman" w:cs="Times New Roman"/>
          <w:sz w:val="28"/>
          <w:szCs w:val="28"/>
          <w:lang w:eastAsia="ru-RU"/>
        </w:rPr>
        <w:t>, «Привлекательные предметы» (профилактика терроризма).</w:t>
      </w:r>
      <w:r w:rsidRPr="00B5589E">
        <w:rPr>
          <w:rFonts w:ascii="Times New Roman" w:eastAsia="Times New Roman" w:hAnsi="Times New Roman" w:cs="Times New Roman"/>
          <w:sz w:val="28"/>
          <w:szCs w:val="28"/>
          <w:lang w:eastAsia="ru-RU"/>
        </w:rPr>
        <w:t xml:space="preserve">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2.Моделирование проблемных ситуаций по взятым (придуманным) из жизни ситуациям (игры на игровой площадке в д-саду, игры во дворе (по сезонам)</w:t>
      </w:r>
      <w:r>
        <w:rPr>
          <w:rFonts w:ascii="Times New Roman" w:eastAsia="Times New Roman" w:hAnsi="Times New Roman" w:cs="Times New Roman"/>
          <w:sz w:val="28"/>
          <w:szCs w:val="28"/>
          <w:lang w:eastAsia="ru-RU"/>
        </w:rPr>
        <w:t>, «Я нашел игрушку», «Чужие вещи».</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3.Игровое упражнение «Как бы я поступил?» </w:t>
      </w:r>
    </w:p>
    <w:p w:rsidR="004A6D78"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i/>
          <w:sz w:val="28"/>
          <w:szCs w:val="28"/>
          <w:lang w:eastAsia="ru-RU"/>
        </w:rPr>
        <w:t xml:space="preserve">Взаимодействие с родителями: </w:t>
      </w:r>
      <w:r>
        <w:rPr>
          <w:rFonts w:ascii="Times New Roman" w:eastAsia="Times New Roman" w:hAnsi="Times New Roman" w:cs="Times New Roman"/>
          <w:sz w:val="28"/>
          <w:szCs w:val="28"/>
          <w:lang w:eastAsia="ru-RU"/>
        </w:rPr>
        <w:t xml:space="preserve">Памятки: </w:t>
      </w:r>
      <w:r w:rsidRPr="00B5589E">
        <w:rPr>
          <w:rFonts w:ascii="Times New Roman" w:eastAsia="Times New Roman" w:hAnsi="Times New Roman" w:cs="Times New Roman"/>
          <w:sz w:val="28"/>
          <w:szCs w:val="28"/>
          <w:lang w:eastAsia="ru-RU"/>
        </w:rPr>
        <w:t>«Поведение ребенка на детской площадке»</w:t>
      </w:r>
      <w:r>
        <w:rPr>
          <w:rFonts w:ascii="Times New Roman" w:eastAsia="Times New Roman" w:hAnsi="Times New Roman" w:cs="Times New Roman"/>
          <w:sz w:val="28"/>
          <w:szCs w:val="28"/>
          <w:lang w:eastAsia="ru-RU"/>
        </w:rPr>
        <w:t xml:space="preserve">, «Как уберечь ребенка от опасности.» </w:t>
      </w:r>
    </w:p>
    <w:p w:rsidR="004A6D78" w:rsidRPr="00B5589E" w:rsidRDefault="004A6D78" w:rsidP="004A6D78">
      <w:pPr>
        <w:spacing w:after="150" w:line="360" w:lineRule="auto"/>
        <w:jc w:val="both"/>
        <w:rPr>
          <w:rFonts w:ascii="Times New Roman" w:eastAsia="Times New Roman" w:hAnsi="Times New Roman" w:cs="Times New Roman"/>
          <w:b/>
          <w:bCs/>
          <w:sz w:val="28"/>
          <w:szCs w:val="28"/>
          <w:lang w:eastAsia="ru-RU"/>
        </w:rPr>
      </w:pPr>
      <w:r w:rsidRPr="00B5589E">
        <w:rPr>
          <w:rFonts w:ascii="Times New Roman" w:eastAsia="Times New Roman" w:hAnsi="Times New Roman" w:cs="Times New Roman"/>
          <w:b/>
          <w:bCs/>
          <w:sz w:val="28"/>
          <w:szCs w:val="28"/>
          <w:lang w:eastAsia="ru-RU"/>
        </w:rPr>
        <w:t>2. «Безопасность на дороге»</w:t>
      </w:r>
    </w:p>
    <w:p w:rsidR="004A6D78"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Цель: познакомить элементарными правилами дорожного движения.</w:t>
      </w:r>
    </w:p>
    <w:p w:rsidR="004A6D78" w:rsidRPr="00B5589E" w:rsidRDefault="004A6D78" w:rsidP="004A6D78">
      <w:pPr>
        <w:spacing w:after="150" w:line="360" w:lineRule="auto"/>
        <w:jc w:val="both"/>
        <w:rPr>
          <w:rFonts w:ascii="Times New Roman" w:eastAsia="Times New Roman" w:hAnsi="Times New Roman" w:cs="Times New Roman"/>
          <w:b/>
          <w:bCs/>
          <w:sz w:val="28"/>
          <w:szCs w:val="28"/>
          <w:lang w:eastAsia="ru-RU"/>
        </w:rPr>
      </w:pPr>
      <w:r>
        <w:rPr>
          <w:rFonts w:ascii="Times New Roman" w:eastAsia="Times New Roman" w:hAnsi="Times New Roman" w:cs="Times New Roman"/>
          <w:sz w:val="28"/>
          <w:szCs w:val="28"/>
          <w:lang w:eastAsia="ru-RU"/>
        </w:rPr>
        <w:t>1.Экскурсия к проезжей части и автобусной остановке</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Pr>
          <w:rFonts w:ascii="Times New Roman" w:eastAsia="Times New Roman" w:hAnsi="Times New Roman" w:cs="Times New Roman"/>
          <w:sz w:val="28"/>
          <w:szCs w:val="28"/>
          <w:lang w:eastAsia="ru-RU"/>
        </w:rPr>
        <w:t>2</w:t>
      </w:r>
      <w:r w:rsidRPr="00B5589E">
        <w:rPr>
          <w:rFonts w:ascii="Times New Roman" w:eastAsia="Times New Roman" w:hAnsi="Times New Roman" w:cs="Times New Roman"/>
          <w:sz w:val="28"/>
          <w:szCs w:val="28"/>
          <w:lang w:eastAsia="ru-RU"/>
        </w:rPr>
        <w:t xml:space="preserve">.Рассматривание иллюстраций по теме: «Безопасность на дороге»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Pr>
          <w:rFonts w:ascii="Times New Roman" w:eastAsia="Times New Roman" w:hAnsi="Times New Roman" w:cs="Times New Roman"/>
          <w:sz w:val="28"/>
          <w:szCs w:val="28"/>
          <w:lang w:eastAsia="ru-RU"/>
        </w:rPr>
        <w:t>3</w:t>
      </w:r>
      <w:r w:rsidRPr="00B5589E">
        <w:rPr>
          <w:rFonts w:ascii="Times New Roman" w:eastAsia="Times New Roman" w:hAnsi="Times New Roman" w:cs="Times New Roman"/>
          <w:sz w:val="28"/>
          <w:szCs w:val="28"/>
          <w:lang w:eastAsia="ru-RU"/>
        </w:rPr>
        <w:t xml:space="preserve">.Презентация «Правила для пешеходов»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Pr>
          <w:rFonts w:ascii="Times New Roman" w:eastAsia="Times New Roman" w:hAnsi="Times New Roman" w:cs="Times New Roman"/>
          <w:sz w:val="28"/>
          <w:szCs w:val="28"/>
          <w:lang w:eastAsia="ru-RU"/>
        </w:rPr>
        <w:t>4</w:t>
      </w:r>
      <w:r w:rsidRPr="00B5589E">
        <w:rPr>
          <w:rFonts w:ascii="Times New Roman" w:eastAsia="Times New Roman" w:hAnsi="Times New Roman" w:cs="Times New Roman"/>
          <w:sz w:val="28"/>
          <w:szCs w:val="28"/>
          <w:lang w:eastAsia="ru-RU"/>
        </w:rPr>
        <w:t>. Н-игры с печатками «Дорожные знаки», наст</w:t>
      </w:r>
      <w:r>
        <w:rPr>
          <w:rFonts w:ascii="Times New Roman" w:eastAsia="Times New Roman" w:hAnsi="Times New Roman" w:cs="Times New Roman"/>
          <w:sz w:val="28"/>
          <w:szCs w:val="28"/>
          <w:lang w:eastAsia="ru-RU"/>
        </w:rPr>
        <w:t>ольные игры «Улица и дорога», «Автог</w:t>
      </w:r>
      <w:r w:rsidRPr="00B5589E">
        <w:rPr>
          <w:rFonts w:ascii="Times New Roman" w:eastAsia="Times New Roman" w:hAnsi="Times New Roman" w:cs="Times New Roman"/>
          <w:sz w:val="28"/>
          <w:szCs w:val="28"/>
          <w:lang w:eastAsia="ru-RU"/>
        </w:rPr>
        <w:t xml:space="preserve">онки»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Pr>
          <w:rFonts w:ascii="Times New Roman" w:eastAsia="Times New Roman" w:hAnsi="Times New Roman" w:cs="Times New Roman"/>
          <w:sz w:val="28"/>
          <w:szCs w:val="28"/>
          <w:lang w:eastAsia="ru-RU"/>
        </w:rPr>
        <w:t>5</w:t>
      </w:r>
      <w:r w:rsidRPr="00B5589E">
        <w:rPr>
          <w:rFonts w:ascii="Times New Roman" w:eastAsia="Times New Roman" w:hAnsi="Times New Roman" w:cs="Times New Roman"/>
          <w:sz w:val="28"/>
          <w:szCs w:val="28"/>
          <w:lang w:eastAsia="ru-RU"/>
        </w:rPr>
        <w:t>.Подвижная игра «Светофор и автомобили»</w:t>
      </w:r>
    </w:p>
    <w:p w:rsidR="004A6D78" w:rsidRDefault="004A6D78" w:rsidP="004A6D78">
      <w:pPr>
        <w:spacing w:after="150" w:line="360" w:lineRule="auto"/>
        <w:jc w:val="both"/>
        <w:rPr>
          <w:rFonts w:ascii="Times New Roman" w:eastAsia="Times New Roman" w:hAnsi="Times New Roman" w:cs="Times New Roman"/>
          <w:sz w:val="28"/>
          <w:szCs w:val="28"/>
          <w:lang w:eastAsia="ru-RU"/>
        </w:rPr>
      </w:pPr>
      <w:r>
        <w:rPr>
          <w:rFonts w:ascii="Times New Roman" w:eastAsia="Times New Roman" w:hAnsi="Times New Roman" w:cs="Times New Roman"/>
          <w:sz w:val="28"/>
          <w:szCs w:val="28"/>
          <w:lang w:eastAsia="ru-RU"/>
        </w:rPr>
        <w:t>6</w:t>
      </w:r>
      <w:r w:rsidRPr="00B5589E">
        <w:rPr>
          <w:rFonts w:ascii="Times New Roman" w:eastAsia="Times New Roman" w:hAnsi="Times New Roman" w:cs="Times New Roman"/>
          <w:sz w:val="28"/>
          <w:szCs w:val="28"/>
          <w:lang w:eastAsia="ru-RU"/>
        </w:rPr>
        <w:t xml:space="preserve">. Чтение С. Михалков «Светофор», «Скверная история»,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Pr>
          <w:rFonts w:ascii="Times New Roman" w:eastAsia="Times New Roman" w:hAnsi="Times New Roman" w:cs="Times New Roman"/>
          <w:sz w:val="28"/>
          <w:szCs w:val="28"/>
          <w:lang w:eastAsia="ru-RU"/>
        </w:rPr>
        <w:t>7</w:t>
      </w:r>
      <w:r w:rsidRPr="00B5589E">
        <w:rPr>
          <w:rFonts w:ascii="Times New Roman" w:eastAsia="Times New Roman" w:hAnsi="Times New Roman" w:cs="Times New Roman"/>
          <w:sz w:val="28"/>
          <w:szCs w:val="28"/>
          <w:lang w:eastAsia="ru-RU"/>
        </w:rPr>
        <w:t>.Моделирование ситуаций нарушения ПДД и их обсуждение.</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Pr>
          <w:rFonts w:ascii="Times New Roman" w:eastAsia="Times New Roman" w:hAnsi="Times New Roman" w:cs="Times New Roman"/>
          <w:sz w:val="28"/>
          <w:szCs w:val="28"/>
          <w:lang w:eastAsia="ru-RU"/>
        </w:rPr>
        <w:t>8</w:t>
      </w:r>
      <w:r w:rsidRPr="00B5589E">
        <w:rPr>
          <w:rFonts w:ascii="Times New Roman" w:eastAsia="Times New Roman" w:hAnsi="Times New Roman" w:cs="Times New Roman"/>
          <w:sz w:val="28"/>
          <w:szCs w:val="28"/>
          <w:lang w:eastAsia="ru-RU"/>
        </w:rPr>
        <w:t xml:space="preserve">. </w:t>
      </w:r>
      <w:proofErr w:type="gramStart"/>
      <w:r w:rsidRPr="00B5589E">
        <w:rPr>
          <w:rFonts w:ascii="Times New Roman" w:eastAsia="Times New Roman" w:hAnsi="Times New Roman" w:cs="Times New Roman"/>
          <w:sz w:val="28"/>
          <w:szCs w:val="28"/>
          <w:lang w:eastAsia="ru-RU"/>
        </w:rPr>
        <w:t>С-р</w:t>
      </w:r>
      <w:proofErr w:type="gramEnd"/>
      <w:r w:rsidRPr="00B5589E">
        <w:rPr>
          <w:rFonts w:ascii="Times New Roman" w:eastAsia="Times New Roman" w:hAnsi="Times New Roman" w:cs="Times New Roman"/>
          <w:sz w:val="28"/>
          <w:szCs w:val="28"/>
          <w:lang w:eastAsia="ru-RU"/>
        </w:rPr>
        <w:t xml:space="preserve"> игра «Путешествие на автобусе», «Папа купил автомобиль»</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i/>
          <w:sz w:val="28"/>
          <w:szCs w:val="28"/>
          <w:lang w:eastAsia="ru-RU"/>
        </w:rPr>
        <w:t xml:space="preserve">Взаимодействие с родителями: </w:t>
      </w:r>
      <w:r w:rsidRPr="00B5589E">
        <w:rPr>
          <w:rFonts w:ascii="Times New Roman" w:eastAsia="Times New Roman" w:hAnsi="Times New Roman" w:cs="Times New Roman"/>
          <w:sz w:val="28"/>
          <w:szCs w:val="28"/>
          <w:lang w:eastAsia="ru-RU"/>
        </w:rPr>
        <w:t>Памятка: «Расскажите ребенку о правилах ПДД»</w:t>
      </w:r>
    </w:p>
    <w:p w:rsidR="004A6D78" w:rsidRDefault="004A6D78" w:rsidP="004A6D78">
      <w:pPr>
        <w:spacing w:after="150" w:line="360" w:lineRule="auto"/>
        <w:jc w:val="both"/>
        <w:rPr>
          <w:rFonts w:ascii="Times New Roman" w:eastAsia="Times New Roman" w:hAnsi="Times New Roman" w:cs="Times New Roman"/>
          <w:b/>
          <w:sz w:val="28"/>
          <w:szCs w:val="28"/>
          <w:u w:val="single"/>
          <w:lang w:eastAsia="ru-RU"/>
        </w:rPr>
      </w:pPr>
      <w:r w:rsidRPr="00B5589E">
        <w:rPr>
          <w:rFonts w:ascii="Times New Roman" w:eastAsia="Times New Roman" w:hAnsi="Times New Roman" w:cs="Times New Roman"/>
          <w:b/>
          <w:sz w:val="28"/>
          <w:szCs w:val="28"/>
          <w:u w:val="single"/>
          <w:lang w:eastAsia="ru-RU"/>
        </w:rPr>
        <w:t>6-ой блок. Ребенок и природа.</w:t>
      </w:r>
    </w:p>
    <w:p w:rsidR="004A6D78" w:rsidRPr="00B5589E" w:rsidRDefault="004A6D78" w:rsidP="004A6D78">
      <w:pPr>
        <w:spacing w:after="150" w:line="360" w:lineRule="auto"/>
        <w:jc w:val="both"/>
        <w:rPr>
          <w:rFonts w:ascii="Times New Roman" w:eastAsia="Times New Roman" w:hAnsi="Times New Roman" w:cs="Times New Roman"/>
          <w:b/>
          <w:bCs/>
          <w:sz w:val="28"/>
          <w:szCs w:val="28"/>
          <w:lang w:eastAsia="ru-RU"/>
        </w:rPr>
      </w:pPr>
      <w:r>
        <w:rPr>
          <w:rFonts w:ascii="Times New Roman" w:eastAsia="Times New Roman" w:hAnsi="Times New Roman" w:cs="Times New Roman"/>
          <w:b/>
          <w:bCs/>
          <w:sz w:val="28"/>
          <w:szCs w:val="28"/>
          <w:lang w:eastAsia="ru-RU"/>
        </w:rPr>
        <w:t>1</w:t>
      </w:r>
      <w:r w:rsidRPr="00B5589E">
        <w:rPr>
          <w:rFonts w:ascii="Times New Roman" w:eastAsia="Times New Roman" w:hAnsi="Times New Roman" w:cs="Times New Roman"/>
          <w:b/>
          <w:bCs/>
          <w:sz w:val="28"/>
          <w:szCs w:val="28"/>
          <w:lang w:eastAsia="ru-RU"/>
        </w:rPr>
        <w:t>. «Грибы и растения»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Цель: научить различать съедобные и ядовитые грибы, учить узнавать некоторые ядовитые растения.</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1.Беседа «Прогулка на природу».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2.Чтение стихотворений, разгадывание загадок.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3.Д-игры «Волшебное лукошко», «Грибная поляна», «Собери букет» (выбрать растения не опасные для жизни)</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4.П-игра «Кто быстрее соберет съедобные грибы в корзинку»</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5.Моделирование ситуации «Я нашел в лесу цветок (грибок)…»</w:t>
      </w:r>
    </w:p>
    <w:p w:rsidR="004A6D78" w:rsidRPr="00030656"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i/>
          <w:sz w:val="28"/>
          <w:szCs w:val="28"/>
          <w:lang w:eastAsia="ru-RU"/>
        </w:rPr>
        <w:t xml:space="preserve">Взаимодействие с родителями: </w:t>
      </w:r>
      <w:r w:rsidRPr="00B5589E">
        <w:rPr>
          <w:rFonts w:ascii="Times New Roman" w:eastAsia="Times New Roman" w:hAnsi="Times New Roman" w:cs="Times New Roman"/>
          <w:sz w:val="28"/>
          <w:szCs w:val="28"/>
          <w:lang w:eastAsia="ru-RU"/>
        </w:rPr>
        <w:t>Папка-передвижка «Правила безопасности в лесу»</w:t>
      </w:r>
    </w:p>
    <w:p w:rsidR="004A6D78" w:rsidRPr="00B5589E" w:rsidRDefault="004A6D78" w:rsidP="004A6D78">
      <w:pPr>
        <w:spacing w:after="150" w:line="360" w:lineRule="auto"/>
        <w:jc w:val="both"/>
        <w:rPr>
          <w:rFonts w:ascii="Times New Roman" w:eastAsia="Times New Roman" w:hAnsi="Times New Roman" w:cs="Times New Roman"/>
          <w:b/>
          <w:bCs/>
          <w:sz w:val="28"/>
          <w:szCs w:val="28"/>
          <w:lang w:eastAsia="ru-RU"/>
        </w:rPr>
      </w:pPr>
      <w:r w:rsidRPr="00B5589E">
        <w:rPr>
          <w:rFonts w:ascii="Times New Roman" w:eastAsia="Times New Roman" w:hAnsi="Times New Roman" w:cs="Times New Roman"/>
          <w:b/>
          <w:bCs/>
          <w:sz w:val="28"/>
          <w:szCs w:val="28"/>
          <w:lang w:eastAsia="ru-RU"/>
        </w:rPr>
        <w:t>2. «Контакты с животными, насекомыми»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Цель: дать знания о правилах поведения при контакте с животными, насекомыми.</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1. Беседы </w:t>
      </w:r>
      <w:r>
        <w:rPr>
          <w:rFonts w:ascii="Times New Roman" w:eastAsia="Times New Roman" w:hAnsi="Times New Roman" w:cs="Times New Roman"/>
          <w:sz w:val="28"/>
          <w:szCs w:val="28"/>
          <w:lang w:eastAsia="ru-RU"/>
        </w:rPr>
        <w:t xml:space="preserve">с рассматриванием фотоальбомов </w:t>
      </w:r>
      <w:r w:rsidRPr="00B5589E">
        <w:rPr>
          <w:rFonts w:ascii="Times New Roman" w:eastAsia="Times New Roman" w:hAnsi="Times New Roman" w:cs="Times New Roman"/>
          <w:sz w:val="28"/>
          <w:szCs w:val="28"/>
          <w:lang w:eastAsia="ru-RU"/>
        </w:rPr>
        <w:t>по теме: «Наши четвероногие друзья», «Удивительные насекомые»</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2. Моделирование ситуаций «Мы встретили кота», «Собака со щенками», «Чужой пес» (обсуждение с детьми).</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3.</w:t>
      </w:r>
      <w:r>
        <w:rPr>
          <w:rFonts w:ascii="Times New Roman" w:eastAsia="Times New Roman" w:hAnsi="Times New Roman" w:cs="Times New Roman"/>
          <w:sz w:val="28"/>
          <w:szCs w:val="28"/>
          <w:lang w:eastAsia="ru-RU"/>
        </w:rPr>
        <w:t>Чтение рассказов В. Ос</w:t>
      </w:r>
      <w:r w:rsidRPr="00B5589E">
        <w:rPr>
          <w:rFonts w:ascii="Times New Roman" w:eastAsia="Times New Roman" w:hAnsi="Times New Roman" w:cs="Times New Roman"/>
          <w:sz w:val="28"/>
          <w:szCs w:val="28"/>
          <w:lang w:eastAsia="ru-RU"/>
        </w:rPr>
        <w:t>еевой «Котенок», Паустовского «Кот-ворюга», отгадывание загадок.</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4. Слушание песен: «Человек собаке друг», «Собака бывает кусачей».</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5. Дидактические игры «Прогулка по лесу», «Полезные и вредные»,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6.Наблюдение за насекомыми, домашними и бездомными животными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7.Игра «Кто где живет?» (</w:t>
      </w:r>
      <w:proofErr w:type="gramStart"/>
      <w:r w:rsidRPr="00B5589E">
        <w:rPr>
          <w:rFonts w:ascii="Times New Roman" w:eastAsia="Times New Roman" w:hAnsi="Times New Roman" w:cs="Times New Roman"/>
          <w:sz w:val="28"/>
          <w:szCs w:val="28"/>
          <w:lang w:eastAsia="ru-RU"/>
        </w:rPr>
        <w:t>дети</w:t>
      </w:r>
      <w:proofErr w:type="gramEnd"/>
      <w:r w:rsidRPr="00B5589E">
        <w:rPr>
          <w:rFonts w:ascii="Times New Roman" w:eastAsia="Times New Roman" w:hAnsi="Times New Roman" w:cs="Times New Roman"/>
          <w:sz w:val="28"/>
          <w:szCs w:val="28"/>
          <w:lang w:eastAsia="ru-RU"/>
        </w:rPr>
        <w:t xml:space="preserve"> на две группы 1-насекомые(животные),2-их дома; по сигналу «В дома!», все должны найти свой домик).</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8. П-игра «Медведи и пчелы», «Собачка»</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i/>
          <w:sz w:val="28"/>
          <w:szCs w:val="28"/>
          <w:lang w:eastAsia="ru-RU"/>
        </w:rPr>
        <w:t>Взаимодействие с родителями:</w:t>
      </w:r>
      <w:r w:rsidRPr="00B5589E">
        <w:rPr>
          <w:rFonts w:ascii="Times New Roman" w:eastAsia="Times New Roman" w:hAnsi="Times New Roman" w:cs="Times New Roman"/>
          <w:sz w:val="28"/>
          <w:szCs w:val="28"/>
          <w:lang w:eastAsia="ru-RU"/>
        </w:rPr>
        <w:t xml:space="preserve"> Памятка: «Правила поведения при встрече с животными, насекомыми».</w:t>
      </w:r>
    </w:p>
    <w:p w:rsidR="004A6D78" w:rsidRPr="00B5589E" w:rsidRDefault="004A6D78" w:rsidP="004A6D78">
      <w:pPr>
        <w:spacing w:after="150" w:line="360" w:lineRule="auto"/>
        <w:jc w:val="both"/>
        <w:rPr>
          <w:rFonts w:ascii="Times New Roman" w:eastAsia="Times New Roman" w:hAnsi="Times New Roman" w:cs="Times New Roman"/>
          <w:b/>
          <w:bCs/>
          <w:sz w:val="28"/>
          <w:szCs w:val="28"/>
          <w:lang w:eastAsia="ru-RU"/>
        </w:rPr>
      </w:pPr>
      <w:r>
        <w:rPr>
          <w:rFonts w:ascii="Times New Roman" w:eastAsia="Times New Roman" w:hAnsi="Times New Roman" w:cs="Times New Roman"/>
          <w:b/>
          <w:bCs/>
          <w:sz w:val="28"/>
          <w:szCs w:val="28"/>
          <w:lang w:eastAsia="ru-RU"/>
        </w:rPr>
        <w:t>3</w:t>
      </w:r>
      <w:r w:rsidRPr="00B5589E">
        <w:rPr>
          <w:rFonts w:ascii="Times New Roman" w:eastAsia="Times New Roman" w:hAnsi="Times New Roman" w:cs="Times New Roman"/>
          <w:b/>
          <w:bCs/>
          <w:sz w:val="28"/>
          <w:szCs w:val="28"/>
          <w:lang w:eastAsia="ru-RU"/>
        </w:rPr>
        <w:t>. «Правила безопасного поведения зимой»</w:t>
      </w:r>
    </w:p>
    <w:p w:rsidR="004A6D78" w:rsidRPr="00B5589E" w:rsidRDefault="004A6D78" w:rsidP="004A6D78">
      <w:pPr>
        <w:spacing w:after="150" w:line="360" w:lineRule="auto"/>
        <w:jc w:val="both"/>
        <w:rPr>
          <w:rFonts w:ascii="Times New Roman" w:eastAsia="Times New Roman" w:hAnsi="Times New Roman" w:cs="Times New Roman"/>
          <w:b/>
          <w:bCs/>
          <w:sz w:val="28"/>
          <w:szCs w:val="28"/>
          <w:lang w:eastAsia="ru-RU"/>
        </w:rPr>
      </w:pPr>
      <w:r w:rsidRPr="00B5589E">
        <w:rPr>
          <w:rFonts w:ascii="Times New Roman" w:eastAsia="Times New Roman" w:hAnsi="Times New Roman" w:cs="Times New Roman"/>
          <w:b/>
          <w:bCs/>
          <w:sz w:val="28"/>
          <w:szCs w:val="28"/>
          <w:lang w:eastAsia="ru-RU"/>
        </w:rPr>
        <w:t> </w:t>
      </w:r>
      <w:r w:rsidRPr="00B5589E">
        <w:rPr>
          <w:rFonts w:ascii="Times New Roman" w:eastAsia="Times New Roman" w:hAnsi="Times New Roman" w:cs="Times New Roman"/>
          <w:sz w:val="28"/>
          <w:szCs w:val="28"/>
          <w:lang w:eastAsia="ru-RU"/>
        </w:rPr>
        <w:t>Цель: познакомить с основными правилами безопасного поведения зимой.</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1.Беседа «Зимние игры и забавы».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2.Просмотр презентации «Правила</w:t>
      </w:r>
      <w:r w:rsidRPr="00B5589E">
        <w:rPr>
          <w:rFonts w:ascii="Times New Roman" w:eastAsia="Times New Roman" w:hAnsi="Times New Roman" w:cs="Times New Roman"/>
          <w:b/>
          <w:bCs/>
          <w:sz w:val="28"/>
          <w:szCs w:val="28"/>
          <w:lang w:eastAsia="ru-RU"/>
        </w:rPr>
        <w:t xml:space="preserve"> </w:t>
      </w:r>
      <w:r w:rsidRPr="00B5589E">
        <w:rPr>
          <w:rFonts w:ascii="Times New Roman" w:eastAsia="Times New Roman" w:hAnsi="Times New Roman" w:cs="Times New Roman"/>
          <w:bCs/>
          <w:sz w:val="28"/>
          <w:szCs w:val="28"/>
          <w:lang w:eastAsia="ru-RU"/>
        </w:rPr>
        <w:t>безопасного поведения зимой</w:t>
      </w:r>
      <w:r w:rsidRPr="00B5589E">
        <w:rPr>
          <w:rFonts w:ascii="Times New Roman" w:eastAsia="Times New Roman" w:hAnsi="Times New Roman" w:cs="Times New Roman"/>
          <w:sz w:val="28"/>
          <w:szCs w:val="28"/>
          <w:lang w:eastAsia="ru-RU"/>
        </w:rPr>
        <w:t xml:space="preserve">».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3.Моделирование ситуаций: «Мне хочется лизнуть иней», «Я иду по льду»; «Я провалился под лед», «Мороженное из снега»</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4.Дидактическая игра «Можно-нельзя».</w:t>
      </w:r>
    </w:p>
    <w:p w:rsidR="004A6D78"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5.Игра - эстафета «Ледяные дорожки»</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Pr>
          <w:rFonts w:ascii="Times New Roman" w:eastAsia="Times New Roman" w:hAnsi="Times New Roman" w:cs="Times New Roman"/>
          <w:sz w:val="28"/>
          <w:szCs w:val="28"/>
          <w:lang w:eastAsia="ru-RU"/>
        </w:rPr>
        <w:t>6.Исследовательская деятельность «Чистый ли снег?»</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Pr>
          <w:rFonts w:ascii="Times New Roman" w:eastAsia="Times New Roman" w:hAnsi="Times New Roman" w:cs="Times New Roman"/>
          <w:sz w:val="28"/>
          <w:szCs w:val="28"/>
          <w:lang w:eastAsia="ru-RU"/>
        </w:rPr>
        <w:t>7</w:t>
      </w:r>
      <w:r w:rsidRPr="00B5589E">
        <w:rPr>
          <w:rFonts w:ascii="Times New Roman" w:eastAsia="Times New Roman" w:hAnsi="Times New Roman" w:cs="Times New Roman"/>
          <w:sz w:val="28"/>
          <w:szCs w:val="28"/>
          <w:lang w:eastAsia="ru-RU"/>
        </w:rPr>
        <w:t>. Подвижная игра «Оленьи упряжки», «Крепость»</w:t>
      </w:r>
    </w:p>
    <w:p w:rsidR="004A6D78"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i/>
          <w:sz w:val="28"/>
          <w:szCs w:val="28"/>
          <w:lang w:eastAsia="ru-RU"/>
        </w:rPr>
        <w:t xml:space="preserve">Взаимодействие с родителями: </w:t>
      </w:r>
      <w:r w:rsidRPr="00B5589E">
        <w:rPr>
          <w:rFonts w:ascii="Times New Roman" w:eastAsia="Times New Roman" w:hAnsi="Times New Roman" w:cs="Times New Roman"/>
          <w:sz w:val="28"/>
          <w:szCs w:val="28"/>
          <w:lang w:eastAsia="ru-RU"/>
        </w:rPr>
        <w:t>Консультация: «Безопасное поведение зимой»</w:t>
      </w:r>
    </w:p>
    <w:p w:rsidR="004A6D78" w:rsidRDefault="004A6D78" w:rsidP="004A6D78">
      <w:pPr>
        <w:spacing w:after="150" w:line="360" w:lineRule="auto"/>
        <w:jc w:val="both"/>
        <w:rPr>
          <w:rFonts w:ascii="Times New Roman" w:eastAsia="Times New Roman" w:hAnsi="Times New Roman" w:cs="Times New Roman"/>
          <w:b/>
          <w:bCs/>
          <w:sz w:val="28"/>
          <w:szCs w:val="28"/>
          <w:lang w:eastAsia="ru-RU"/>
        </w:rPr>
      </w:pPr>
      <w:r>
        <w:rPr>
          <w:rFonts w:ascii="Times New Roman" w:eastAsia="Times New Roman" w:hAnsi="Times New Roman" w:cs="Times New Roman"/>
          <w:b/>
          <w:bCs/>
          <w:sz w:val="28"/>
          <w:szCs w:val="28"/>
          <w:lang w:eastAsia="ru-RU"/>
        </w:rPr>
        <w:t>4</w:t>
      </w:r>
      <w:r w:rsidRPr="00B5589E">
        <w:rPr>
          <w:rFonts w:ascii="Times New Roman" w:eastAsia="Times New Roman" w:hAnsi="Times New Roman" w:cs="Times New Roman"/>
          <w:b/>
          <w:bCs/>
          <w:sz w:val="28"/>
          <w:szCs w:val="28"/>
          <w:lang w:eastAsia="ru-RU"/>
        </w:rPr>
        <w:t>. «Правила безопасного поведения</w:t>
      </w:r>
      <w:r>
        <w:rPr>
          <w:rFonts w:ascii="Times New Roman" w:eastAsia="Times New Roman" w:hAnsi="Times New Roman" w:cs="Times New Roman"/>
          <w:b/>
          <w:bCs/>
          <w:sz w:val="28"/>
          <w:szCs w:val="28"/>
          <w:lang w:eastAsia="ru-RU"/>
        </w:rPr>
        <w:t xml:space="preserve"> в Новый год»</w:t>
      </w:r>
    </w:p>
    <w:p w:rsidR="004A6D78"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b/>
          <w:bCs/>
          <w:sz w:val="28"/>
          <w:szCs w:val="28"/>
          <w:lang w:eastAsia="ru-RU"/>
        </w:rPr>
        <w:t> </w:t>
      </w:r>
      <w:r w:rsidRPr="00B5589E">
        <w:rPr>
          <w:rFonts w:ascii="Times New Roman" w:eastAsia="Times New Roman" w:hAnsi="Times New Roman" w:cs="Times New Roman"/>
          <w:sz w:val="28"/>
          <w:szCs w:val="28"/>
          <w:lang w:eastAsia="ru-RU"/>
        </w:rPr>
        <w:t>Цель: познакомить с основными правилами безопасного поведения</w:t>
      </w:r>
      <w:r>
        <w:rPr>
          <w:rFonts w:ascii="Times New Roman" w:eastAsia="Times New Roman" w:hAnsi="Times New Roman" w:cs="Times New Roman"/>
          <w:sz w:val="28"/>
          <w:szCs w:val="28"/>
          <w:lang w:eastAsia="ru-RU"/>
        </w:rPr>
        <w:t xml:space="preserve"> в праздничные новогодние дни</w:t>
      </w:r>
    </w:p>
    <w:p w:rsidR="004A6D78" w:rsidRPr="00030656" w:rsidRDefault="004A6D78" w:rsidP="004A6D78">
      <w:pPr>
        <w:pStyle w:val="a5"/>
        <w:numPr>
          <w:ilvl w:val="0"/>
          <w:numId w:val="15"/>
        </w:numPr>
        <w:spacing w:after="150" w:line="360" w:lineRule="auto"/>
        <w:jc w:val="both"/>
        <w:rPr>
          <w:rFonts w:ascii="Times New Roman" w:eastAsia="Times New Roman" w:hAnsi="Times New Roman" w:cs="Times New Roman"/>
          <w:sz w:val="28"/>
          <w:szCs w:val="28"/>
          <w:lang w:eastAsia="ru-RU"/>
        </w:rPr>
      </w:pPr>
      <w:r w:rsidRPr="00030656">
        <w:rPr>
          <w:rFonts w:ascii="Times New Roman" w:eastAsia="Times New Roman" w:hAnsi="Times New Roman" w:cs="Times New Roman"/>
          <w:sz w:val="28"/>
          <w:szCs w:val="28"/>
          <w:lang w:eastAsia="ru-RU"/>
        </w:rPr>
        <w:t>Просмотр презентации «Безопасный Новый год»</w:t>
      </w:r>
    </w:p>
    <w:p w:rsidR="004A6D78" w:rsidRDefault="004A6D78" w:rsidP="004A6D78">
      <w:pPr>
        <w:pStyle w:val="a5"/>
        <w:numPr>
          <w:ilvl w:val="0"/>
          <w:numId w:val="15"/>
        </w:numPr>
        <w:spacing w:after="150" w:line="360" w:lineRule="auto"/>
        <w:jc w:val="both"/>
        <w:rPr>
          <w:rFonts w:ascii="Times New Roman" w:eastAsia="Times New Roman" w:hAnsi="Times New Roman" w:cs="Times New Roman"/>
          <w:sz w:val="28"/>
          <w:szCs w:val="28"/>
          <w:lang w:eastAsia="ru-RU"/>
        </w:rPr>
      </w:pPr>
      <w:r>
        <w:rPr>
          <w:rFonts w:ascii="Times New Roman" w:eastAsia="Times New Roman" w:hAnsi="Times New Roman" w:cs="Times New Roman"/>
          <w:sz w:val="28"/>
          <w:szCs w:val="28"/>
          <w:lang w:eastAsia="ru-RU"/>
        </w:rPr>
        <w:t>Беседа «Фейерверки. Как избежать беды!»</w:t>
      </w:r>
    </w:p>
    <w:p w:rsidR="004A6D78" w:rsidRDefault="004A6D78" w:rsidP="004A6D78">
      <w:pPr>
        <w:pStyle w:val="a5"/>
        <w:numPr>
          <w:ilvl w:val="0"/>
          <w:numId w:val="15"/>
        </w:numPr>
        <w:spacing w:after="150" w:line="360" w:lineRule="auto"/>
        <w:jc w:val="both"/>
        <w:rPr>
          <w:rFonts w:ascii="Times New Roman" w:eastAsia="Times New Roman" w:hAnsi="Times New Roman" w:cs="Times New Roman"/>
          <w:sz w:val="28"/>
          <w:szCs w:val="28"/>
          <w:lang w:eastAsia="ru-RU"/>
        </w:rPr>
      </w:pPr>
      <w:r>
        <w:rPr>
          <w:rFonts w:ascii="Times New Roman" w:eastAsia="Times New Roman" w:hAnsi="Times New Roman" w:cs="Times New Roman"/>
          <w:sz w:val="28"/>
          <w:szCs w:val="28"/>
          <w:lang w:eastAsia="ru-RU"/>
        </w:rPr>
        <w:t>Чтение стихотворения В. Зарубиной «Зайкина елка»</w:t>
      </w:r>
    </w:p>
    <w:p w:rsidR="004A6D78" w:rsidRDefault="004A6D78" w:rsidP="004A6D78">
      <w:pPr>
        <w:pStyle w:val="a5"/>
        <w:numPr>
          <w:ilvl w:val="0"/>
          <w:numId w:val="15"/>
        </w:numPr>
        <w:spacing w:after="150" w:line="360" w:lineRule="auto"/>
        <w:jc w:val="both"/>
        <w:rPr>
          <w:rFonts w:ascii="Times New Roman" w:eastAsia="Times New Roman" w:hAnsi="Times New Roman" w:cs="Times New Roman"/>
          <w:sz w:val="28"/>
          <w:szCs w:val="28"/>
          <w:lang w:eastAsia="ru-RU"/>
        </w:rPr>
      </w:pPr>
      <w:r>
        <w:rPr>
          <w:rFonts w:ascii="Times New Roman" w:eastAsia="Times New Roman" w:hAnsi="Times New Roman" w:cs="Times New Roman"/>
          <w:sz w:val="28"/>
          <w:szCs w:val="28"/>
          <w:lang w:eastAsia="ru-RU"/>
        </w:rPr>
        <w:t>Игра-тренинг «Наряжаем елку»</w:t>
      </w:r>
    </w:p>
    <w:p w:rsidR="004A6D78" w:rsidRPr="00030656" w:rsidRDefault="004A6D78" w:rsidP="004A6D78">
      <w:pPr>
        <w:pStyle w:val="a5"/>
        <w:numPr>
          <w:ilvl w:val="0"/>
          <w:numId w:val="15"/>
        </w:numPr>
        <w:spacing w:after="150" w:line="360" w:lineRule="auto"/>
        <w:jc w:val="both"/>
        <w:rPr>
          <w:rFonts w:ascii="Times New Roman" w:eastAsia="Times New Roman" w:hAnsi="Times New Roman" w:cs="Times New Roman"/>
          <w:sz w:val="28"/>
          <w:szCs w:val="28"/>
          <w:lang w:eastAsia="ru-RU"/>
        </w:rPr>
      </w:pPr>
      <w:r>
        <w:rPr>
          <w:rFonts w:ascii="Times New Roman" w:eastAsia="Times New Roman" w:hAnsi="Times New Roman" w:cs="Times New Roman"/>
          <w:sz w:val="28"/>
          <w:szCs w:val="28"/>
          <w:lang w:eastAsia="ru-RU"/>
        </w:rPr>
        <w:t xml:space="preserve">Памятка «Правила пиротехники» </w:t>
      </w:r>
    </w:p>
    <w:p w:rsidR="004A6D78" w:rsidRPr="00B5589E" w:rsidRDefault="004A6D78" w:rsidP="004A6D78">
      <w:pPr>
        <w:spacing w:after="150" w:line="360" w:lineRule="auto"/>
        <w:jc w:val="both"/>
        <w:rPr>
          <w:rFonts w:ascii="Times New Roman" w:eastAsia="Times New Roman" w:hAnsi="Times New Roman" w:cs="Times New Roman"/>
          <w:b/>
          <w:bCs/>
          <w:sz w:val="28"/>
          <w:szCs w:val="28"/>
          <w:lang w:eastAsia="ru-RU"/>
        </w:rPr>
      </w:pPr>
      <w:r>
        <w:rPr>
          <w:rFonts w:ascii="Times New Roman" w:eastAsia="Times New Roman" w:hAnsi="Times New Roman" w:cs="Times New Roman"/>
          <w:b/>
          <w:bCs/>
          <w:sz w:val="28"/>
          <w:szCs w:val="28"/>
          <w:lang w:eastAsia="ru-RU"/>
        </w:rPr>
        <w:t>5</w:t>
      </w:r>
      <w:r w:rsidRPr="00B5589E">
        <w:rPr>
          <w:rFonts w:ascii="Times New Roman" w:eastAsia="Times New Roman" w:hAnsi="Times New Roman" w:cs="Times New Roman"/>
          <w:b/>
          <w:bCs/>
          <w:sz w:val="28"/>
          <w:szCs w:val="28"/>
          <w:lang w:eastAsia="ru-RU"/>
        </w:rPr>
        <w:t>. «На воде, на солнце…»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Цель: объяснить о необходимости соблюдения правил безопасности на отдыхе.</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1. Игры с водой, игровые упражнения «Точно в цель», «Юные спасатели», «Пускаем бумажные кораблики»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2. Игра- эстафета «Собери вещи на море» (иллюстрации)</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3. Д-игра «На море, озере, реке» (на развитие воображения)</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4. Настольная игра «Лунтик и его друзья», «Спасайкины»</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4.Игра-тренинг «Пловцы» (каждый ребенок плывет по - своему.) </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5.Презентация «Правилах поведения на отдыхе».</w:t>
      </w:r>
    </w:p>
    <w:p w:rsidR="004A6D78" w:rsidRPr="00B5589E" w:rsidRDefault="004A6D78" w:rsidP="004A6D78">
      <w:pPr>
        <w:spacing w:after="150"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6.Моделирование ситуаций: ребенок самостоятельно зашел в воду; дети начали толкаться в воде, нырять, прыгать друг на друга; дети стали обманывать и просто так звать на помощь.</w:t>
      </w:r>
    </w:p>
    <w:p w:rsidR="004A6D78" w:rsidRPr="00B5589E" w:rsidRDefault="004A6D78" w:rsidP="004A6D78">
      <w:pPr>
        <w:spacing w:before="100" w:beforeAutospacing="1" w:after="100" w:afterAutospacing="1"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i/>
          <w:sz w:val="28"/>
          <w:szCs w:val="28"/>
          <w:lang w:eastAsia="ru-RU"/>
        </w:rPr>
        <w:t xml:space="preserve">Взаимодействие с родителями: </w:t>
      </w:r>
      <w:r w:rsidRPr="00B5589E">
        <w:rPr>
          <w:rFonts w:ascii="Times New Roman" w:eastAsia="Times New Roman" w:hAnsi="Times New Roman" w:cs="Times New Roman"/>
          <w:sz w:val="28"/>
          <w:szCs w:val="28"/>
          <w:lang w:eastAsia="ru-RU"/>
        </w:rPr>
        <w:t>Консультация: «О летнем отдыхе детей»</w:t>
      </w:r>
    </w:p>
    <w:p w:rsidR="004A6D78" w:rsidRPr="00B5589E" w:rsidRDefault="004A6D78" w:rsidP="004A6D78">
      <w:pPr>
        <w:shd w:val="clear" w:color="auto" w:fill="FFFFFF"/>
        <w:spacing w:before="100" w:beforeAutospacing="1" w:after="0" w:line="360" w:lineRule="auto"/>
        <w:jc w:val="both"/>
        <w:rPr>
          <w:rFonts w:ascii="Times New Roman" w:eastAsia="Times New Roman" w:hAnsi="Times New Roman" w:cs="Times New Roman"/>
          <w:b/>
          <w:sz w:val="28"/>
          <w:szCs w:val="28"/>
          <w:lang w:eastAsia="ru-RU"/>
        </w:rPr>
      </w:pPr>
      <w:r w:rsidRPr="00B5589E">
        <w:rPr>
          <w:rFonts w:ascii="Times New Roman" w:eastAsia="Times New Roman" w:hAnsi="Times New Roman" w:cs="Times New Roman"/>
          <w:b/>
          <w:sz w:val="28"/>
          <w:szCs w:val="28"/>
          <w:lang w:eastAsia="ru-RU"/>
        </w:rPr>
        <w:t xml:space="preserve">Заключительный этап. </w:t>
      </w:r>
    </w:p>
    <w:p w:rsidR="004A6D78" w:rsidRPr="00B5589E" w:rsidRDefault="004A6D78" w:rsidP="004A6D78">
      <w:pPr>
        <w:shd w:val="clear" w:color="auto" w:fill="FFFFFF"/>
        <w:spacing w:before="100" w:beforeAutospacing="1" w:after="100" w:afterAutospacing="1"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Презентация проекта.</w:t>
      </w:r>
    </w:p>
    <w:p w:rsidR="004A6D78" w:rsidRPr="00B5589E" w:rsidRDefault="004A6D78" w:rsidP="004A6D78">
      <w:pPr>
        <w:shd w:val="clear" w:color="auto" w:fill="FFFFFF"/>
        <w:spacing w:before="100" w:beforeAutospacing="1" w:after="100" w:afterAutospacing="1"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Альбомы для младших дошкольников «Твоя безопасность» (из рисунков детей старшей группы со стихами).</w:t>
      </w:r>
    </w:p>
    <w:p w:rsidR="004A6D78" w:rsidRPr="00B5589E" w:rsidRDefault="004A6D78" w:rsidP="004A6D78">
      <w:pPr>
        <w:shd w:val="clear" w:color="auto" w:fill="FFFFFF"/>
        <w:spacing w:before="100" w:beforeAutospacing="1" w:after="100" w:afterAutospacing="1"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Книжки-раскладушки «Опасные предметы» в подарок младшим дошкольникам.</w:t>
      </w:r>
    </w:p>
    <w:p w:rsidR="004A6D78" w:rsidRPr="00B5589E" w:rsidRDefault="004A6D78" w:rsidP="004A6D78">
      <w:pPr>
        <w:shd w:val="clear" w:color="auto" w:fill="FFFFFF"/>
        <w:spacing w:before="100" w:beforeAutospacing="1" w:after="100" w:afterAutospacing="1"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Настольная игра «Цветик-запретик» (часы безопасности) для детей младших и старших групп</w:t>
      </w:r>
    </w:p>
    <w:p w:rsidR="004A6D78" w:rsidRPr="00B5589E" w:rsidRDefault="004A6D78" w:rsidP="004A6D78">
      <w:pPr>
        <w:shd w:val="clear" w:color="auto" w:fill="FFFFFF"/>
        <w:spacing w:before="100" w:beforeAutospacing="1" w:after="100" w:afterAutospacing="1"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Лэп-бук «Правила безопасности жизни»</w:t>
      </w:r>
    </w:p>
    <w:p w:rsidR="004A6D78" w:rsidRPr="00B5589E" w:rsidRDefault="004A6D78" w:rsidP="004A6D78">
      <w:pPr>
        <w:shd w:val="clear" w:color="auto" w:fill="FFFFFF"/>
        <w:spacing w:before="100" w:beforeAutospacing="1" w:after="100" w:afterAutospacing="1"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Создание детских газет «Безопасность дошкольника» (по блокам).</w:t>
      </w:r>
    </w:p>
    <w:p w:rsidR="004A6D78" w:rsidRPr="00B5589E" w:rsidRDefault="004A6D78" w:rsidP="004A6D78">
      <w:pPr>
        <w:shd w:val="clear" w:color="auto" w:fill="FFFFFF"/>
        <w:spacing w:before="100" w:beforeAutospacing="1" w:after="100" w:afterAutospacing="1"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b/>
          <w:bCs/>
          <w:sz w:val="28"/>
          <w:szCs w:val="28"/>
          <w:lang w:eastAsia="ru-RU"/>
        </w:rPr>
        <w:t>Оценка результатов проекта:</w:t>
      </w:r>
    </w:p>
    <w:p w:rsidR="004A6D78" w:rsidRPr="00B5589E" w:rsidRDefault="004A6D78" w:rsidP="004A6D78">
      <w:pPr>
        <w:shd w:val="clear" w:color="auto" w:fill="FFFFFF"/>
        <w:spacing w:before="100" w:beforeAutospacing="1" w:after="100" w:afterAutospacing="1" w:line="360" w:lineRule="auto"/>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В ходе реализации совместного проекта достигнуты определённые результаты:</w:t>
      </w:r>
    </w:p>
    <w:p w:rsidR="004A6D78" w:rsidRPr="00B5589E" w:rsidRDefault="004A6D78" w:rsidP="004A6D78">
      <w:pPr>
        <w:shd w:val="clear" w:color="auto" w:fill="FFFFFF"/>
        <w:spacing w:before="100" w:beforeAutospacing="1" w:after="100" w:afterAutospacing="1" w:line="360" w:lineRule="auto"/>
        <w:jc w:val="both"/>
        <w:rPr>
          <w:rFonts w:ascii="Times New Roman" w:eastAsia="Times New Roman" w:hAnsi="Times New Roman" w:cs="Times New Roman"/>
          <w:sz w:val="28"/>
          <w:szCs w:val="28"/>
          <w:lang w:eastAsia="ru-RU"/>
        </w:rPr>
      </w:pPr>
      <w:r>
        <w:rPr>
          <w:rFonts w:ascii="Times New Roman" w:eastAsia="Times New Roman" w:hAnsi="Times New Roman" w:cs="Times New Roman"/>
          <w:sz w:val="28"/>
          <w:szCs w:val="28"/>
          <w:lang w:eastAsia="ru-RU"/>
        </w:rPr>
        <w:t xml:space="preserve">- </w:t>
      </w:r>
      <w:r w:rsidRPr="00B5589E">
        <w:rPr>
          <w:rFonts w:ascii="Times New Roman" w:eastAsia="Times New Roman" w:hAnsi="Times New Roman" w:cs="Times New Roman"/>
          <w:sz w:val="28"/>
          <w:szCs w:val="28"/>
          <w:lang w:eastAsia="ru-RU"/>
        </w:rPr>
        <w:t xml:space="preserve">Создана предметно-развивающая среда, картотека, </w:t>
      </w:r>
      <w:proofErr w:type="gramStart"/>
      <w:r w:rsidRPr="00B5589E">
        <w:rPr>
          <w:rFonts w:ascii="Times New Roman" w:eastAsia="Times New Roman" w:hAnsi="Times New Roman" w:cs="Times New Roman"/>
          <w:sz w:val="28"/>
          <w:szCs w:val="28"/>
          <w:lang w:eastAsia="ru-RU"/>
        </w:rPr>
        <w:t>игры  для</w:t>
      </w:r>
      <w:proofErr w:type="gramEnd"/>
      <w:r w:rsidRPr="00B5589E">
        <w:rPr>
          <w:rFonts w:ascii="Times New Roman" w:eastAsia="Times New Roman" w:hAnsi="Times New Roman" w:cs="Times New Roman"/>
          <w:sz w:val="28"/>
          <w:szCs w:val="28"/>
          <w:lang w:eastAsia="ru-RU"/>
        </w:rPr>
        <w:t xml:space="preserve"> знакомства детей с правилами безопасного поведения.</w:t>
      </w:r>
    </w:p>
    <w:p w:rsidR="004A6D78" w:rsidRPr="00B5589E" w:rsidRDefault="004A6D78" w:rsidP="004A6D78">
      <w:pPr>
        <w:pStyle w:val="a3"/>
        <w:shd w:val="clear" w:color="auto" w:fill="FFFFFF"/>
        <w:spacing w:before="150" w:beforeAutospacing="0" w:after="150" w:afterAutospacing="0" w:line="360" w:lineRule="auto"/>
        <w:jc w:val="both"/>
        <w:rPr>
          <w:sz w:val="28"/>
          <w:szCs w:val="28"/>
        </w:rPr>
      </w:pPr>
      <w:r>
        <w:rPr>
          <w:sz w:val="28"/>
          <w:szCs w:val="28"/>
        </w:rPr>
        <w:t xml:space="preserve">- </w:t>
      </w:r>
      <w:r w:rsidRPr="00B5589E">
        <w:rPr>
          <w:sz w:val="28"/>
          <w:szCs w:val="28"/>
        </w:rPr>
        <w:t>Дети уверенно ориентируются на нормы и правила в жизни общества.</w:t>
      </w:r>
    </w:p>
    <w:p w:rsidR="004A6D78" w:rsidRPr="00B5589E" w:rsidRDefault="004A6D78" w:rsidP="004A6D78">
      <w:pPr>
        <w:shd w:val="clear" w:color="auto" w:fill="FFFFFF"/>
        <w:spacing w:before="100" w:beforeAutospacing="1" w:after="100" w:afterAutospacing="1" w:line="360" w:lineRule="auto"/>
        <w:jc w:val="both"/>
        <w:rPr>
          <w:rFonts w:ascii="Times New Roman" w:eastAsia="Times New Roman" w:hAnsi="Times New Roman" w:cs="Times New Roman"/>
          <w:sz w:val="28"/>
          <w:szCs w:val="28"/>
          <w:lang w:eastAsia="ru-RU"/>
        </w:rPr>
      </w:pPr>
      <w:r>
        <w:rPr>
          <w:rFonts w:ascii="Times New Roman" w:eastAsia="Times New Roman" w:hAnsi="Times New Roman" w:cs="Times New Roman"/>
          <w:sz w:val="28"/>
          <w:szCs w:val="28"/>
          <w:lang w:eastAsia="ru-RU"/>
        </w:rPr>
        <w:t xml:space="preserve">- </w:t>
      </w:r>
      <w:r w:rsidRPr="00B5589E">
        <w:rPr>
          <w:rFonts w:ascii="Times New Roman" w:eastAsia="Times New Roman" w:hAnsi="Times New Roman" w:cs="Times New Roman"/>
          <w:sz w:val="28"/>
          <w:szCs w:val="28"/>
          <w:lang w:eastAsia="ru-RU"/>
        </w:rPr>
        <w:t>У детей сформированы устойчивые знания и интерес к своей безопасности;</w:t>
      </w:r>
    </w:p>
    <w:p w:rsidR="004A6D78" w:rsidRPr="00B5589E" w:rsidRDefault="004A6D78" w:rsidP="004A6D78">
      <w:pPr>
        <w:shd w:val="clear" w:color="auto" w:fill="FFFFFF"/>
        <w:spacing w:before="100" w:beforeAutospacing="1" w:after="100" w:afterAutospacing="1" w:line="360" w:lineRule="auto"/>
        <w:jc w:val="both"/>
        <w:rPr>
          <w:rFonts w:ascii="Times New Roman" w:eastAsia="Times New Roman" w:hAnsi="Times New Roman" w:cs="Times New Roman"/>
          <w:sz w:val="28"/>
          <w:szCs w:val="28"/>
          <w:lang w:eastAsia="ru-RU"/>
        </w:rPr>
      </w:pPr>
      <w:r>
        <w:rPr>
          <w:rFonts w:ascii="Times New Roman" w:eastAsia="Times New Roman" w:hAnsi="Times New Roman" w:cs="Times New Roman"/>
          <w:sz w:val="28"/>
          <w:szCs w:val="28"/>
          <w:lang w:eastAsia="ru-RU"/>
        </w:rPr>
        <w:t xml:space="preserve">- </w:t>
      </w:r>
      <w:r w:rsidRPr="00B5589E">
        <w:rPr>
          <w:rFonts w:ascii="Times New Roman" w:eastAsia="Times New Roman" w:hAnsi="Times New Roman" w:cs="Times New Roman"/>
          <w:sz w:val="28"/>
          <w:szCs w:val="28"/>
          <w:lang w:eastAsia="ru-RU"/>
        </w:rPr>
        <w:t>Значительно повысилась самостоятельная активность детей;</w:t>
      </w:r>
    </w:p>
    <w:p w:rsidR="004A6D78" w:rsidRDefault="004A6D78" w:rsidP="004A6D78">
      <w:pPr>
        <w:shd w:val="clear" w:color="auto" w:fill="FFFFFF"/>
        <w:spacing w:before="100" w:beforeAutospacing="1" w:after="100" w:afterAutospacing="1" w:line="360" w:lineRule="auto"/>
        <w:jc w:val="both"/>
        <w:rPr>
          <w:rFonts w:ascii="Times New Roman" w:eastAsia="Times New Roman" w:hAnsi="Times New Roman" w:cs="Times New Roman"/>
          <w:sz w:val="28"/>
          <w:szCs w:val="28"/>
          <w:lang w:eastAsia="ru-RU"/>
        </w:rPr>
      </w:pPr>
      <w:r>
        <w:rPr>
          <w:rFonts w:ascii="Times New Roman" w:eastAsia="Times New Roman" w:hAnsi="Times New Roman" w:cs="Times New Roman"/>
          <w:sz w:val="28"/>
          <w:szCs w:val="28"/>
          <w:lang w:eastAsia="ru-RU"/>
        </w:rPr>
        <w:t xml:space="preserve">- </w:t>
      </w:r>
      <w:r w:rsidRPr="00B5589E">
        <w:rPr>
          <w:rFonts w:ascii="Times New Roman" w:eastAsia="Times New Roman" w:hAnsi="Times New Roman" w:cs="Times New Roman"/>
          <w:sz w:val="28"/>
          <w:szCs w:val="28"/>
          <w:lang w:eastAsia="ru-RU"/>
        </w:rPr>
        <w:t>Улучшился микроклимат в группе, сближение детей в результате коллективного сотрудничества всех участников образовательного процесса;</w:t>
      </w:r>
    </w:p>
    <w:p w:rsidR="004A6D78" w:rsidRPr="00B5589E" w:rsidRDefault="004A6D78" w:rsidP="004A6D78">
      <w:pPr>
        <w:shd w:val="clear" w:color="auto" w:fill="FFFFFF"/>
        <w:spacing w:after="150" w:line="360" w:lineRule="auto"/>
        <w:jc w:val="both"/>
        <w:rPr>
          <w:rFonts w:ascii="Times New Roman" w:eastAsia="Times New Roman" w:hAnsi="Times New Roman" w:cs="Times New Roman"/>
          <w:sz w:val="28"/>
          <w:szCs w:val="28"/>
        </w:rPr>
      </w:pPr>
      <w:r>
        <w:rPr>
          <w:rFonts w:ascii="Times New Roman" w:eastAsia="Times New Roman" w:hAnsi="Times New Roman" w:cs="Times New Roman"/>
          <w:sz w:val="28"/>
          <w:szCs w:val="28"/>
          <w:lang w:eastAsia="ru-RU"/>
        </w:rPr>
        <w:t xml:space="preserve">- </w:t>
      </w:r>
      <w:r>
        <w:rPr>
          <w:rFonts w:ascii="Times New Roman" w:eastAsia="Times New Roman" w:hAnsi="Times New Roman" w:cs="Times New Roman"/>
          <w:sz w:val="28"/>
          <w:szCs w:val="28"/>
        </w:rPr>
        <w:t>Педагоги в ходе</w:t>
      </w:r>
      <w:r w:rsidRPr="00B5589E">
        <w:rPr>
          <w:rFonts w:ascii="Times New Roman" w:eastAsia="Times New Roman" w:hAnsi="Times New Roman" w:cs="Times New Roman"/>
          <w:sz w:val="28"/>
          <w:szCs w:val="28"/>
          <w:lang w:eastAsia="ru-RU"/>
        </w:rPr>
        <w:t xml:space="preserve"> </w:t>
      </w:r>
      <w:r>
        <w:rPr>
          <w:rFonts w:ascii="Times New Roman" w:eastAsia="Times New Roman" w:hAnsi="Times New Roman" w:cs="Times New Roman"/>
          <w:sz w:val="28"/>
          <w:szCs w:val="28"/>
          <w:lang w:eastAsia="ru-RU"/>
        </w:rPr>
        <w:t>метода проектирования -</w:t>
      </w:r>
      <w:r w:rsidRPr="00B5589E">
        <w:rPr>
          <w:rFonts w:ascii="Times New Roman" w:eastAsia="Times New Roman" w:hAnsi="Times New Roman" w:cs="Times New Roman"/>
          <w:sz w:val="28"/>
          <w:szCs w:val="28"/>
          <w:lang w:eastAsia="ru-RU"/>
        </w:rPr>
        <w:t xml:space="preserve"> метод</w:t>
      </w:r>
      <w:r>
        <w:rPr>
          <w:rFonts w:ascii="Times New Roman" w:eastAsia="Times New Roman" w:hAnsi="Times New Roman" w:cs="Times New Roman"/>
          <w:sz w:val="28"/>
          <w:szCs w:val="28"/>
          <w:lang w:eastAsia="ru-RU"/>
        </w:rPr>
        <w:t>а</w:t>
      </w:r>
      <w:r w:rsidRPr="00B5589E">
        <w:rPr>
          <w:rFonts w:ascii="Times New Roman" w:eastAsia="Times New Roman" w:hAnsi="Times New Roman" w:cs="Times New Roman"/>
          <w:sz w:val="28"/>
          <w:szCs w:val="28"/>
          <w:lang w:eastAsia="ru-RU"/>
        </w:rPr>
        <w:t xml:space="preserve"> организации насыщенной детской деятельности,</w:t>
      </w:r>
      <w:r>
        <w:rPr>
          <w:rFonts w:ascii="Times New Roman" w:eastAsia="Times New Roman" w:hAnsi="Times New Roman" w:cs="Times New Roman"/>
          <w:sz w:val="28"/>
          <w:szCs w:val="28"/>
        </w:rPr>
        <w:t xml:space="preserve"> получили возможность</w:t>
      </w:r>
      <w:r w:rsidRPr="00B5589E">
        <w:rPr>
          <w:rFonts w:ascii="Times New Roman" w:eastAsia="Times New Roman" w:hAnsi="Times New Roman" w:cs="Times New Roman"/>
          <w:sz w:val="28"/>
          <w:szCs w:val="28"/>
          <w:lang w:eastAsia="ru-RU"/>
        </w:rPr>
        <w:t xml:space="preserve"> </w:t>
      </w:r>
      <w:r>
        <w:rPr>
          <w:rFonts w:ascii="Times New Roman" w:eastAsia="Times New Roman" w:hAnsi="Times New Roman" w:cs="Times New Roman"/>
          <w:sz w:val="28"/>
          <w:szCs w:val="28"/>
        </w:rPr>
        <w:t>расширить</w:t>
      </w:r>
      <w:r w:rsidRPr="00B5589E">
        <w:rPr>
          <w:rFonts w:ascii="Times New Roman" w:eastAsia="Times New Roman" w:hAnsi="Times New Roman" w:cs="Times New Roman"/>
          <w:sz w:val="28"/>
          <w:szCs w:val="28"/>
          <w:lang w:eastAsia="ru-RU"/>
        </w:rPr>
        <w:t xml:space="preserve"> образовательное пространство, придать ему</w:t>
      </w:r>
      <w:r>
        <w:rPr>
          <w:rFonts w:ascii="Times New Roman" w:eastAsia="Times New Roman" w:hAnsi="Times New Roman" w:cs="Times New Roman"/>
          <w:sz w:val="28"/>
          <w:szCs w:val="28"/>
        </w:rPr>
        <w:t xml:space="preserve"> новые формы, эффективно разви</w:t>
      </w:r>
      <w:r w:rsidRPr="00B5589E">
        <w:rPr>
          <w:rFonts w:ascii="Times New Roman" w:eastAsia="Times New Roman" w:hAnsi="Times New Roman" w:cs="Times New Roman"/>
          <w:sz w:val="28"/>
          <w:szCs w:val="28"/>
          <w:lang w:eastAsia="ru-RU"/>
        </w:rPr>
        <w:t>ть творческое и познавательное мышление дошкольников.</w:t>
      </w:r>
    </w:p>
    <w:p w:rsidR="004A6D78" w:rsidRPr="00B5589E" w:rsidRDefault="004A6D78" w:rsidP="004A6D78">
      <w:pPr>
        <w:shd w:val="clear" w:color="auto" w:fill="FFFFFF"/>
        <w:spacing w:before="100" w:beforeAutospacing="1" w:after="100" w:afterAutospacing="1" w:line="360" w:lineRule="auto"/>
        <w:jc w:val="both"/>
        <w:rPr>
          <w:rFonts w:ascii="Times New Roman" w:eastAsia="Times New Roman" w:hAnsi="Times New Roman" w:cs="Times New Roman"/>
          <w:sz w:val="28"/>
          <w:szCs w:val="28"/>
          <w:lang w:eastAsia="ru-RU"/>
        </w:rPr>
      </w:pPr>
      <w:r>
        <w:rPr>
          <w:rFonts w:ascii="Times New Roman" w:eastAsia="Times New Roman" w:hAnsi="Times New Roman" w:cs="Times New Roman"/>
          <w:sz w:val="28"/>
          <w:szCs w:val="28"/>
          <w:lang w:eastAsia="ru-RU"/>
        </w:rPr>
        <w:t xml:space="preserve">- </w:t>
      </w:r>
      <w:r w:rsidRPr="00B5589E">
        <w:rPr>
          <w:rFonts w:ascii="Times New Roman" w:eastAsia="Times New Roman" w:hAnsi="Times New Roman" w:cs="Times New Roman"/>
          <w:sz w:val="28"/>
          <w:szCs w:val="28"/>
          <w:lang w:eastAsia="ru-RU"/>
        </w:rPr>
        <w:t>Установились партнёрские взаимоотношения между детьми и родителями, благодаря совместной деятельности в ходе организации и про</w:t>
      </w:r>
      <w:r>
        <w:rPr>
          <w:rFonts w:ascii="Times New Roman" w:eastAsia="Times New Roman" w:hAnsi="Times New Roman" w:cs="Times New Roman"/>
          <w:sz w:val="28"/>
          <w:szCs w:val="28"/>
          <w:lang w:eastAsia="ru-RU"/>
        </w:rPr>
        <w:t>ведения совместных мероприятия.</w:t>
      </w:r>
    </w:p>
    <w:p w:rsidR="004A6D78" w:rsidRPr="00B5589E" w:rsidRDefault="004A6D78" w:rsidP="004A6D78">
      <w:pPr>
        <w:pStyle w:val="a3"/>
        <w:shd w:val="clear" w:color="auto" w:fill="FFFFFF"/>
        <w:spacing w:before="150" w:beforeAutospacing="0" w:after="150" w:afterAutospacing="0" w:line="360" w:lineRule="auto"/>
        <w:jc w:val="both"/>
        <w:rPr>
          <w:rStyle w:val="a6"/>
          <w:sz w:val="28"/>
          <w:szCs w:val="28"/>
        </w:rPr>
      </w:pPr>
      <w:r w:rsidRPr="00B5589E">
        <w:rPr>
          <w:rStyle w:val="a6"/>
          <w:sz w:val="28"/>
          <w:szCs w:val="28"/>
        </w:rPr>
        <w:t>Литература:</w:t>
      </w:r>
    </w:p>
    <w:p w:rsidR="004A6D78" w:rsidRPr="00B5589E" w:rsidRDefault="004A6D78" w:rsidP="004A6D78">
      <w:pPr>
        <w:numPr>
          <w:ilvl w:val="0"/>
          <w:numId w:val="1"/>
        </w:numPr>
        <w:shd w:val="clear" w:color="auto" w:fill="FFFFFF"/>
        <w:spacing w:after="0" w:line="360" w:lineRule="auto"/>
        <w:ind w:left="360"/>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 xml:space="preserve">Авдеева, Н.Н. Безопасность: Учебное пособие по основам безопасности жизнедеятельности детей старшего дошкольного возраста/ Н.Н. Авдеева, О.Л. Князева, Р.Б. Стеркина. - </w:t>
      </w:r>
      <w:proofErr w:type="gramStart"/>
      <w:r w:rsidRPr="00B5589E">
        <w:rPr>
          <w:rFonts w:ascii="Times New Roman" w:eastAsia="Times New Roman" w:hAnsi="Times New Roman" w:cs="Times New Roman"/>
          <w:sz w:val="28"/>
          <w:szCs w:val="28"/>
          <w:lang w:eastAsia="ru-RU"/>
        </w:rPr>
        <w:t>СПБ.:</w:t>
      </w:r>
      <w:proofErr w:type="gramEnd"/>
      <w:r w:rsidRPr="00B5589E">
        <w:rPr>
          <w:rFonts w:ascii="Times New Roman" w:eastAsia="Times New Roman" w:hAnsi="Times New Roman" w:cs="Times New Roman"/>
          <w:sz w:val="28"/>
          <w:szCs w:val="28"/>
          <w:lang w:eastAsia="ru-RU"/>
        </w:rPr>
        <w:t xml:space="preserve"> ДЕТСТВО-ПРЕСС, 2014. – 144с.</w:t>
      </w:r>
    </w:p>
    <w:p w:rsidR="004A6D78" w:rsidRPr="00B5589E" w:rsidRDefault="004A6D78" w:rsidP="004A6D78">
      <w:pPr>
        <w:numPr>
          <w:ilvl w:val="0"/>
          <w:numId w:val="1"/>
        </w:numPr>
        <w:shd w:val="clear" w:color="auto" w:fill="FFFFFF"/>
        <w:spacing w:after="0" w:line="360" w:lineRule="auto"/>
        <w:ind w:left="360"/>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Белая, К. Ю. Как обеспечить безопасность дошкольников: конспекты занятий по основам безопасности детей дошкольного возраста: Кн. Для воспитателей детского сада/ К.Ю. Белая, В.Н. Зимонина, Л.А. Кондрыкинская и др. М.: Просвещение, 2010. -94с.</w:t>
      </w:r>
    </w:p>
    <w:p w:rsidR="004A6D78" w:rsidRPr="00B5589E" w:rsidRDefault="004A6D78" w:rsidP="004A6D78">
      <w:pPr>
        <w:numPr>
          <w:ilvl w:val="0"/>
          <w:numId w:val="1"/>
        </w:numPr>
        <w:shd w:val="clear" w:color="auto" w:fill="FFFFFF"/>
        <w:spacing w:after="0" w:line="360" w:lineRule="auto"/>
        <w:ind w:left="360"/>
        <w:jc w:val="both"/>
        <w:rPr>
          <w:rFonts w:ascii="Times New Roman" w:eastAsia="Times New Roman" w:hAnsi="Times New Roman" w:cs="Times New Roman"/>
          <w:sz w:val="28"/>
          <w:szCs w:val="28"/>
          <w:lang w:eastAsia="ru-RU"/>
        </w:rPr>
      </w:pPr>
      <w:r w:rsidRPr="00B5589E">
        <w:rPr>
          <w:rFonts w:ascii="Times New Roman" w:hAnsi="Times New Roman" w:cs="Times New Roman"/>
          <w:sz w:val="28"/>
          <w:szCs w:val="28"/>
        </w:rPr>
        <w:t xml:space="preserve">Боровлёва А.В. Проектный метод как средство повышения качества образования: Педагогический проект «Ребёнок в общении с </w:t>
      </w:r>
      <w:proofErr w:type="gramStart"/>
      <w:r w:rsidRPr="00B5589E">
        <w:rPr>
          <w:rFonts w:ascii="Times New Roman" w:hAnsi="Times New Roman" w:cs="Times New Roman"/>
          <w:sz w:val="28"/>
          <w:szCs w:val="28"/>
        </w:rPr>
        <w:t>людьми»/</w:t>
      </w:r>
      <w:proofErr w:type="gramEnd"/>
      <w:r w:rsidRPr="00B5589E">
        <w:rPr>
          <w:rFonts w:ascii="Times New Roman" w:hAnsi="Times New Roman" w:cs="Times New Roman"/>
          <w:sz w:val="28"/>
          <w:szCs w:val="28"/>
        </w:rPr>
        <w:t>/ Управление дошкольным образовательным учреждением.-М., 2006.-№7.</w:t>
      </w:r>
    </w:p>
    <w:p w:rsidR="004A6D78" w:rsidRPr="002B4AE2" w:rsidRDefault="004A6D78" w:rsidP="004A6D78">
      <w:pPr>
        <w:numPr>
          <w:ilvl w:val="0"/>
          <w:numId w:val="1"/>
        </w:numPr>
        <w:shd w:val="clear" w:color="auto" w:fill="FFFFFF"/>
        <w:spacing w:after="0" w:line="360" w:lineRule="auto"/>
        <w:ind w:left="360"/>
        <w:jc w:val="both"/>
        <w:rPr>
          <w:rFonts w:ascii="Times New Roman" w:eastAsia="Times New Roman" w:hAnsi="Times New Roman" w:cs="Times New Roman"/>
          <w:sz w:val="28"/>
          <w:szCs w:val="28"/>
          <w:lang w:eastAsia="ru-RU"/>
        </w:rPr>
      </w:pPr>
      <w:r w:rsidRPr="002B4AE2">
        <w:rPr>
          <w:rFonts w:ascii="Times New Roman" w:eastAsia="Times New Roman" w:hAnsi="Times New Roman" w:cs="Times New Roman"/>
          <w:sz w:val="28"/>
          <w:szCs w:val="28"/>
          <w:lang w:eastAsia="ru-RU"/>
        </w:rPr>
        <w:t> Виноградова Н. А., Панкова Е. П. Образовательные проекты в детском саду. Пособие для воспитателей. М.: Айрис-пресс, 2008. – 208 с Евдокимова Е. С. Технология проектирования в ДОУ. – М.: ТЦ Сфера, 2006.</w:t>
      </w:r>
    </w:p>
    <w:p w:rsidR="004A6D78" w:rsidRPr="00B5589E" w:rsidRDefault="004A6D78" w:rsidP="004A6D78">
      <w:pPr>
        <w:numPr>
          <w:ilvl w:val="0"/>
          <w:numId w:val="1"/>
        </w:numPr>
        <w:shd w:val="clear" w:color="auto" w:fill="FFFFFF"/>
        <w:spacing w:after="0" w:line="360" w:lineRule="auto"/>
        <w:ind w:left="360"/>
        <w:jc w:val="both"/>
        <w:rPr>
          <w:rFonts w:ascii="Times New Roman" w:eastAsia="Times New Roman" w:hAnsi="Times New Roman" w:cs="Times New Roman"/>
          <w:sz w:val="28"/>
          <w:szCs w:val="28"/>
          <w:lang w:eastAsia="ru-RU"/>
        </w:rPr>
      </w:pPr>
      <w:r w:rsidRPr="00B5589E">
        <w:rPr>
          <w:rFonts w:ascii="Times New Roman" w:hAnsi="Times New Roman" w:cs="Times New Roman"/>
          <w:sz w:val="28"/>
          <w:szCs w:val="28"/>
        </w:rPr>
        <w:t xml:space="preserve">Ладутько Л.К. «Ребенок познаёт мир и себя»: пособие для педагогов дошкольных учреждений / Л.К. </w:t>
      </w:r>
      <w:proofErr w:type="gramStart"/>
      <w:r w:rsidRPr="00B5589E">
        <w:rPr>
          <w:rFonts w:ascii="Times New Roman" w:hAnsi="Times New Roman" w:cs="Times New Roman"/>
          <w:sz w:val="28"/>
          <w:szCs w:val="28"/>
        </w:rPr>
        <w:t>Ладутько.-</w:t>
      </w:r>
      <w:proofErr w:type="gramEnd"/>
      <w:r w:rsidRPr="00B5589E">
        <w:rPr>
          <w:rFonts w:ascii="Times New Roman" w:hAnsi="Times New Roman" w:cs="Times New Roman"/>
          <w:sz w:val="28"/>
          <w:szCs w:val="28"/>
        </w:rPr>
        <w:t>Минск: ИВЦ Мифина, 2002.-184с.</w:t>
      </w:r>
    </w:p>
    <w:p w:rsidR="004A6D78" w:rsidRPr="0058714A" w:rsidRDefault="004A6D78" w:rsidP="004A6D78">
      <w:pPr>
        <w:numPr>
          <w:ilvl w:val="0"/>
          <w:numId w:val="1"/>
        </w:numPr>
        <w:shd w:val="clear" w:color="auto" w:fill="FFFFFF"/>
        <w:spacing w:after="0" w:line="360" w:lineRule="auto"/>
        <w:ind w:left="360"/>
        <w:jc w:val="both"/>
        <w:rPr>
          <w:rFonts w:ascii="Times New Roman" w:eastAsia="Times New Roman" w:hAnsi="Times New Roman" w:cs="Times New Roman"/>
          <w:sz w:val="28"/>
          <w:szCs w:val="28"/>
          <w:lang w:eastAsia="ru-RU"/>
        </w:rPr>
      </w:pPr>
      <w:r w:rsidRPr="0058714A">
        <w:rPr>
          <w:rFonts w:ascii="Times New Roman" w:eastAsia="Times New Roman" w:hAnsi="Times New Roman" w:cs="Times New Roman"/>
          <w:sz w:val="28"/>
          <w:szCs w:val="28"/>
          <w:lang w:eastAsia="ru-RU"/>
        </w:rPr>
        <w:t>Правила </w:t>
      </w:r>
      <w:r w:rsidRPr="0058714A">
        <w:rPr>
          <w:rFonts w:ascii="Times New Roman" w:eastAsia="Times New Roman" w:hAnsi="Times New Roman" w:cs="Times New Roman"/>
          <w:bCs/>
          <w:sz w:val="28"/>
          <w:szCs w:val="28"/>
          <w:bdr w:val="none" w:sz="0" w:space="0" w:color="auto" w:frame="1"/>
          <w:lang w:eastAsia="ru-RU"/>
        </w:rPr>
        <w:t>безопасности</w:t>
      </w:r>
      <w:r w:rsidRPr="0058714A">
        <w:rPr>
          <w:rFonts w:ascii="Times New Roman" w:eastAsia="Times New Roman" w:hAnsi="Times New Roman" w:cs="Times New Roman"/>
          <w:sz w:val="28"/>
          <w:szCs w:val="28"/>
          <w:lang w:eastAsia="ru-RU"/>
        </w:rPr>
        <w:t> для взрослых и </w:t>
      </w:r>
      <w:r w:rsidRPr="0058714A">
        <w:rPr>
          <w:rFonts w:ascii="Times New Roman" w:eastAsia="Times New Roman" w:hAnsi="Times New Roman" w:cs="Times New Roman"/>
          <w:sz w:val="28"/>
          <w:szCs w:val="28"/>
          <w:u w:val="single"/>
          <w:bdr w:val="none" w:sz="0" w:space="0" w:color="auto" w:frame="1"/>
          <w:lang w:eastAsia="ru-RU"/>
        </w:rPr>
        <w:t>детей</w:t>
      </w:r>
      <w:r w:rsidRPr="0058714A">
        <w:rPr>
          <w:rFonts w:ascii="Times New Roman" w:eastAsia="Times New Roman" w:hAnsi="Times New Roman" w:cs="Times New Roman"/>
          <w:sz w:val="28"/>
          <w:szCs w:val="28"/>
          <w:lang w:eastAsia="ru-RU"/>
        </w:rPr>
        <w:t>: «Библиотечка </w:t>
      </w:r>
      <w:r w:rsidRPr="0058714A">
        <w:rPr>
          <w:rFonts w:ascii="Times New Roman" w:eastAsia="Times New Roman" w:hAnsi="Times New Roman" w:cs="Times New Roman"/>
          <w:iCs/>
          <w:sz w:val="28"/>
          <w:szCs w:val="28"/>
          <w:bdr w:val="none" w:sz="0" w:space="0" w:color="auto" w:frame="1"/>
          <w:lang w:eastAsia="ru-RU"/>
        </w:rPr>
        <w:t xml:space="preserve">«Военные </w:t>
      </w:r>
      <w:proofErr w:type="gramStart"/>
      <w:r w:rsidRPr="0058714A">
        <w:rPr>
          <w:rFonts w:ascii="Times New Roman" w:eastAsia="Times New Roman" w:hAnsi="Times New Roman" w:cs="Times New Roman"/>
          <w:iCs/>
          <w:sz w:val="28"/>
          <w:szCs w:val="28"/>
          <w:bdr w:val="none" w:sz="0" w:space="0" w:color="auto" w:frame="1"/>
          <w:lang w:eastAsia="ru-RU"/>
        </w:rPr>
        <w:t>знания»</w:t>
      </w:r>
      <w:r w:rsidRPr="0058714A">
        <w:rPr>
          <w:rFonts w:ascii="Times New Roman" w:eastAsia="Times New Roman" w:hAnsi="Times New Roman" w:cs="Times New Roman"/>
          <w:sz w:val="28"/>
          <w:szCs w:val="28"/>
          <w:lang w:eastAsia="ru-RU"/>
        </w:rPr>
        <w:t>/</w:t>
      </w:r>
      <w:proofErr w:type="gramEnd"/>
      <w:r w:rsidRPr="0058714A">
        <w:rPr>
          <w:rFonts w:ascii="Times New Roman" w:eastAsia="Times New Roman" w:hAnsi="Times New Roman" w:cs="Times New Roman"/>
          <w:sz w:val="28"/>
          <w:szCs w:val="28"/>
          <w:lang w:eastAsia="ru-RU"/>
        </w:rPr>
        <w:t xml:space="preserve"> А. Г. Рыхнов, под ред. В. В. Шевченко –М.: 2006г</w:t>
      </w:r>
    </w:p>
    <w:p w:rsidR="004A6D78" w:rsidRDefault="004A6D78" w:rsidP="004A6D78">
      <w:pPr>
        <w:numPr>
          <w:ilvl w:val="0"/>
          <w:numId w:val="1"/>
        </w:numPr>
        <w:shd w:val="clear" w:color="auto" w:fill="FFFFFF"/>
        <w:spacing w:after="0" w:line="360" w:lineRule="auto"/>
        <w:ind w:left="360"/>
        <w:jc w:val="both"/>
        <w:rPr>
          <w:rFonts w:ascii="Times New Roman" w:eastAsia="Times New Roman" w:hAnsi="Times New Roman" w:cs="Times New Roman"/>
          <w:sz w:val="28"/>
          <w:szCs w:val="28"/>
          <w:lang w:eastAsia="ru-RU"/>
        </w:rPr>
      </w:pPr>
      <w:r w:rsidRPr="00B5589E">
        <w:rPr>
          <w:rFonts w:ascii="Times New Roman" w:eastAsia="Times New Roman" w:hAnsi="Times New Roman" w:cs="Times New Roman"/>
          <w:sz w:val="28"/>
          <w:szCs w:val="28"/>
          <w:lang w:eastAsia="ru-RU"/>
        </w:rPr>
        <w:t>Родительские собрания в детском саду: Старшая группа /Авт.- сост. С.В. Чиркова. – М.: ВАКО, 2012. – 326с</w:t>
      </w:r>
    </w:p>
    <w:p w:rsidR="004A6D78" w:rsidRDefault="004A6D78" w:rsidP="004A6D78">
      <w:pPr>
        <w:shd w:val="clear" w:color="auto" w:fill="FFFFFF"/>
        <w:spacing w:after="0" w:line="360" w:lineRule="auto"/>
        <w:ind w:left="360"/>
        <w:jc w:val="both"/>
        <w:rPr>
          <w:rFonts w:ascii="Times New Roman" w:eastAsia="Times New Roman" w:hAnsi="Times New Roman" w:cs="Times New Roman"/>
          <w:sz w:val="28"/>
          <w:szCs w:val="28"/>
          <w:lang w:eastAsia="ru-RU"/>
        </w:rPr>
      </w:pPr>
    </w:p>
    <w:p w:rsidR="004A6D78" w:rsidRDefault="004A6D78" w:rsidP="004A6D78">
      <w:pPr>
        <w:shd w:val="clear" w:color="auto" w:fill="FFFFFF"/>
        <w:spacing w:after="0" w:line="360" w:lineRule="auto"/>
        <w:ind w:left="360"/>
        <w:jc w:val="both"/>
        <w:rPr>
          <w:rFonts w:ascii="Times New Roman" w:eastAsia="Times New Roman" w:hAnsi="Times New Roman" w:cs="Times New Roman"/>
          <w:sz w:val="28"/>
          <w:szCs w:val="28"/>
          <w:lang w:eastAsia="ru-RU"/>
        </w:rPr>
      </w:pPr>
    </w:p>
    <w:p w:rsidR="004A6D78" w:rsidRDefault="004A6D78" w:rsidP="004A6D78">
      <w:pPr>
        <w:shd w:val="clear" w:color="auto" w:fill="FFFFFF"/>
        <w:spacing w:after="0" w:line="360" w:lineRule="auto"/>
        <w:ind w:left="360"/>
        <w:jc w:val="both"/>
        <w:rPr>
          <w:rFonts w:ascii="Times New Roman" w:eastAsia="Times New Roman" w:hAnsi="Times New Roman" w:cs="Times New Roman"/>
          <w:sz w:val="28"/>
          <w:szCs w:val="28"/>
          <w:lang w:eastAsia="ru-RU"/>
        </w:rPr>
      </w:pPr>
    </w:p>
    <w:p w:rsidR="004A6D78" w:rsidRDefault="004A6D78" w:rsidP="004A6D78">
      <w:pPr>
        <w:shd w:val="clear" w:color="auto" w:fill="FFFFFF"/>
        <w:spacing w:after="0" w:line="360" w:lineRule="auto"/>
        <w:ind w:left="360"/>
        <w:jc w:val="both"/>
        <w:rPr>
          <w:rFonts w:ascii="Times New Roman" w:eastAsia="Times New Roman" w:hAnsi="Times New Roman" w:cs="Times New Roman"/>
          <w:sz w:val="28"/>
          <w:szCs w:val="28"/>
          <w:lang w:eastAsia="ru-RU"/>
        </w:rPr>
      </w:pPr>
    </w:p>
    <w:p w:rsidR="004A6D78" w:rsidRDefault="004A6D78" w:rsidP="004A6D78">
      <w:pPr>
        <w:shd w:val="clear" w:color="auto" w:fill="FFFFFF"/>
        <w:spacing w:after="0" w:line="360" w:lineRule="auto"/>
        <w:ind w:left="360"/>
        <w:jc w:val="both"/>
        <w:rPr>
          <w:rFonts w:ascii="Times New Roman" w:eastAsia="Times New Roman" w:hAnsi="Times New Roman" w:cs="Times New Roman"/>
          <w:sz w:val="28"/>
          <w:szCs w:val="28"/>
          <w:lang w:eastAsia="ru-RU"/>
        </w:rPr>
      </w:pPr>
    </w:p>
    <w:p w:rsidR="004A6D78" w:rsidRDefault="004A6D78" w:rsidP="004A6D78">
      <w:pPr>
        <w:shd w:val="clear" w:color="auto" w:fill="FFFFFF"/>
        <w:spacing w:after="0" w:line="360" w:lineRule="auto"/>
        <w:ind w:left="360"/>
        <w:jc w:val="both"/>
        <w:rPr>
          <w:rFonts w:ascii="Times New Roman" w:eastAsia="Times New Roman" w:hAnsi="Times New Roman" w:cs="Times New Roman"/>
          <w:sz w:val="28"/>
          <w:szCs w:val="28"/>
          <w:lang w:eastAsia="ru-RU"/>
        </w:rPr>
      </w:pPr>
    </w:p>
    <w:p w:rsidR="004A6D78" w:rsidRDefault="004A6D78" w:rsidP="004A6D78">
      <w:pPr>
        <w:shd w:val="clear" w:color="auto" w:fill="FFFFFF"/>
        <w:spacing w:after="0" w:line="360" w:lineRule="auto"/>
        <w:ind w:left="360"/>
        <w:jc w:val="both"/>
        <w:rPr>
          <w:rFonts w:ascii="Times New Roman" w:eastAsia="Times New Roman" w:hAnsi="Times New Roman" w:cs="Times New Roman"/>
          <w:sz w:val="28"/>
          <w:szCs w:val="28"/>
          <w:lang w:eastAsia="ru-RU"/>
        </w:rPr>
      </w:pPr>
    </w:p>
    <w:p w:rsidR="004A6D78" w:rsidRDefault="004A6D78" w:rsidP="004A6D78">
      <w:pPr>
        <w:shd w:val="clear" w:color="auto" w:fill="FFFFFF"/>
        <w:spacing w:after="0" w:line="360" w:lineRule="auto"/>
        <w:ind w:left="360"/>
        <w:jc w:val="both"/>
        <w:rPr>
          <w:rFonts w:ascii="Times New Roman" w:eastAsia="Times New Roman" w:hAnsi="Times New Roman" w:cs="Times New Roman"/>
          <w:sz w:val="28"/>
          <w:szCs w:val="28"/>
          <w:lang w:eastAsia="ru-RU"/>
        </w:rPr>
      </w:pPr>
    </w:p>
    <w:p w:rsidR="004A6D78" w:rsidRDefault="004A6D78" w:rsidP="004A6D78">
      <w:pPr>
        <w:shd w:val="clear" w:color="auto" w:fill="FFFFFF"/>
        <w:spacing w:after="0" w:line="360" w:lineRule="auto"/>
        <w:ind w:left="360"/>
        <w:jc w:val="both"/>
        <w:rPr>
          <w:rFonts w:ascii="Times New Roman" w:eastAsia="Times New Roman" w:hAnsi="Times New Roman" w:cs="Times New Roman"/>
          <w:sz w:val="28"/>
          <w:szCs w:val="28"/>
          <w:lang w:eastAsia="ru-RU"/>
        </w:rPr>
      </w:pPr>
    </w:p>
    <w:p w:rsidR="00F229B0" w:rsidRDefault="00F229B0">
      <w:bookmarkStart w:id="0" w:name="_GoBack"/>
      <w:bookmarkEnd w:id="0"/>
    </w:p>
    <w:sectPr w:rsidR="00F229B0">
      <w:pgSz w:w="11906" w:h="16838"/>
      <w:pgMar w:top="1134" w:right="850" w:bottom="1134" w:left="1701" w:header="708" w:footer="708" w:gutter="0"/>
      <w:cols w:space="708"/>
      <w:docGrid w:linePitch="360"/>
    </w:sectPr>
  </w:body>
</w:document>
</file>

<file path=word/fontTable.xml><?xml version="1.0" encoding="utf-8"?>
<w:fonts xmlns:mc="http://schemas.openxmlformats.org/markup-compatibility/2006" xmlns:r="http://schemas.openxmlformats.org/officeDocument/2006/relationships" xmlns:w="http://schemas.openxmlformats.org/wordprocessingml/2006/main" xmlns:w14="http://schemas.microsoft.com/office/word/2010/wordml" xmlns:w15="http://schemas.microsoft.com/office/word/2012/wordml" mc:Ignorable="w14 w15">
  <w:font w:name="Times New Roman">
    <w:panose1 w:val="02020603050405020304"/>
    <w:charset w:val="CC"/>
    <w:family w:val="roman"/>
    <w:pitch w:val="variable"/>
    <w:sig w:usb0="E0002AFF" w:usb1="C0007841" w:usb2="00000009" w:usb3="00000000" w:csb0="000001FF" w:csb1="00000000"/>
  </w:font>
  <w:font w:name="Arial">
    <w:panose1 w:val="020B0604020202020204"/>
    <w:charset w:val="CC"/>
    <w:family w:val="swiss"/>
    <w:pitch w:val="variable"/>
    <w:sig w:usb0="E0002AFF" w:usb1="C0007843" w:usb2="00000009" w:usb3="00000000" w:csb0="000001FF" w:csb1="00000000"/>
  </w:font>
  <w:font w:name="Calibri">
    <w:panose1 w:val="020F0502020204030204"/>
    <w:charset w:val="CC"/>
    <w:family w:val="swiss"/>
    <w:pitch w:val="variable"/>
    <w:sig w:usb0="E00002FF" w:usb1="4000ACFF" w:usb2="00000001" w:usb3="00000000" w:csb0="0000019F" w:csb1="00000000"/>
  </w:font>
  <w:font w:name="Calibri Light">
    <w:panose1 w:val="020F0302020204030204"/>
    <w:charset w:val="CC"/>
    <w:family w:val="swiss"/>
    <w:pitch w:val="variable"/>
    <w:sig w:usb0="A00002EF" w:usb1="4000207B" w:usb2="00000000" w:usb3="00000000" w:csb0="0000019F" w:csb1="00000000"/>
  </w:font>
</w:fonts>
</file>

<file path=word/numbering.xml><?xml version="1.0" encoding="utf-8"?>
<w:numbering xmlns:wpc="http://schemas.microsoft.com/office/word/2010/wordprocessingCanvas" xmlns:mc="http://schemas.openxmlformats.org/markup-compatibility/2006"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mc:Ignorable="w14 w15 wp14">
  <w:abstractNum w:abstractNumId="0">
    <w:nsid w:val="02C2053A"/>
    <w:multiLevelType w:val="hybridMultilevel"/>
    <w:tmpl w:val="626429D0"/>
    <w:lvl w:ilvl="0" w:tplc="73B2F9CE">
      <w:start w:val="1"/>
      <w:numFmt w:val="bullet"/>
      <w:lvlText w:val="-"/>
      <w:lvlJc w:val="left"/>
      <w:pPr>
        <w:tabs>
          <w:tab w:val="num" w:pos="720"/>
        </w:tabs>
        <w:ind w:left="720" w:hanging="360"/>
      </w:pPr>
      <w:rPr>
        <w:rFonts w:ascii="Times New Roman" w:hAnsi="Times New Roman" w:hint="default"/>
      </w:rPr>
    </w:lvl>
    <w:lvl w:ilvl="1" w:tplc="18D85736" w:tentative="1">
      <w:start w:val="1"/>
      <w:numFmt w:val="bullet"/>
      <w:lvlText w:val="-"/>
      <w:lvlJc w:val="left"/>
      <w:pPr>
        <w:tabs>
          <w:tab w:val="num" w:pos="1440"/>
        </w:tabs>
        <w:ind w:left="1440" w:hanging="360"/>
      </w:pPr>
      <w:rPr>
        <w:rFonts w:ascii="Times New Roman" w:hAnsi="Times New Roman" w:hint="default"/>
      </w:rPr>
    </w:lvl>
    <w:lvl w:ilvl="2" w:tplc="2952A666" w:tentative="1">
      <w:start w:val="1"/>
      <w:numFmt w:val="bullet"/>
      <w:lvlText w:val="-"/>
      <w:lvlJc w:val="left"/>
      <w:pPr>
        <w:tabs>
          <w:tab w:val="num" w:pos="2160"/>
        </w:tabs>
        <w:ind w:left="2160" w:hanging="360"/>
      </w:pPr>
      <w:rPr>
        <w:rFonts w:ascii="Times New Roman" w:hAnsi="Times New Roman" w:hint="default"/>
      </w:rPr>
    </w:lvl>
    <w:lvl w:ilvl="3" w:tplc="1A8E21A0" w:tentative="1">
      <w:start w:val="1"/>
      <w:numFmt w:val="bullet"/>
      <w:lvlText w:val="-"/>
      <w:lvlJc w:val="left"/>
      <w:pPr>
        <w:tabs>
          <w:tab w:val="num" w:pos="2880"/>
        </w:tabs>
        <w:ind w:left="2880" w:hanging="360"/>
      </w:pPr>
      <w:rPr>
        <w:rFonts w:ascii="Times New Roman" w:hAnsi="Times New Roman" w:hint="default"/>
      </w:rPr>
    </w:lvl>
    <w:lvl w:ilvl="4" w:tplc="747A1180" w:tentative="1">
      <w:start w:val="1"/>
      <w:numFmt w:val="bullet"/>
      <w:lvlText w:val="-"/>
      <w:lvlJc w:val="left"/>
      <w:pPr>
        <w:tabs>
          <w:tab w:val="num" w:pos="3600"/>
        </w:tabs>
        <w:ind w:left="3600" w:hanging="360"/>
      </w:pPr>
      <w:rPr>
        <w:rFonts w:ascii="Times New Roman" w:hAnsi="Times New Roman" w:hint="default"/>
      </w:rPr>
    </w:lvl>
    <w:lvl w:ilvl="5" w:tplc="C45ECE72" w:tentative="1">
      <w:start w:val="1"/>
      <w:numFmt w:val="bullet"/>
      <w:lvlText w:val="-"/>
      <w:lvlJc w:val="left"/>
      <w:pPr>
        <w:tabs>
          <w:tab w:val="num" w:pos="4320"/>
        </w:tabs>
        <w:ind w:left="4320" w:hanging="360"/>
      </w:pPr>
      <w:rPr>
        <w:rFonts w:ascii="Times New Roman" w:hAnsi="Times New Roman" w:hint="default"/>
      </w:rPr>
    </w:lvl>
    <w:lvl w:ilvl="6" w:tplc="A4CA4316" w:tentative="1">
      <w:start w:val="1"/>
      <w:numFmt w:val="bullet"/>
      <w:lvlText w:val="-"/>
      <w:lvlJc w:val="left"/>
      <w:pPr>
        <w:tabs>
          <w:tab w:val="num" w:pos="5040"/>
        </w:tabs>
        <w:ind w:left="5040" w:hanging="360"/>
      </w:pPr>
      <w:rPr>
        <w:rFonts w:ascii="Times New Roman" w:hAnsi="Times New Roman" w:hint="default"/>
      </w:rPr>
    </w:lvl>
    <w:lvl w:ilvl="7" w:tplc="0D166100" w:tentative="1">
      <w:start w:val="1"/>
      <w:numFmt w:val="bullet"/>
      <w:lvlText w:val="-"/>
      <w:lvlJc w:val="left"/>
      <w:pPr>
        <w:tabs>
          <w:tab w:val="num" w:pos="5760"/>
        </w:tabs>
        <w:ind w:left="5760" w:hanging="360"/>
      </w:pPr>
      <w:rPr>
        <w:rFonts w:ascii="Times New Roman" w:hAnsi="Times New Roman" w:hint="default"/>
      </w:rPr>
    </w:lvl>
    <w:lvl w:ilvl="8" w:tplc="CA441EF0" w:tentative="1">
      <w:start w:val="1"/>
      <w:numFmt w:val="bullet"/>
      <w:lvlText w:val="-"/>
      <w:lvlJc w:val="left"/>
      <w:pPr>
        <w:tabs>
          <w:tab w:val="num" w:pos="6480"/>
        </w:tabs>
        <w:ind w:left="6480" w:hanging="360"/>
      </w:pPr>
      <w:rPr>
        <w:rFonts w:ascii="Times New Roman" w:hAnsi="Times New Roman" w:hint="default"/>
      </w:rPr>
    </w:lvl>
  </w:abstractNum>
  <w:abstractNum w:abstractNumId="1">
    <w:nsid w:val="07C658B1"/>
    <w:multiLevelType w:val="hybridMultilevel"/>
    <w:tmpl w:val="2392149C"/>
    <w:lvl w:ilvl="0" w:tplc="0419000F">
      <w:start w:val="1"/>
      <w:numFmt w:val="decimal"/>
      <w:lvlText w:val="%1."/>
      <w:lvlJc w:val="left"/>
      <w:pPr>
        <w:ind w:left="720" w:hanging="360"/>
      </w:pPr>
      <w:rPr>
        <w:rFonts w:hint="default"/>
      </w:rPr>
    </w:lvl>
    <w:lvl w:ilvl="1" w:tplc="04190019" w:tentative="1">
      <w:start w:val="1"/>
      <w:numFmt w:val="lowerLetter"/>
      <w:lvlText w:val="%2."/>
      <w:lvlJc w:val="left"/>
      <w:pPr>
        <w:ind w:left="1440" w:hanging="360"/>
      </w:pPr>
    </w:lvl>
    <w:lvl w:ilvl="2" w:tplc="0419001B" w:tentative="1">
      <w:start w:val="1"/>
      <w:numFmt w:val="lowerRoman"/>
      <w:lvlText w:val="%3."/>
      <w:lvlJc w:val="right"/>
      <w:pPr>
        <w:ind w:left="2160" w:hanging="180"/>
      </w:pPr>
    </w:lvl>
    <w:lvl w:ilvl="3" w:tplc="0419000F" w:tentative="1">
      <w:start w:val="1"/>
      <w:numFmt w:val="decimal"/>
      <w:lvlText w:val="%4."/>
      <w:lvlJc w:val="left"/>
      <w:pPr>
        <w:ind w:left="2880" w:hanging="360"/>
      </w:pPr>
    </w:lvl>
    <w:lvl w:ilvl="4" w:tplc="04190019" w:tentative="1">
      <w:start w:val="1"/>
      <w:numFmt w:val="lowerLetter"/>
      <w:lvlText w:val="%5."/>
      <w:lvlJc w:val="left"/>
      <w:pPr>
        <w:ind w:left="3600" w:hanging="360"/>
      </w:pPr>
    </w:lvl>
    <w:lvl w:ilvl="5" w:tplc="0419001B" w:tentative="1">
      <w:start w:val="1"/>
      <w:numFmt w:val="lowerRoman"/>
      <w:lvlText w:val="%6."/>
      <w:lvlJc w:val="right"/>
      <w:pPr>
        <w:ind w:left="4320" w:hanging="180"/>
      </w:pPr>
    </w:lvl>
    <w:lvl w:ilvl="6" w:tplc="0419000F" w:tentative="1">
      <w:start w:val="1"/>
      <w:numFmt w:val="decimal"/>
      <w:lvlText w:val="%7."/>
      <w:lvlJc w:val="left"/>
      <w:pPr>
        <w:ind w:left="5040" w:hanging="360"/>
      </w:pPr>
    </w:lvl>
    <w:lvl w:ilvl="7" w:tplc="04190019" w:tentative="1">
      <w:start w:val="1"/>
      <w:numFmt w:val="lowerLetter"/>
      <w:lvlText w:val="%8."/>
      <w:lvlJc w:val="left"/>
      <w:pPr>
        <w:ind w:left="5760" w:hanging="360"/>
      </w:pPr>
    </w:lvl>
    <w:lvl w:ilvl="8" w:tplc="0419001B" w:tentative="1">
      <w:start w:val="1"/>
      <w:numFmt w:val="lowerRoman"/>
      <w:lvlText w:val="%9."/>
      <w:lvlJc w:val="right"/>
      <w:pPr>
        <w:ind w:left="6480" w:hanging="180"/>
      </w:pPr>
    </w:lvl>
  </w:abstractNum>
  <w:abstractNum w:abstractNumId="2">
    <w:nsid w:val="0D285F9E"/>
    <w:multiLevelType w:val="hybridMultilevel"/>
    <w:tmpl w:val="077A3DE4"/>
    <w:lvl w:ilvl="0" w:tplc="C0C61C5A">
      <w:start w:val="1"/>
      <w:numFmt w:val="bullet"/>
      <w:lvlText w:val="•"/>
      <w:lvlJc w:val="left"/>
      <w:pPr>
        <w:tabs>
          <w:tab w:val="num" w:pos="720"/>
        </w:tabs>
        <w:ind w:left="720" w:hanging="360"/>
      </w:pPr>
      <w:rPr>
        <w:rFonts w:ascii="Arial" w:hAnsi="Arial" w:hint="default"/>
      </w:rPr>
    </w:lvl>
    <w:lvl w:ilvl="1" w:tplc="2B70D5CA" w:tentative="1">
      <w:start w:val="1"/>
      <w:numFmt w:val="bullet"/>
      <w:lvlText w:val="•"/>
      <w:lvlJc w:val="left"/>
      <w:pPr>
        <w:tabs>
          <w:tab w:val="num" w:pos="1440"/>
        </w:tabs>
        <w:ind w:left="1440" w:hanging="360"/>
      </w:pPr>
      <w:rPr>
        <w:rFonts w:ascii="Arial" w:hAnsi="Arial" w:hint="default"/>
      </w:rPr>
    </w:lvl>
    <w:lvl w:ilvl="2" w:tplc="5FF840D4" w:tentative="1">
      <w:start w:val="1"/>
      <w:numFmt w:val="bullet"/>
      <w:lvlText w:val="•"/>
      <w:lvlJc w:val="left"/>
      <w:pPr>
        <w:tabs>
          <w:tab w:val="num" w:pos="2160"/>
        </w:tabs>
        <w:ind w:left="2160" w:hanging="360"/>
      </w:pPr>
      <w:rPr>
        <w:rFonts w:ascii="Arial" w:hAnsi="Arial" w:hint="default"/>
      </w:rPr>
    </w:lvl>
    <w:lvl w:ilvl="3" w:tplc="91E0A310" w:tentative="1">
      <w:start w:val="1"/>
      <w:numFmt w:val="bullet"/>
      <w:lvlText w:val="•"/>
      <w:lvlJc w:val="left"/>
      <w:pPr>
        <w:tabs>
          <w:tab w:val="num" w:pos="2880"/>
        </w:tabs>
        <w:ind w:left="2880" w:hanging="360"/>
      </w:pPr>
      <w:rPr>
        <w:rFonts w:ascii="Arial" w:hAnsi="Arial" w:hint="default"/>
      </w:rPr>
    </w:lvl>
    <w:lvl w:ilvl="4" w:tplc="208AAB16" w:tentative="1">
      <w:start w:val="1"/>
      <w:numFmt w:val="bullet"/>
      <w:lvlText w:val="•"/>
      <w:lvlJc w:val="left"/>
      <w:pPr>
        <w:tabs>
          <w:tab w:val="num" w:pos="3600"/>
        </w:tabs>
        <w:ind w:left="3600" w:hanging="360"/>
      </w:pPr>
      <w:rPr>
        <w:rFonts w:ascii="Arial" w:hAnsi="Arial" w:hint="default"/>
      </w:rPr>
    </w:lvl>
    <w:lvl w:ilvl="5" w:tplc="1DB40038" w:tentative="1">
      <w:start w:val="1"/>
      <w:numFmt w:val="bullet"/>
      <w:lvlText w:val="•"/>
      <w:lvlJc w:val="left"/>
      <w:pPr>
        <w:tabs>
          <w:tab w:val="num" w:pos="4320"/>
        </w:tabs>
        <w:ind w:left="4320" w:hanging="360"/>
      </w:pPr>
      <w:rPr>
        <w:rFonts w:ascii="Arial" w:hAnsi="Arial" w:hint="default"/>
      </w:rPr>
    </w:lvl>
    <w:lvl w:ilvl="6" w:tplc="C0B806AA" w:tentative="1">
      <w:start w:val="1"/>
      <w:numFmt w:val="bullet"/>
      <w:lvlText w:val="•"/>
      <w:lvlJc w:val="left"/>
      <w:pPr>
        <w:tabs>
          <w:tab w:val="num" w:pos="5040"/>
        </w:tabs>
        <w:ind w:left="5040" w:hanging="360"/>
      </w:pPr>
      <w:rPr>
        <w:rFonts w:ascii="Arial" w:hAnsi="Arial" w:hint="default"/>
      </w:rPr>
    </w:lvl>
    <w:lvl w:ilvl="7" w:tplc="2B3E2FDC" w:tentative="1">
      <w:start w:val="1"/>
      <w:numFmt w:val="bullet"/>
      <w:lvlText w:val="•"/>
      <w:lvlJc w:val="left"/>
      <w:pPr>
        <w:tabs>
          <w:tab w:val="num" w:pos="5760"/>
        </w:tabs>
        <w:ind w:left="5760" w:hanging="360"/>
      </w:pPr>
      <w:rPr>
        <w:rFonts w:ascii="Arial" w:hAnsi="Arial" w:hint="default"/>
      </w:rPr>
    </w:lvl>
    <w:lvl w:ilvl="8" w:tplc="8538484E" w:tentative="1">
      <w:start w:val="1"/>
      <w:numFmt w:val="bullet"/>
      <w:lvlText w:val="•"/>
      <w:lvlJc w:val="left"/>
      <w:pPr>
        <w:tabs>
          <w:tab w:val="num" w:pos="6480"/>
        </w:tabs>
        <w:ind w:left="6480" w:hanging="360"/>
      </w:pPr>
      <w:rPr>
        <w:rFonts w:ascii="Arial" w:hAnsi="Arial" w:hint="default"/>
      </w:rPr>
    </w:lvl>
  </w:abstractNum>
  <w:abstractNum w:abstractNumId="3">
    <w:nsid w:val="282B20B7"/>
    <w:multiLevelType w:val="hybridMultilevel"/>
    <w:tmpl w:val="A41E9254"/>
    <w:lvl w:ilvl="0" w:tplc="30EE8198">
      <w:start w:val="1"/>
      <w:numFmt w:val="bullet"/>
      <w:lvlText w:val="•"/>
      <w:lvlJc w:val="left"/>
      <w:pPr>
        <w:tabs>
          <w:tab w:val="num" w:pos="720"/>
        </w:tabs>
        <w:ind w:left="720" w:hanging="360"/>
      </w:pPr>
      <w:rPr>
        <w:rFonts w:ascii="Arial" w:hAnsi="Arial" w:hint="default"/>
      </w:rPr>
    </w:lvl>
    <w:lvl w:ilvl="1" w:tplc="1DC0BE56" w:tentative="1">
      <w:start w:val="1"/>
      <w:numFmt w:val="bullet"/>
      <w:lvlText w:val="•"/>
      <w:lvlJc w:val="left"/>
      <w:pPr>
        <w:tabs>
          <w:tab w:val="num" w:pos="1440"/>
        </w:tabs>
        <w:ind w:left="1440" w:hanging="360"/>
      </w:pPr>
      <w:rPr>
        <w:rFonts w:ascii="Arial" w:hAnsi="Arial" w:hint="default"/>
      </w:rPr>
    </w:lvl>
    <w:lvl w:ilvl="2" w:tplc="62C81358" w:tentative="1">
      <w:start w:val="1"/>
      <w:numFmt w:val="bullet"/>
      <w:lvlText w:val="•"/>
      <w:lvlJc w:val="left"/>
      <w:pPr>
        <w:tabs>
          <w:tab w:val="num" w:pos="2160"/>
        </w:tabs>
        <w:ind w:left="2160" w:hanging="360"/>
      </w:pPr>
      <w:rPr>
        <w:rFonts w:ascii="Arial" w:hAnsi="Arial" w:hint="default"/>
      </w:rPr>
    </w:lvl>
    <w:lvl w:ilvl="3" w:tplc="74D6C35E" w:tentative="1">
      <w:start w:val="1"/>
      <w:numFmt w:val="bullet"/>
      <w:lvlText w:val="•"/>
      <w:lvlJc w:val="left"/>
      <w:pPr>
        <w:tabs>
          <w:tab w:val="num" w:pos="2880"/>
        </w:tabs>
        <w:ind w:left="2880" w:hanging="360"/>
      </w:pPr>
      <w:rPr>
        <w:rFonts w:ascii="Arial" w:hAnsi="Arial" w:hint="default"/>
      </w:rPr>
    </w:lvl>
    <w:lvl w:ilvl="4" w:tplc="92B23BCE" w:tentative="1">
      <w:start w:val="1"/>
      <w:numFmt w:val="bullet"/>
      <w:lvlText w:val="•"/>
      <w:lvlJc w:val="left"/>
      <w:pPr>
        <w:tabs>
          <w:tab w:val="num" w:pos="3600"/>
        </w:tabs>
        <w:ind w:left="3600" w:hanging="360"/>
      </w:pPr>
      <w:rPr>
        <w:rFonts w:ascii="Arial" w:hAnsi="Arial" w:hint="default"/>
      </w:rPr>
    </w:lvl>
    <w:lvl w:ilvl="5" w:tplc="A198CAF2" w:tentative="1">
      <w:start w:val="1"/>
      <w:numFmt w:val="bullet"/>
      <w:lvlText w:val="•"/>
      <w:lvlJc w:val="left"/>
      <w:pPr>
        <w:tabs>
          <w:tab w:val="num" w:pos="4320"/>
        </w:tabs>
        <w:ind w:left="4320" w:hanging="360"/>
      </w:pPr>
      <w:rPr>
        <w:rFonts w:ascii="Arial" w:hAnsi="Arial" w:hint="default"/>
      </w:rPr>
    </w:lvl>
    <w:lvl w:ilvl="6" w:tplc="529C8140" w:tentative="1">
      <w:start w:val="1"/>
      <w:numFmt w:val="bullet"/>
      <w:lvlText w:val="•"/>
      <w:lvlJc w:val="left"/>
      <w:pPr>
        <w:tabs>
          <w:tab w:val="num" w:pos="5040"/>
        </w:tabs>
        <w:ind w:left="5040" w:hanging="360"/>
      </w:pPr>
      <w:rPr>
        <w:rFonts w:ascii="Arial" w:hAnsi="Arial" w:hint="default"/>
      </w:rPr>
    </w:lvl>
    <w:lvl w:ilvl="7" w:tplc="DC16BD38" w:tentative="1">
      <w:start w:val="1"/>
      <w:numFmt w:val="bullet"/>
      <w:lvlText w:val="•"/>
      <w:lvlJc w:val="left"/>
      <w:pPr>
        <w:tabs>
          <w:tab w:val="num" w:pos="5760"/>
        </w:tabs>
        <w:ind w:left="5760" w:hanging="360"/>
      </w:pPr>
      <w:rPr>
        <w:rFonts w:ascii="Arial" w:hAnsi="Arial" w:hint="default"/>
      </w:rPr>
    </w:lvl>
    <w:lvl w:ilvl="8" w:tplc="A500638E" w:tentative="1">
      <w:start w:val="1"/>
      <w:numFmt w:val="bullet"/>
      <w:lvlText w:val="•"/>
      <w:lvlJc w:val="left"/>
      <w:pPr>
        <w:tabs>
          <w:tab w:val="num" w:pos="6480"/>
        </w:tabs>
        <w:ind w:left="6480" w:hanging="360"/>
      </w:pPr>
      <w:rPr>
        <w:rFonts w:ascii="Arial" w:hAnsi="Arial" w:hint="default"/>
      </w:rPr>
    </w:lvl>
  </w:abstractNum>
  <w:abstractNum w:abstractNumId="4">
    <w:nsid w:val="310F3D6B"/>
    <w:multiLevelType w:val="hybridMultilevel"/>
    <w:tmpl w:val="9E824FFC"/>
    <w:lvl w:ilvl="0" w:tplc="0419000F">
      <w:start w:val="1"/>
      <w:numFmt w:val="decimal"/>
      <w:lvlText w:val="%1."/>
      <w:lvlJc w:val="left"/>
      <w:pPr>
        <w:ind w:left="720" w:hanging="360"/>
      </w:pPr>
      <w:rPr>
        <w:rFonts w:hint="default"/>
      </w:rPr>
    </w:lvl>
    <w:lvl w:ilvl="1" w:tplc="04190019" w:tentative="1">
      <w:start w:val="1"/>
      <w:numFmt w:val="lowerLetter"/>
      <w:lvlText w:val="%2."/>
      <w:lvlJc w:val="left"/>
      <w:pPr>
        <w:ind w:left="1440" w:hanging="360"/>
      </w:pPr>
    </w:lvl>
    <w:lvl w:ilvl="2" w:tplc="0419001B" w:tentative="1">
      <w:start w:val="1"/>
      <w:numFmt w:val="lowerRoman"/>
      <w:lvlText w:val="%3."/>
      <w:lvlJc w:val="right"/>
      <w:pPr>
        <w:ind w:left="2160" w:hanging="180"/>
      </w:pPr>
    </w:lvl>
    <w:lvl w:ilvl="3" w:tplc="0419000F" w:tentative="1">
      <w:start w:val="1"/>
      <w:numFmt w:val="decimal"/>
      <w:lvlText w:val="%4."/>
      <w:lvlJc w:val="left"/>
      <w:pPr>
        <w:ind w:left="2880" w:hanging="360"/>
      </w:pPr>
    </w:lvl>
    <w:lvl w:ilvl="4" w:tplc="04190019" w:tentative="1">
      <w:start w:val="1"/>
      <w:numFmt w:val="lowerLetter"/>
      <w:lvlText w:val="%5."/>
      <w:lvlJc w:val="left"/>
      <w:pPr>
        <w:ind w:left="3600" w:hanging="360"/>
      </w:pPr>
    </w:lvl>
    <w:lvl w:ilvl="5" w:tplc="0419001B" w:tentative="1">
      <w:start w:val="1"/>
      <w:numFmt w:val="lowerRoman"/>
      <w:lvlText w:val="%6."/>
      <w:lvlJc w:val="right"/>
      <w:pPr>
        <w:ind w:left="4320" w:hanging="180"/>
      </w:pPr>
    </w:lvl>
    <w:lvl w:ilvl="6" w:tplc="0419000F" w:tentative="1">
      <w:start w:val="1"/>
      <w:numFmt w:val="decimal"/>
      <w:lvlText w:val="%7."/>
      <w:lvlJc w:val="left"/>
      <w:pPr>
        <w:ind w:left="5040" w:hanging="360"/>
      </w:pPr>
    </w:lvl>
    <w:lvl w:ilvl="7" w:tplc="04190019" w:tentative="1">
      <w:start w:val="1"/>
      <w:numFmt w:val="lowerLetter"/>
      <w:lvlText w:val="%8."/>
      <w:lvlJc w:val="left"/>
      <w:pPr>
        <w:ind w:left="5760" w:hanging="360"/>
      </w:pPr>
    </w:lvl>
    <w:lvl w:ilvl="8" w:tplc="0419001B" w:tentative="1">
      <w:start w:val="1"/>
      <w:numFmt w:val="lowerRoman"/>
      <w:lvlText w:val="%9."/>
      <w:lvlJc w:val="right"/>
      <w:pPr>
        <w:ind w:left="6480" w:hanging="180"/>
      </w:pPr>
    </w:lvl>
  </w:abstractNum>
  <w:abstractNum w:abstractNumId="5">
    <w:nsid w:val="32063BEA"/>
    <w:multiLevelType w:val="multilevel"/>
    <w:tmpl w:val="89309768"/>
    <w:lvl w:ilvl="0">
      <w:start w:val="1"/>
      <w:numFmt w:val="decimal"/>
      <w:lvlText w:val="%1."/>
      <w:lvlJc w:val="left"/>
      <w:pPr>
        <w:tabs>
          <w:tab w:val="num" w:pos="720"/>
        </w:tabs>
        <w:ind w:left="720" w:hanging="360"/>
      </w:pPr>
    </w:lvl>
    <w:lvl w:ilvl="1" w:tentative="1">
      <w:start w:val="1"/>
      <w:numFmt w:val="decimal"/>
      <w:lvlText w:val="%2."/>
      <w:lvlJc w:val="left"/>
      <w:pPr>
        <w:tabs>
          <w:tab w:val="num" w:pos="1440"/>
        </w:tabs>
        <w:ind w:left="1440" w:hanging="360"/>
      </w:pPr>
    </w:lvl>
    <w:lvl w:ilvl="2" w:tentative="1">
      <w:start w:val="1"/>
      <w:numFmt w:val="decimal"/>
      <w:lvlText w:val="%3."/>
      <w:lvlJc w:val="left"/>
      <w:pPr>
        <w:tabs>
          <w:tab w:val="num" w:pos="2160"/>
        </w:tabs>
        <w:ind w:left="2160" w:hanging="360"/>
      </w:pPr>
    </w:lvl>
    <w:lvl w:ilvl="3" w:tentative="1">
      <w:start w:val="1"/>
      <w:numFmt w:val="decimal"/>
      <w:lvlText w:val="%4."/>
      <w:lvlJc w:val="left"/>
      <w:pPr>
        <w:tabs>
          <w:tab w:val="num" w:pos="2880"/>
        </w:tabs>
        <w:ind w:left="2880" w:hanging="360"/>
      </w:pPr>
    </w:lvl>
    <w:lvl w:ilvl="4" w:tentative="1">
      <w:start w:val="1"/>
      <w:numFmt w:val="decimal"/>
      <w:lvlText w:val="%5."/>
      <w:lvlJc w:val="left"/>
      <w:pPr>
        <w:tabs>
          <w:tab w:val="num" w:pos="3600"/>
        </w:tabs>
        <w:ind w:left="3600" w:hanging="360"/>
      </w:pPr>
    </w:lvl>
    <w:lvl w:ilvl="5" w:tentative="1">
      <w:start w:val="1"/>
      <w:numFmt w:val="decimal"/>
      <w:lvlText w:val="%6."/>
      <w:lvlJc w:val="left"/>
      <w:pPr>
        <w:tabs>
          <w:tab w:val="num" w:pos="4320"/>
        </w:tabs>
        <w:ind w:left="4320" w:hanging="360"/>
      </w:pPr>
    </w:lvl>
    <w:lvl w:ilvl="6" w:tentative="1">
      <w:start w:val="1"/>
      <w:numFmt w:val="decimal"/>
      <w:lvlText w:val="%7."/>
      <w:lvlJc w:val="left"/>
      <w:pPr>
        <w:tabs>
          <w:tab w:val="num" w:pos="5040"/>
        </w:tabs>
        <w:ind w:left="5040" w:hanging="360"/>
      </w:pPr>
    </w:lvl>
    <w:lvl w:ilvl="7" w:tentative="1">
      <w:start w:val="1"/>
      <w:numFmt w:val="decimal"/>
      <w:lvlText w:val="%8."/>
      <w:lvlJc w:val="left"/>
      <w:pPr>
        <w:tabs>
          <w:tab w:val="num" w:pos="5760"/>
        </w:tabs>
        <w:ind w:left="5760" w:hanging="360"/>
      </w:pPr>
    </w:lvl>
    <w:lvl w:ilvl="8" w:tentative="1">
      <w:start w:val="1"/>
      <w:numFmt w:val="decimal"/>
      <w:lvlText w:val="%9."/>
      <w:lvlJc w:val="left"/>
      <w:pPr>
        <w:tabs>
          <w:tab w:val="num" w:pos="6480"/>
        </w:tabs>
        <w:ind w:left="6480" w:hanging="360"/>
      </w:pPr>
    </w:lvl>
  </w:abstractNum>
  <w:abstractNum w:abstractNumId="6">
    <w:nsid w:val="37405BFC"/>
    <w:multiLevelType w:val="hybridMultilevel"/>
    <w:tmpl w:val="0816A670"/>
    <w:lvl w:ilvl="0" w:tplc="0419000F">
      <w:start w:val="1"/>
      <w:numFmt w:val="decimal"/>
      <w:lvlText w:val="%1."/>
      <w:lvlJc w:val="left"/>
      <w:pPr>
        <w:ind w:left="720" w:hanging="360"/>
      </w:pPr>
      <w:rPr>
        <w:rFonts w:hint="default"/>
      </w:rPr>
    </w:lvl>
    <w:lvl w:ilvl="1" w:tplc="04190019" w:tentative="1">
      <w:start w:val="1"/>
      <w:numFmt w:val="lowerLetter"/>
      <w:lvlText w:val="%2."/>
      <w:lvlJc w:val="left"/>
      <w:pPr>
        <w:ind w:left="1440" w:hanging="360"/>
      </w:pPr>
    </w:lvl>
    <w:lvl w:ilvl="2" w:tplc="0419001B" w:tentative="1">
      <w:start w:val="1"/>
      <w:numFmt w:val="lowerRoman"/>
      <w:lvlText w:val="%3."/>
      <w:lvlJc w:val="right"/>
      <w:pPr>
        <w:ind w:left="2160" w:hanging="180"/>
      </w:pPr>
    </w:lvl>
    <w:lvl w:ilvl="3" w:tplc="0419000F" w:tentative="1">
      <w:start w:val="1"/>
      <w:numFmt w:val="decimal"/>
      <w:lvlText w:val="%4."/>
      <w:lvlJc w:val="left"/>
      <w:pPr>
        <w:ind w:left="2880" w:hanging="360"/>
      </w:pPr>
    </w:lvl>
    <w:lvl w:ilvl="4" w:tplc="04190019" w:tentative="1">
      <w:start w:val="1"/>
      <w:numFmt w:val="lowerLetter"/>
      <w:lvlText w:val="%5."/>
      <w:lvlJc w:val="left"/>
      <w:pPr>
        <w:ind w:left="3600" w:hanging="360"/>
      </w:pPr>
    </w:lvl>
    <w:lvl w:ilvl="5" w:tplc="0419001B" w:tentative="1">
      <w:start w:val="1"/>
      <w:numFmt w:val="lowerRoman"/>
      <w:lvlText w:val="%6."/>
      <w:lvlJc w:val="right"/>
      <w:pPr>
        <w:ind w:left="4320" w:hanging="180"/>
      </w:pPr>
    </w:lvl>
    <w:lvl w:ilvl="6" w:tplc="0419000F" w:tentative="1">
      <w:start w:val="1"/>
      <w:numFmt w:val="decimal"/>
      <w:lvlText w:val="%7."/>
      <w:lvlJc w:val="left"/>
      <w:pPr>
        <w:ind w:left="5040" w:hanging="360"/>
      </w:pPr>
    </w:lvl>
    <w:lvl w:ilvl="7" w:tplc="04190019" w:tentative="1">
      <w:start w:val="1"/>
      <w:numFmt w:val="lowerLetter"/>
      <w:lvlText w:val="%8."/>
      <w:lvlJc w:val="left"/>
      <w:pPr>
        <w:ind w:left="5760" w:hanging="360"/>
      </w:pPr>
    </w:lvl>
    <w:lvl w:ilvl="8" w:tplc="0419001B" w:tentative="1">
      <w:start w:val="1"/>
      <w:numFmt w:val="lowerRoman"/>
      <w:lvlText w:val="%9."/>
      <w:lvlJc w:val="right"/>
      <w:pPr>
        <w:ind w:left="6480" w:hanging="180"/>
      </w:pPr>
    </w:lvl>
  </w:abstractNum>
  <w:abstractNum w:abstractNumId="7">
    <w:nsid w:val="376605E5"/>
    <w:multiLevelType w:val="hybridMultilevel"/>
    <w:tmpl w:val="A320A732"/>
    <w:lvl w:ilvl="0" w:tplc="D2580290">
      <w:start w:val="1"/>
      <w:numFmt w:val="bullet"/>
      <w:lvlText w:val="-"/>
      <w:lvlJc w:val="left"/>
      <w:pPr>
        <w:tabs>
          <w:tab w:val="num" w:pos="720"/>
        </w:tabs>
        <w:ind w:left="720" w:hanging="360"/>
      </w:pPr>
      <w:rPr>
        <w:rFonts w:ascii="Times New Roman" w:hAnsi="Times New Roman" w:hint="default"/>
      </w:rPr>
    </w:lvl>
    <w:lvl w:ilvl="1" w:tplc="B2249F4A" w:tentative="1">
      <w:start w:val="1"/>
      <w:numFmt w:val="bullet"/>
      <w:lvlText w:val="-"/>
      <w:lvlJc w:val="left"/>
      <w:pPr>
        <w:tabs>
          <w:tab w:val="num" w:pos="1440"/>
        </w:tabs>
        <w:ind w:left="1440" w:hanging="360"/>
      </w:pPr>
      <w:rPr>
        <w:rFonts w:ascii="Times New Roman" w:hAnsi="Times New Roman" w:hint="default"/>
      </w:rPr>
    </w:lvl>
    <w:lvl w:ilvl="2" w:tplc="500E95C2" w:tentative="1">
      <w:start w:val="1"/>
      <w:numFmt w:val="bullet"/>
      <w:lvlText w:val="-"/>
      <w:lvlJc w:val="left"/>
      <w:pPr>
        <w:tabs>
          <w:tab w:val="num" w:pos="2160"/>
        </w:tabs>
        <w:ind w:left="2160" w:hanging="360"/>
      </w:pPr>
      <w:rPr>
        <w:rFonts w:ascii="Times New Roman" w:hAnsi="Times New Roman" w:hint="default"/>
      </w:rPr>
    </w:lvl>
    <w:lvl w:ilvl="3" w:tplc="9958319E" w:tentative="1">
      <w:start w:val="1"/>
      <w:numFmt w:val="bullet"/>
      <w:lvlText w:val="-"/>
      <w:lvlJc w:val="left"/>
      <w:pPr>
        <w:tabs>
          <w:tab w:val="num" w:pos="2880"/>
        </w:tabs>
        <w:ind w:left="2880" w:hanging="360"/>
      </w:pPr>
      <w:rPr>
        <w:rFonts w:ascii="Times New Roman" w:hAnsi="Times New Roman" w:hint="default"/>
      </w:rPr>
    </w:lvl>
    <w:lvl w:ilvl="4" w:tplc="D8CCCAD4" w:tentative="1">
      <w:start w:val="1"/>
      <w:numFmt w:val="bullet"/>
      <w:lvlText w:val="-"/>
      <w:lvlJc w:val="left"/>
      <w:pPr>
        <w:tabs>
          <w:tab w:val="num" w:pos="3600"/>
        </w:tabs>
        <w:ind w:left="3600" w:hanging="360"/>
      </w:pPr>
      <w:rPr>
        <w:rFonts w:ascii="Times New Roman" w:hAnsi="Times New Roman" w:hint="default"/>
      </w:rPr>
    </w:lvl>
    <w:lvl w:ilvl="5" w:tplc="CB400350" w:tentative="1">
      <w:start w:val="1"/>
      <w:numFmt w:val="bullet"/>
      <w:lvlText w:val="-"/>
      <w:lvlJc w:val="left"/>
      <w:pPr>
        <w:tabs>
          <w:tab w:val="num" w:pos="4320"/>
        </w:tabs>
        <w:ind w:left="4320" w:hanging="360"/>
      </w:pPr>
      <w:rPr>
        <w:rFonts w:ascii="Times New Roman" w:hAnsi="Times New Roman" w:hint="default"/>
      </w:rPr>
    </w:lvl>
    <w:lvl w:ilvl="6" w:tplc="89E48B76" w:tentative="1">
      <w:start w:val="1"/>
      <w:numFmt w:val="bullet"/>
      <w:lvlText w:val="-"/>
      <w:lvlJc w:val="left"/>
      <w:pPr>
        <w:tabs>
          <w:tab w:val="num" w:pos="5040"/>
        </w:tabs>
        <w:ind w:left="5040" w:hanging="360"/>
      </w:pPr>
      <w:rPr>
        <w:rFonts w:ascii="Times New Roman" w:hAnsi="Times New Roman" w:hint="default"/>
      </w:rPr>
    </w:lvl>
    <w:lvl w:ilvl="7" w:tplc="CE38B236" w:tentative="1">
      <w:start w:val="1"/>
      <w:numFmt w:val="bullet"/>
      <w:lvlText w:val="-"/>
      <w:lvlJc w:val="left"/>
      <w:pPr>
        <w:tabs>
          <w:tab w:val="num" w:pos="5760"/>
        </w:tabs>
        <w:ind w:left="5760" w:hanging="360"/>
      </w:pPr>
      <w:rPr>
        <w:rFonts w:ascii="Times New Roman" w:hAnsi="Times New Roman" w:hint="default"/>
      </w:rPr>
    </w:lvl>
    <w:lvl w:ilvl="8" w:tplc="55785202" w:tentative="1">
      <w:start w:val="1"/>
      <w:numFmt w:val="bullet"/>
      <w:lvlText w:val="-"/>
      <w:lvlJc w:val="left"/>
      <w:pPr>
        <w:tabs>
          <w:tab w:val="num" w:pos="6480"/>
        </w:tabs>
        <w:ind w:left="6480" w:hanging="360"/>
      </w:pPr>
      <w:rPr>
        <w:rFonts w:ascii="Times New Roman" w:hAnsi="Times New Roman" w:hint="default"/>
      </w:rPr>
    </w:lvl>
  </w:abstractNum>
  <w:abstractNum w:abstractNumId="8">
    <w:nsid w:val="390C2DAC"/>
    <w:multiLevelType w:val="hybridMultilevel"/>
    <w:tmpl w:val="C590BB98"/>
    <w:lvl w:ilvl="0" w:tplc="4DB47A7C">
      <w:start w:val="1"/>
      <w:numFmt w:val="bullet"/>
      <w:lvlText w:val="-"/>
      <w:lvlJc w:val="left"/>
      <w:pPr>
        <w:tabs>
          <w:tab w:val="num" w:pos="720"/>
        </w:tabs>
        <w:ind w:left="720" w:hanging="360"/>
      </w:pPr>
      <w:rPr>
        <w:rFonts w:ascii="Times New Roman" w:hAnsi="Times New Roman" w:hint="default"/>
      </w:rPr>
    </w:lvl>
    <w:lvl w:ilvl="1" w:tplc="55AAE8BE" w:tentative="1">
      <w:start w:val="1"/>
      <w:numFmt w:val="bullet"/>
      <w:lvlText w:val="-"/>
      <w:lvlJc w:val="left"/>
      <w:pPr>
        <w:tabs>
          <w:tab w:val="num" w:pos="1440"/>
        </w:tabs>
        <w:ind w:left="1440" w:hanging="360"/>
      </w:pPr>
      <w:rPr>
        <w:rFonts w:ascii="Times New Roman" w:hAnsi="Times New Roman" w:hint="default"/>
      </w:rPr>
    </w:lvl>
    <w:lvl w:ilvl="2" w:tplc="46941CFC" w:tentative="1">
      <w:start w:val="1"/>
      <w:numFmt w:val="bullet"/>
      <w:lvlText w:val="-"/>
      <w:lvlJc w:val="left"/>
      <w:pPr>
        <w:tabs>
          <w:tab w:val="num" w:pos="2160"/>
        </w:tabs>
        <w:ind w:left="2160" w:hanging="360"/>
      </w:pPr>
      <w:rPr>
        <w:rFonts w:ascii="Times New Roman" w:hAnsi="Times New Roman" w:hint="default"/>
      </w:rPr>
    </w:lvl>
    <w:lvl w:ilvl="3" w:tplc="4FEA311E" w:tentative="1">
      <w:start w:val="1"/>
      <w:numFmt w:val="bullet"/>
      <w:lvlText w:val="-"/>
      <w:lvlJc w:val="left"/>
      <w:pPr>
        <w:tabs>
          <w:tab w:val="num" w:pos="2880"/>
        </w:tabs>
        <w:ind w:left="2880" w:hanging="360"/>
      </w:pPr>
      <w:rPr>
        <w:rFonts w:ascii="Times New Roman" w:hAnsi="Times New Roman" w:hint="default"/>
      </w:rPr>
    </w:lvl>
    <w:lvl w:ilvl="4" w:tplc="C4687D62" w:tentative="1">
      <w:start w:val="1"/>
      <w:numFmt w:val="bullet"/>
      <w:lvlText w:val="-"/>
      <w:lvlJc w:val="left"/>
      <w:pPr>
        <w:tabs>
          <w:tab w:val="num" w:pos="3600"/>
        </w:tabs>
        <w:ind w:left="3600" w:hanging="360"/>
      </w:pPr>
      <w:rPr>
        <w:rFonts w:ascii="Times New Roman" w:hAnsi="Times New Roman" w:hint="default"/>
      </w:rPr>
    </w:lvl>
    <w:lvl w:ilvl="5" w:tplc="84BEF07A" w:tentative="1">
      <w:start w:val="1"/>
      <w:numFmt w:val="bullet"/>
      <w:lvlText w:val="-"/>
      <w:lvlJc w:val="left"/>
      <w:pPr>
        <w:tabs>
          <w:tab w:val="num" w:pos="4320"/>
        </w:tabs>
        <w:ind w:left="4320" w:hanging="360"/>
      </w:pPr>
      <w:rPr>
        <w:rFonts w:ascii="Times New Roman" w:hAnsi="Times New Roman" w:hint="default"/>
      </w:rPr>
    </w:lvl>
    <w:lvl w:ilvl="6" w:tplc="3798542E" w:tentative="1">
      <w:start w:val="1"/>
      <w:numFmt w:val="bullet"/>
      <w:lvlText w:val="-"/>
      <w:lvlJc w:val="left"/>
      <w:pPr>
        <w:tabs>
          <w:tab w:val="num" w:pos="5040"/>
        </w:tabs>
        <w:ind w:left="5040" w:hanging="360"/>
      </w:pPr>
      <w:rPr>
        <w:rFonts w:ascii="Times New Roman" w:hAnsi="Times New Roman" w:hint="default"/>
      </w:rPr>
    </w:lvl>
    <w:lvl w:ilvl="7" w:tplc="E384D9E2" w:tentative="1">
      <w:start w:val="1"/>
      <w:numFmt w:val="bullet"/>
      <w:lvlText w:val="-"/>
      <w:lvlJc w:val="left"/>
      <w:pPr>
        <w:tabs>
          <w:tab w:val="num" w:pos="5760"/>
        </w:tabs>
        <w:ind w:left="5760" w:hanging="360"/>
      </w:pPr>
      <w:rPr>
        <w:rFonts w:ascii="Times New Roman" w:hAnsi="Times New Roman" w:hint="default"/>
      </w:rPr>
    </w:lvl>
    <w:lvl w:ilvl="8" w:tplc="3B0C8A80" w:tentative="1">
      <w:start w:val="1"/>
      <w:numFmt w:val="bullet"/>
      <w:lvlText w:val="-"/>
      <w:lvlJc w:val="left"/>
      <w:pPr>
        <w:tabs>
          <w:tab w:val="num" w:pos="6480"/>
        </w:tabs>
        <w:ind w:left="6480" w:hanging="360"/>
      </w:pPr>
      <w:rPr>
        <w:rFonts w:ascii="Times New Roman" w:hAnsi="Times New Roman" w:hint="default"/>
      </w:rPr>
    </w:lvl>
  </w:abstractNum>
  <w:abstractNum w:abstractNumId="9">
    <w:nsid w:val="4221235C"/>
    <w:multiLevelType w:val="hybridMultilevel"/>
    <w:tmpl w:val="79FADC84"/>
    <w:lvl w:ilvl="0" w:tplc="5D8074A2">
      <w:start w:val="1"/>
      <w:numFmt w:val="bullet"/>
      <w:lvlText w:val="-"/>
      <w:lvlJc w:val="left"/>
      <w:pPr>
        <w:tabs>
          <w:tab w:val="num" w:pos="720"/>
        </w:tabs>
        <w:ind w:left="720" w:hanging="360"/>
      </w:pPr>
      <w:rPr>
        <w:rFonts w:ascii="Times New Roman" w:hAnsi="Times New Roman" w:hint="default"/>
      </w:rPr>
    </w:lvl>
    <w:lvl w:ilvl="1" w:tplc="EC506F22" w:tentative="1">
      <w:start w:val="1"/>
      <w:numFmt w:val="bullet"/>
      <w:lvlText w:val="-"/>
      <w:lvlJc w:val="left"/>
      <w:pPr>
        <w:tabs>
          <w:tab w:val="num" w:pos="1440"/>
        </w:tabs>
        <w:ind w:left="1440" w:hanging="360"/>
      </w:pPr>
      <w:rPr>
        <w:rFonts w:ascii="Times New Roman" w:hAnsi="Times New Roman" w:hint="default"/>
      </w:rPr>
    </w:lvl>
    <w:lvl w:ilvl="2" w:tplc="E7205F38" w:tentative="1">
      <w:start w:val="1"/>
      <w:numFmt w:val="bullet"/>
      <w:lvlText w:val="-"/>
      <w:lvlJc w:val="left"/>
      <w:pPr>
        <w:tabs>
          <w:tab w:val="num" w:pos="2160"/>
        </w:tabs>
        <w:ind w:left="2160" w:hanging="360"/>
      </w:pPr>
      <w:rPr>
        <w:rFonts w:ascii="Times New Roman" w:hAnsi="Times New Roman" w:hint="default"/>
      </w:rPr>
    </w:lvl>
    <w:lvl w:ilvl="3" w:tplc="85DA8CA6" w:tentative="1">
      <w:start w:val="1"/>
      <w:numFmt w:val="bullet"/>
      <w:lvlText w:val="-"/>
      <w:lvlJc w:val="left"/>
      <w:pPr>
        <w:tabs>
          <w:tab w:val="num" w:pos="2880"/>
        </w:tabs>
        <w:ind w:left="2880" w:hanging="360"/>
      </w:pPr>
      <w:rPr>
        <w:rFonts w:ascii="Times New Roman" w:hAnsi="Times New Roman" w:hint="default"/>
      </w:rPr>
    </w:lvl>
    <w:lvl w:ilvl="4" w:tplc="35D48F60" w:tentative="1">
      <w:start w:val="1"/>
      <w:numFmt w:val="bullet"/>
      <w:lvlText w:val="-"/>
      <w:lvlJc w:val="left"/>
      <w:pPr>
        <w:tabs>
          <w:tab w:val="num" w:pos="3600"/>
        </w:tabs>
        <w:ind w:left="3600" w:hanging="360"/>
      </w:pPr>
      <w:rPr>
        <w:rFonts w:ascii="Times New Roman" w:hAnsi="Times New Roman" w:hint="default"/>
      </w:rPr>
    </w:lvl>
    <w:lvl w:ilvl="5" w:tplc="BDDC4500" w:tentative="1">
      <w:start w:val="1"/>
      <w:numFmt w:val="bullet"/>
      <w:lvlText w:val="-"/>
      <w:lvlJc w:val="left"/>
      <w:pPr>
        <w:tabs>
          <w:tab w:val="num" w:pos="4320"/>
        </w:tabs>
        <w:ind w:left="4320" w:hanging="360"/>
      </w:pPr>
      <w:rPr>
        <w:rFonts w:ascii="Times New Roman" w:hAnsi="Times New Roman" w:hint="default"/>
      </w:rPr>
    </w:lvl>
    <w:lvl w:ilvl="6" w:tplc="79A2D2FE" w:tentative="1">
      <w:start w:val="1"/>
      <w:numFmt w:val="bullet"/>
      <w:lvlText w:val="-"/>
      <w:lvlJc w:val="left"/>
      <w:pPr>
        <w:tabs>
          <w:tab w:val="num" w:pos="5040"/>
        </w:tabs>
        <w:ind w:left="5040" w:hanging="360"/>
      </w:pPr>
      <w:rPr>
        <w:rFonts w:ascii="Times New Roman" w:hAnsi="Times New Roman" w:hint="default"/>
      </w:rPr>
    </w:lvl>
    <w:lvl w:ilvl="7" w:tplc="FF006BBC" w:tentative="1">
      <w:start w:val="1"/>
      <w:numFmt w:val="bullet"/>
      <w:lvlText w:val="-"/>
      <w:lvlJc w:val="left"/>
      <w:pPr>
        <w:tabs>
          <w:tab w:val="num" w:pos="5760"/>
        </w:tabs>
        <w:ind w:left="5760" w:hanging="360"/>
      </w:pPr>
      <w:rPr>
        <w:rFonts w:ascii="Times New Roman" w:hAnsi="Times New Roman" w:hint="default"/>
      </w:rPr>
    </w:lvl>
    <w:lvl w:ilvl="8" w:tplc="78ACF776" w:tentative="1">
      <w:start w:val="1"/>
      <w:numFmt w:val="bullet"/>
      <w:lvlText w:val="-"/>
      <w:lvlJc w:val="left"/>
      <w:pPr>
        <w:tabs>
          <w:tab w:val="num" w:pos="6480"/>
        </w:tabs>
        <w:ind w:left="6480" w:hanging="360"/>
      </w:pPr>
      <w:rPr>
        <w:rFonts w:ascii="Times New Roman" w:hAnsi="Times New Roman" w:hint="default"/>
      </w:rPr>
    </w:lvl>
  </w:abstractNum>
  <w:abstractNum w:abstractNumId="10">
    <w:nsid w:val="46043844"/>
    <w:multiLevelType w:val="hybridMultilevel"/>
    <w:tmpl w:val="7C0E8DE2"/>
    <w:lvl w:ilvl="0" w:tplc="8ACC2342">
      <w:start w:val="1"/>
      <w:numFmt w:val="bullet"/>
      <w:lvlText w:val="•"/>
      <w:lvlJc w:val="left"/>
      <w:pPr>
        <w:tabs>
          <w:tab w:val="num" w:pos="720"/>
        </w:tabs>
        <w:ind w:left="720" w:hanging="360"/>
      </w:pPr>
      <w:rPr>
        <w:rFonts w:ascii="Arial" w:hAnsi="Arial" w:hint="default"/>
      </w:rPr>
    </w:lvl>
    <w:lvl w:ilvl="1" w:tplc="075A5E54" w:tentative="1">
      <w:start w:val="1"/>
      <w:numFmt w:val="bullet"/>
      <w:lvlText w:val="•"/>
      <w:lvlJc w:val="left"/>
      <w:pPr>
        <w:tabs>
          <w:tab w:val="num" w:pos="1440"/>
        </w:tabs>
        <w:ind w:left="1440" w:hanging="360"/>
      </w:pPr>
      <w:rPr>
        <w:rFonts w:ascii="Arial" w:hAnsi="Arial" w:hint="default"/>
      </w:rPr>
    </w:lvl>
    <w:lvl w:ilvl="2" w:tplc="53C8731A" w:tentative="1">
      <w:start w:val="1"/>
      <w:numFmt w:val="bullet"/>
      <w:lvlText w:val="•"/>
      <w:lvlJc w:val="left"/>
      <w:pPr>
        <w:tabs>
          <w:tab w:val="num" w:pos="2160"/>
        </w:tabs>
        <w:ind w:left="2160" w:hanging="360"/>
      </w:pPr>
      <w:rPr>
        <w:rFonts w:ascii="Arial" w:hAnsi="Arial" w:hint="default"/>
      </w:rPr>
    </w:lvl>
    <w:lvl w:ilvl="3" w:tplc="4BF21180" w:tentative="1">
      <w:start w:val="1"/>
      <w:numFmt w:val="bullet"/>
      <w:lvlText w:val="•"/>
      <w:lvlJc w:val="left"/>
      <w:pPr>
        <w:tabs>
          <w:tab w:val="num" w:pos="2880"/>
        </w:tabs>
        <w:ind w:left="2880" w:hanging="360"/>
      </w:pPr>
      <w:rPr>
        <w:rFonts w:ascii="Arial" w:hAnsi="Arial" w:hint="default"/>
      </w:rPr>
    </w:lvl>
    <w:lvl w:ilvl="4" w:tplc="BF34D44C" w:tentative="1">
      <w:start w:val="1"/>
      <w:numFmt w:val="bullet"/>
      <w:lvlText w:val="•"/>
      <w:lvlJc w:val="left"/>
      <w:pPr>
        <w:tabs>
          <w:tab w:val="num" w:pos="3600"/>
        </w:tabs>
        <w:ind w:left="3600" w:hanging="360"/>
      </w:pPr>
      <w:rPr>
        <w:rFonts w:ascii="Arial" w:hAnsi="Arial" w:hint="default"/>
      </w:rPr>
    </w:lvl>
    <w:lvl w:ilvl="5" w:tplc="16AC4428" w:tentative="1">
      <w:start w:val="1"/>
      <w:numFmt w:val="bullet"/>
      <w:lvlText w:val="•"/>
      <w:lvlJc w:val="left"/>
      <w:pPr>
        <w:tabs>
          <w:tab w:val="num" w:pos="4320"/>
        </w:tabs>
        <w:ind w:left="4320" w:hanging="360"/>
      </w:pPr>
      <w:rPr>
        <w:rFonts w:ascii="Arial" w:hAnsi="Arial" w:hint="default"/>
      </w:rPr>
    </w:lvl>
    <w:lvl w:ilvl="6" w:tplc="4852E260" w:tentative="1">
      <w:start w:val="1"/>
      <w:numFmt w:val="bullet"/>
      <w:lvlText w:val="•"/>
      <w:lvlJc w:val="left"/>
      <w:pPr>
        <w:tabs>
          <w:tab w:val="num" w:pos="5040"/>
        </w:tabs>
        <w:ind w:left="5040" w:hanging="360"/>
      </w:pPr>
      <w:rPr>
        <w:rFonts w:ascii="Arial" w:hAnsi="Arial" w:hint="default"/>
      </w:rPr>
    </w:lvl>
    <w:lvl w:ilvl="7" w:tplc="FA6E1A00" w:tentative="1">
      <w:start w:val="1"/>
      <w:numFmt w:val="bullet"/>
      <w:lvlText w:val="•"/>
      <w:lvlJc w:val="left"/>
      <w:pPr>
        <w:tabs>
          <w:tab w:val="num" w:pos="5760"/>
        </w:tabs>
        <w:ind w:left="5760" w:hanging="360"/>
      </w:pPr>
      <w:rPr>
        <w:rFonts w:ascii="Arial" w:hAnsi="Arial" w:hint="default"/>
      </w:rPr>
    </w:lvl>
    <w:lvl w:ilvl="8" w:tplc="DADCE012" w:tentative="1">
      <w:start w:val="1"/>
      <w:numFmt w:val="bullet"/>
      <w:lvlText w:val="•"/>
      <w:lvlJc w:val="left"/>
      <w:pPr>
        <w:tabs>
          <w:tab w:val="num" w:pos="6480"/>
        </w:tabs>
        <w:ind w:left="6480" w:hanging="360"/>
      </w:pPr>
      <w:rPr>
        <w:rFonts w:ascii="Arial" w:hAnsi="Arial" w:hint="default"/>
      </w:rPr>
    </w:lvl>
  </w:abstractNum>
  <w:abstractNum w:abstractNumId="11">
    <w:nsid w:val="4FA11BDE"/>
    <w:multiLevelType w:val="hybridMultilevel"/>
    <w:tmpl w:val="819841CE"/>
    <w:lvl w:ilvl="0" w:tplc="CE982E2A">
      <w:start w:val="1"/>
      <w:numFmt w:val="bullet"/>
      <w:lvlText w:val="•"/>
      <w:lvlJc w:val="left"/>
      <w:pPr>
        <w:tabs>
          <w:tab w:val="num" w:pos="720"/>
        </w:tabs>
        <w:ind w:left="720" w:hanging="360"/>
      </w:pPr>
      <w:rPr>
        <w:rFonts w:ascii="Arial" w:hAnsi="Arial" w:hint="default"/>
      </w:rPr>
    </w:lvl>
    <w:lvl w:ilvl="1" w:tplc="8392D666" w:tentative="1">
      <w:start w:val="1"/>
      <w:numFmt w:val="bullet"/>
      <w:lvlText w:val="•"/>
      <w:lvlJc w:val="left"/>
      <w:pPr>
        <w:tabs>
          <w:tab w:val="num" w:pos="1440"/>
        </w:tabs>
        <w:ind w:left="1440" w:hanging="360"/>
      </w:pPr>
      <w:rPr>
        <w:rFonts w:ascii="Arial" w:hAnsi="Arial" w:hint="default"/>
      </w:rPr>
    </w:lvl>
    <w:lvl w:ilvl="2" w:tplc="C33E946E" w:tentative="1">
      <w:start w:val="1"/>
      <w:numFmt w:val="bullet"/>
      <w:lvlText w:val="•"/>
      <w:lvlJc w:val="left"/>
      <w:pPr>
        <w:tabs>
          <w:tab w:val="num" w:pos="2160"/>
        </w:tabs>
        <w:ind w:left="2160" w:hanging="360"/>
      </w:pPr>
      <w:rPr>
        <w:rFonts w:ascii="Arial" w:hAnsi="Arial" w:hint="default"/>
      </w:rPr>
    </w:lvl>
    <w:lvl w:ilvl="3" w:tplc="B836A860" w:tentative="1">
      <w:start w:val="1"/>
      <w:numFmt w:val="bullet"/>
      <w:lvlText w:val="•"/>
      <w:lvlJc w:val="left"/>
      <w:pPr>
        <w:tabs>
          <w:tab w:val="num" w:pos="2880"/>
        </w:tabs>
        <w:ind w:left="2880" w:hanging="360"/>
      </w:pPr>
      <w:rPr>
        <w:rFonts w:ascii="Arial" w:hAnsi="Arial" w:hint="default"/>
      </w:rPr>
    </w:lvl>
    <w:lvl w:ilvl="4" w:tplc="046C05D6" w:tentative="1">
      <w:start w:val="1"/>
      <w:numFmt w:val="bullet"/>
      <w:lvlText w:val="•"/>
      <w:lvlJc w:val="left"/>
      <w:pPr>
        <w:tabs>
          <w:tab w:val="num" w:pos="3600"/>
        </w:tabs>
        <w:ind w:left="3600" w:hanging="360"/>
      </w:pPr>
      <w:rPr>
        <w:rFonts w:ascii="Arial" w:hAnsi="Arial" w:hint="default"/>
      </w:rPr>
    </w:lvl>
    <w:lvl w:ilvl="5" w:tplc="55A28278" w:tentative="1">
      <w:start w:val="1"/>
      <w:numFmt w:val="bullet"/>
      <w:lvlText w:val="•"/>
      <w:lvlJc w:val="left"/>
      <w:pPr>
        <w:tabs>
          <w:tab w:val="num" w:pos="4320"/>
        </w:tabs>
        <w:ind w:left="4320" w:hanging="360"/>
      </w:pPr>
      <w:rPr>
        <w:rFonts w:ascii="Arial" w:hAnsi="Arial" w:hint="default"/>
      </w:rPr>
    </w:lvl>
    <w:lvl w:ilvl="6" w:tplc="BB38E6CE" w:tentative="1">
      <w:start w:val="1"/>
      <w:numFmt w:val="bullet"/>
      <w:lvlText w:val="•"/>
      <w:lvlJc w:val="left"/>
      <w:pPr>
        <w:tabs>
          <w:tab w:val="num" w:pos="5040"/>
        </w:tabs>
        <w:ind w:left="5040" w:hanging="360"/>
      </w:pPr>
      <w:rPr>
        <w:rFonts w:ascii="Arial" w:hAnsi="Arial" w:hint="default"/>
      </w:rPr>
    </w:lvl>
    <w:lvl w:ilvl="7" w:tplc="0AFCE89A" w:tentative="1">
      <w:start w:val="1"/>
      <w:numFmt w:val="bullet"/>
      <w:lvlText w:val="•"/>
      <w:lvlJc w:val="left"/>
      <w:pPr>
        <w:tabs>
          <w:tab w:val="num" w:pos="5760"/>
        </w:tabs>
        <w:ind w:left="5760" w:hanging="360"/>
      </w:pPr>
      <w:rPr>
        <w:rFonts w:ascii="Arial" w:hAnsi="Arial" w:hint="default"/>
      </w:rPr>
    </w:lvl>
    <w:lvl w:ilvl="8" w:tplc="0AFA8F40" w:tentative="1">
      <w:start w:val="1"/>
      <w:numFmt w:val="bullet"/>
      <w:lvlText w:val="•"/>
      <w:lvlJc w:val="left"/>
      <w:pPr>
        <w:tabs>
          <w:tab w:val="num" w:pos="6480"/>
        </w:tabs>
        <w:ind w:left="6480" w:hanging="360"/>
      </w:pPr>
      <w:rPr>
        <w:rFonts w:ascii="Arial" w:hAnsi="Arial" w:hint="default"/>
      </w:rPr>
    </w:lvl>
  </w:abstractNum>
  <w:abstractNum w:abstractNumId="12">
    <w:nsid w:val="55FC72B5"/>
    <w:multiLevelType w:val="hybridMultilevel"/>
    <w:tmpl w:val="A5C86BD4"/>
    <w:lvl w:ilvl="0" w:tplc="2F344856">
      <w:start w:val="1"/>
      <w:numFmt w:val="bullet"/>
      <w:lvlText w:val="•"/>
      <w:lvlJc w:val="left"/>
      <w:pPr>
        <w:tabs>
          <w:tab w:val="num" w:pos="720"/>
        </w:tabs>
        <w:ind w:left="720" w:hanging="360"/>
      </w:pPr>
      <w:rPr>
        <w:rFonts w:ascii="Arial" w:hAnsi="Arial" w:hint="default"/>
      </w:rPr>
    </w:lvl>
    <w:lvl w:ilvl="1" w:tplc="A0E037A8" w:tentative="1">
      <w:start w:val="1"/>
      <w:numFmt w:val="bullet"/>
      <w:lvlText w:val="•"/>
      <w:lvlJc w:val="left"/>
      <w:pPr>
        <w:tabs>
          <w:tab w:val="num" w:pos="1440"/>
        </w:tabs>
        <w:ind w:left="1440" w:hanging="360"/>
      </w:pPr>
      <w:rPr>
        <w:rFonts w:ascii="Arial" w:hAnsi="Arial" w:hint="default"/>
      </w:rPr>
    </w:lvl>
    <w:lvl w:ilvl="2" w:tplc="94DC3E1C" w:tentative="1">
      <w:start w:val="1"/>
      <w:numFmt w:val="bullet"/>
      <w:lvlText w:val="•"/>
      <w:lvlJc w:val="left"/>
      <w:pPr>
        <w:tabs>
          <w:tab w:val="num" w:pos="2160"/>
        </w:tabs>
        <w:ind w:left="2160" w:hanging="360"/>
      </w:pPr>
      <w:rPr>
        <w:rFonts w:ascii="Arial" w:hAnsi="Arial" w:hint="default"/>
      </w:rPr>
    </w:lvl>
    <w:lvl w:ilvl="3" w:tplc="0F300CB6" w:tentative="1">
      <w:start w:val="1"/>
      <w:numFmt w:val="bullet"/>
      <w:lvlText w:val="•"/>
      <w:lvlJc w:val="left"/>
      <w:pPr>
        <w:tabs>
          <w:tab w:val="num" w:pos="2880"/>
        </w:tabs>
        <w:ind w:left="2880" w:hanging="360"/>
      </w:pPr>
      <w:rPr>
        <w:rFonts w:ascii="Arial" w:hAnsi="Arial" w:hint="default"/>
      </w:rPr>
    </w:lvl>
    <w:lvl w:ilvl="4" w:tplc="110EC850" w:tentative="1">
      <w:start w:val="1"/>
      <w:numFmt w:val="bullet"/>
      <w:lvlText w:val="•"/>
      <w:lvlJc w:val="left"/>
      <w:pPr>
        <w:tabs>
          <w:tab w:val="num" w:pos="3600"/>
        </w:tabs>
        <w:ind w:left="3600" w:hanging="360"/>
      </w:pPr>
      <w:rPr>
        <w:rFonts w:ascii="Arial" w:hAnsi="Arial" w:hint="default"/>
      </w:rPr>
    </w:lvl>
    <w:lvl w:ilvl="5" w:tplc="20EEB5E0" w:tentative="1">
      <w:start w:val="1"/>
      <w:numFmt w:val="bullet"/>
      <w:lvlText w:val="•"/>
      <w:lvlJc w:val="left"/>
      <w:pPr>
        <w:tabs>
          <w:tab w:val="num" w:pos="4320"/>
        </w:tabs>
        <w:ind w:left="4320" w:hanging="360"/>
      </w:pPr>
      <w:rPr>
        <w:rFonts w:ascii="Arial" w:hAnsi="Arial" w:hint="default"/>
      </w:rPr>
    </w:lvl>
    <w:lvl w:ilvl="6" w:tplc="071612AC" w:tentative="1">
      <w:start w:val="1"/>
      <w:numFmt w:val="bullet"/>
      <w:lvlText w:val="•"/>
      <w:lvlJc w:val="left"/>
      <w:pPr>
        <w:tabs>
          <w:tab w:val="num" w:pos="5040"/>
        </w:tabs>
        <w:ind w:left="5040" w:hanging="360"/>
      </w:pPr>
      <w:rPr>
        <w:rFonts w:ascii="Arial" w:hAnsi="Arial" w:hint="default"/>
      </w:rPr>
    </w:lvl>
    <w:lvl w:ilvl="7" w:tplc="90BAC768" w:tentative="1">
      <w:start w:val="1"/>
      <w:numFmt w:val="bullet"/>
      <w:lvlText w:val="•"/>
      <w:lvlJc w:val="left"/>
      <w:pPr>
        <w:tabs>
          <w:tab w:val="num" w:pos="5760"/>
        </w:tabs>
        <w:ind w:left="5760" w:hanging="360"/>
      </w:pPr>
      <w:rPr>
        <w:rFonts w:ascii="Arial" w:hAnsi="Arial" w:hint="default"/>
      </w:rPr>
    </w:lvl>
    <w:lvl w:ilvl="8" w:tplc="5F8E3C44" w:tentative="1">
      <w:start w:val="1"/>
      <w:numFmt w:val="bullet"/>
      <w:lvlText w:val="•"/>
      <w:lvlJc w:val="left"/>
      <w:pPr>
        <w:tabs>
          <w:tab w:val="num" w:pos="6480"/>
        </w:tabs>
        <w:ind w:left="6480" w:hanging="360"/>
      </w:pPr>
      <w:rPr>
        <w:rFonts w:ascii="Arial" w:hAnsi="Arial" w:hint="default"/>
      </w:rPr>
    </w:lvl>
  </w:abstractNum>
  <w:abstractNum w:abstractNumId="13">
    <w:nsid w:val="56F71677"/>
    <w:multiLevelType w:val="hybridMultilevel"/>
    <w:tmpl w:val="F3EAFC8C"/>
    <w:lvl w:ilvl="0" w:tplc="26B66BE8">
      <w:start w:val="1"/>
      <w:numFmt w:val="bullet"/>
      <w:lvlText w:val="-"/>
      <w:lvlJc w:val="left"/>
      <w:pPr>
        <w:tabs>
          <w:tab w:val="num" w:pos="720"/>
        </w:tabs>
        <w:ind w:left="720" w:hanging="360"/>
      </w:pPr>
      <w:rPr>
        <w:rFonts w:ascii="Times New Roman" w:hAnsi="Times New Roman" w:hint="default"/>
      </w:rPr>
    </w:lvl>
    <w:lvl w:ilvl="1" w:tplc="156E67CA" w:tentative="1">
      <w:start w:val="1"/>
      <w:numFmt w:val="bullet"/>
      <w:lvlText w:val="-"/>
      <w:lvlJc w:val="left"/>
      <w:pPr>
        <w:tabs>
          <w:tab w:val="num" w:pos="1440"/>
        </w:tabs>
        <w:ind w:left="1440" w:hanging="360"/>
      </w:pPr>
      <w:rPr>
        <w:rFonts w:ascii="Times New Roman" w:hAnsi="Times New Roman" w:hint="default"/>
      </w:rPr>
    </w:lvl>
    <w:lvl w:ilvl="2" w:tplc="4808BF40" w:tentative="1">
      <w:start w:val="1"/>
      <w:numFmt w:val="bullet"/>
      <w:lvlText w:val="-"/>
      <w:lvlJc w:val="left"/>
      <w:pPr>
        <w:tabs>
          <w:tab w:val="num" w:pos="2160"/>
        </w:tabs>
        <w:ind w:left="2160" w:hanging="360"/>
      </w:pPr>
      <w:rPr>
        <w:rFonts w:ascii="Times New Roman" w:hAnsi="Times New Roman" w:hint="default"/>
      </w:rPr>
    </w:lvl>
    <w:lvl w:ilvl="3" w:tplc="B0764D00" w:tentative="1">
      <w:start w:val="1"/>
      <w:numFmt w:val="bullet"/>
      <w:lvlText w:val="-"/>
      <w:lvlJc w:val="left"/>
      <w:pPr>
        <w:tabs>
          <w:tab w:val="num" w:pos="2880"/>
        </w:tabs>
        <w:ind w:left="2880" w:hanging="360"/>
      </w:pPr>
      <w:rPr>
        <w:rFonts w:ascii="Times New Roman" w:hAnsi="Times New Roman" w:hint="default"/>
      </w:rPr>
    </w:lvl>
    <w:lvl w:ilvl="4" w:tplc="623ACF78" w:tentative="1">
      <w:start w:val="1"/>
      <w:numFmt w:val="bullet"/>
      <w:lvlText w:val="-"/>
      <w:lvlJc w:val="left"/>
      <w:pPr>
        <w:tabs>
          <w:tab w:val="num" w:pos="3600"/>
        </w:tabs>
        <w:ind w:left="3600" w:hanging="360"/>
      </w:pPr>
      <w:rPr>
        <w:rFonts w:ascii="Times New Roman" w:hAnsi="Times New Roman" w:hint="default"/>
      </w:rPr>
    </w:lvl>
    <w:lvl w:ilvl="5" w:tplc="C96EFDC4" w:tentative="1">
      <w:start w:val="1"/>
      <w:numFmt w:val="bullet"/>
      <w:lvlText w:val="-"/>
      <w:lvlJc w:val="left"/>
      <w:pPr>
        <w:tabs>
          <w:tab w:val="num" w:pos="4320"/>
        </w:tabs>
        <w:ind w:left="4320" w:hanging="360"/>
      </w:pPr>
      <w:rPr>
        <w:rFonts w:ascii="Times New Roman" w:hAnsi="Times New Roman" w:hint="default"/>
      </w:rPr>
    </w:lvl>
    <w:lvl w:ilvl="6" w:tplc="D792ACA8" w:tentative="1">
      <w:start w:val="1"/>
      <w:numFmt w:val="bullet"/>
      <w:lvlText w:val="-"/>
      <w:lvlJc w:val="left"/>
      <w:pPr>
        <w:tabs>
          <w:tab w:val="num" w:pos="5040"/>
        </w:tabs>
        <w:ind w:left="5040" w:hanging="360"/>
      </w:pPr>
      <w:rPr>
        <w:rFonts w:ascii="Times New Roman" w:hAnsi="Times New Roman" w:hint="default"/>
      </w:rPr>
    </w:lvl>
    <w:lvl w:ilvl="7" w:tplc="52EA59FC" w:tentative="1">
      <w:start w:val="1"/>
      <w:numFmt w:val="bullet"/>
      <w:lvlText w:val="-"/>
      <w:lvlJc w:val="left"/>
      <w:pPr>
        <w:tabs>
          <w:tab w:val="num" w:pos="5760"/>
        </w:tabs>
        <w:ind w:left="5760" w:hanging="360"/>
      </w:pPr>
      <w:rPr>
        <w:rFonts w:ascii="Times New Roman" w:hAnsi="Times New Roman" w:hint="default"/>
      </w:rPr>
    </w:lvl>
    <w:lvl w:ilvl="8" w:tplc="AC748AA2" w:tentative="1">
      <w:start w:val="1"/>
      <w:numFmt w:val="bullet"/>
      <w:lvlText w:val="-"/>
      <w:lvlJc w:val="left"/>
      <w:pPr>
        <w:tabs>
          <w:tab w:val="num" w:pos="6480"/>
        </w:tabs>
        <w:ind w:left="6480" w:hanging="360"/>
      </w:pPr>
      <w:rPr>
        <w:rFonts w:ascii="Times New Roman" w:hAnsi="Times New Roman" w:hint="default"/>
      </w:rPr>
    </w:lvl>
  </w:abstractNum>
  <w:abstractNum w:abstractNumId="14">
    <w:nsid w:val="68AF48A6"/>
    <w:multiLevelType w:val="hybridMultilevel"/>
    <w:tmpl w:val="B25AD778"/>
    <w:lvl w:ilvl="0" w:tplc="C6A67108">
      <w:start w:val="1"/>
      <w:numFmt w:val="bullet"/>
      <w:lvlText w:val="-"/>
      <w:lvlJc w:val="left"/>
      <w:pPr>
        <w:tabs>
          <w:tab w:val="num" w:pos="720"/>
        </w:tabs>
        <w:ind w:left="720" w:hanging="360"/>
      </w:pPr>
      <w:rPr>
        <w:rFonts w:ascii="Times New Roman" w:hAnsi="Times New Roman" w:hint="default"/>
      </w:rPr>
    </w:lvl>
    <w:lvl w:ilvl="1" w:tplc="A68A816A" w:tentative="1">
      <w:start w:val="1"/>
      <w:numFmt w:val="bullet"/>
      <w:lvlText w:val="-"/>
      <w:lvlJc w:val="left"/>
      <w:pPr>
        <w:tabs>
          <w:tab w:val="num" w:pos="1440"/>
        </w:tabs>
        <w:ind w:left="1440" w:hanging="360"/>
      </w:pPr>
      <w:rPr>
        <w:rFonts w:ascii="Times New Roman" w:hAnsi="Times New Roman" w:hint="default"/>
      </w:rPr>
    </w:lvl>
    <w:lvl w:ilvl="2" w:tplc="5B288610" w:tentative="1">
      <w:start w:val="1"/>
      <w:numFmt w:val="bullet"/>
      <w:lvlText w:val="-"/>
      <w:lvlJc w:val="left"/>
      <w:pPr>
        <w:tabs>
          <w:tab w:val="num" w:pos="2160"/>
        </w:tabs>
        <w:ind w:left="2160" w:hanging="360"/>
      </w:pPr>
      <w:rPr>
        <w:rFonts w:ascii="Times New Roman" w:hAnsi="Times New Roman" w:hint="default"/>
      </w:rPr>
    </w:lvl>
    <w:lvl w:ilvl="3" w:tplc="83EEE474" w:tentative="1">
      <w:start w:val="1"/>
      <w:numFmt w:val="bullet"/>
      <w:lvlText w:val="-"/>
      <w:lvlJc w:val="left"/>
      <w:pPr>
        <w:tabs>
          <w:tab w:val="num" w:pos="2880"/>
        </w:tabs>
        <w:ind w:left="2880" w:hanging="360"/>
      </w:pPr>
      <w:rPr>
        <w:rFonts w:ascii="Times New Roman" w:hAnsi="Times New Roman" w:hint="default"/>
      </w:rPr>
    </w:lvl>
    <w:lvl w:ilvl="4" w:tplc="F618A6B8" w:tentative="1">
      <w:start w:val="1"/>
      <w:numFmt w:val="bullet"/>
      <w:lvlText w:val="-"/>
      <w:lvlJc w:val="left"/>
      <w:pPr>
        <w:tabs>
          <w:tab w:val="num" w:pos="3600"/>
        </w:tabs>
        <w:ind w:left="3600" w:hanging="360"/>
      </w:pPr>
      <w:rPr>
        <w:rFonts w:ascii="Times New Roman" w:hAnsi="Times New Roman" w:hint="default"/>
      </w:rPr>
    </w:lvl>
    <w:lvl w:ilvl="5" w:tplc="7B5AB9FA" w:tentative="1">
      <w:start w:val="1"/>
      <w:numFmt w:val="bullet"/>
      <w:lvlText w:val="-"/>
      <w:lvlJc w:val="left"/>
      <w:pPr>
        <w:tabs>
          <w:tab w:val="num" w:pos="4320"/>
        </w:tabs>
        <w:ind w:left="4320" w:hanging="360"/>
      </w:pPr>
      <w:rPr>
        <w:rFonts w:ascii="Times New Roman" w:hAnsi="Times New Roman" w:hint="default"/>
      </w:rPr>
    </w:lvl>
    <w:lvl w:ilvl="6" w:tplc="392CCD2E" w:tentative="1">
      <w:start w:val="1"/>
      <w:numFmt w:val="bullet"/>
      <w:lvlText w:val="-"/>
      <w:lvlJc w:val="left"/>
      <w:pPr>
        <w:tabs>
          <w:tab w:val="num" w:pos="5040"/>
        </w:tabs>
        <w:ind w:left="5040" w:hanging="360"/>
      </w:pPr>
      <w:rPr>
        <w:rFonts w:ascii="Times New Roman" w:hAnsi="Times New Roman" w:hint="default"/>
      </w:rPr>
    </w:lvl>
    <w:lvl w:ilvl="7" w:tplc="1C648A9A" w:tentative="1">
      <w:start w:val="1"/>
      <w:numFmt w:val="bullet"/>
      <w:lvlText w:val="-"/>
      <w:lvlJc w:val="left"/>
      <w:pPr>
        <w:tabs>
          <w:tab w:val="num" w:pos="5760"/>
        </w:tabs>
        <w:ind w:left="5760" w:hanging="360"/>
      </w:pPr>
      <w:rPr>
        <w:rFonts w:ascii="Times New Roman" w:hAnsi="Times New Roman" w:hint="default"/>
      </w:rPr>
    </w:lvl>
    <w:lvl w:ilvl="8" w:tplc="CD643340" w:tentative="1">
      <w:start w:val="1"/>
      <w:numFmt w:val="bullet"/>
      <w:lvlText w:val="-"/>
      <w:lvlJc w:val="left"/>
      <w:pPr>
        <w:tabs>
          <w:tab w:val="num" w:pos="6480"/>
        </w:tabs>
        <w:ind w:left="6480" w:hanging="360"/>
      </w:pPr>
      <w:rPr>
        <w:rFonts w:ascii="Times New Roman" w:hAnsi="Times New Roman" w:hint="default"/>
      </w:rPr>
    </w:lvl>
  </w:abstractNum>
  <w:abstractNum w:abstractNumId="15">
    <w:nsid w:val="6A9E7FBC"/>
    <w:multiLevelType w:val="hybridMultilevel"/>
    <w:tmpl w:val="4E2070F8"/>
    <w:lvl w:ilvl="0" w:tplc="71FC6466">
      <w:start w:val="1"/>
      <w:numFmt w:val="bullet"/>
      <w:lvlText w:val="•"/>
      <w:lvlJc w:val="left"/>
      <w:pPr>
        <w:tabs>
          <w:tab w:val="num" w:pos="720"/>
        </w:tabs>
        <w:ind w:left="720" w:hanging="360"/>
      </w:pPr>
      <w:rPr>
        <w:rFonts w:ascii="Arial" w:hAnsi="Arial" w:hint="default"/>
      </w:rPr>
    </w:lvl>
    <w:lvl w:ilvl="1" w:tplc="3A60D8C6" w:tentative="1">
      <w:start w:val="1"/>
      <w:numFmt w:val="bullet"/>
      <w:lvlText w:val="•"/>
      <w:lvlJc w:val="left"/>
      <w:pPr>
        <w:tabs>
          <w:tab w:val="num" w:pos="1440"/>
        </w:tabs>
        <w:ind w:left="1440" w:hanging="360"/>
      </w:pPr>
      <w:rPr>
        <w:rFonts w:ascii="Arial" w:hAnsi="Arial" w:hint="default"/>
      </w:rPr>
    </w:lvl>
    <w:lvl w:ilvl="2" w:tplc="D55817F4" w:tentative="1">
      <w:start w:val="1"/>
      <w:numFmt w:val="bullet"/>
      <w:lvlText w:val="•"/>
      <w:lvlJc w:val="left"/>
      <w:pPr>
        <w:tabs>
          <w:tab w:val="num" w:pos="2160"/>
        </w:tabs>
        <w:ind w:left="2160" w:hanging="360"/>
      </w:pPr>
      <w:rPr>
        <w:rFonts w:ascii="Arial" w:hAnsi="Arial" w:hint="default"/>
      </w:rPr>
    </w:lvl>
    <w:lvl w:ilvl="3" w:tplc="3970CEA8" w:tentative="1">
      <w:start w:val="1"/>
      <w:numFmt w:val="bullet"/>
      <w:lvlText w:val="•"/>
      <w:lvlJc w:val="left"/>
      <w:pPr>
        <w:tabs>
          <w:tab w:val="num" w:pos="2880"/>
        </w:tabs>
        <w:ind w:left="2880" w:hanging="360"/>
      </w:pPr>
      <w:rPr>
        <w:rFonts w:ascii="Arial" w:hAnsi="Arial" w:hint="default"/>
      </w:rPr>
    </w:lvl>
    <w:lvl w:ilvl="4" w:tplc="94644BBC" w:tentative="1">
      <w:start w:val="1"/>
      <w:numFmt w:val="bullet"/>
      <w:lvlText w:val="•"/>
      <w:lvlJc w:val="left"/>
      <w:pPr>
        <w:tabs>
          <w:tab w:val="num" w:pos="3600"/>
        </w:tabs>
        <w:ind w:left="3600" w:hanging="360"/>
      </w:pPr>
      <w:rPr>
        <w:rFonts w:ascii="Arial" w:hAnsi="Arial" w:hint="default"/>
      </w:rPr>
    </w:lvl>
    <w:lvl w:ilvl="5" w:tplc="FECC773A" w:tentative="1">
      <w:start w:val="1"/>
      <w:numFmt w:val="bullet"/>
      <w:lvlText w:val="•"/>
      <w:lvlJc w:val="left"/>
      <w:pPr>
        <w:tabs>
          <w:tab w:val="num" w:pos="4320"/>
        </w:tabs>
        <w:ind w:left="4320" w:hanging="360"/>
      </w:pPr>
      <w:rPr>
        <w:rFonts w:ascii="Arial" w:hAnsi="Arial" w:hint="default"/>
      </w:rPr>
    </w:lvl>
    <w:lvl w:ilvl="6" w:tplc="50506938" w:tentative="1">
      <w:start w:val="1"/>
      <w:numFmt w:val="bullet"/>
      <w:lvlText w:val="•"/>
      <w:lvlJc w:val="left"/>
      <w:pPr>
        <w:tabs>
          <w:tab w:val="num" w:pos="5040"/>
        </w:tabs>
        <w:ind w:left="5040" w:hanging="360"/>
      </w:pPr>
      <w:rPr>
        <w:rFonts w:ascii="Arial" w:hAnsi="Arial" w:hint="default"/>
      </w:rPr>
    </w:lvl>
    <w:lvl w:ilvl="7" w:tplc="21844496" w:tentative="1">
      <w:start w:val="1"/>
      <w:numFmt w:val="bullet"/>
      <w:lvlText w:val="•"/>
      <w:lvlJc w:val="left"/>
      <w:pPr>
        <w:tabs>
          <w:tab w:val="num" w:pos="5760"/>
        </w:tabs>
        <w:ind w:left="5760" w:hanging="360"/>
      </w:pPr>
      <w:rPr>
        <w:rFonts w:ascii="Arial" w:hAnsi="Arial" w:hint="default"/>
      </w:rPr>
    </w:lvl>
    <w:lvl w:ilvl="8" w:tplc="8DFA44F8" w:tentative="1">
      <w:start w:val="1"/>
      <w:numFmt w:val="bullet"/>
      <w:lvlText w:val="•"/>
      <w:lvlJc w:val="left"/>
      <w:pPr>
        <w:tabs>
          <w:tab w:val="num" w:pos="6480"/>
        </w:tabs>
        <w:ind w:left="6480" w:hanging="360"/>
      </w:pPr>
      <w:rPr>
        <w:rFonts w:ascii="Arial" w:hAnsi="Arial" w:hint="default"/>
      </w:rPr>
    </w:lvl>
  </w:abstractNum>
  <w:abstractNum w:abstractNumId="16">
    <w:nsid w:val="76E74473"/>
    <w:multiLevelType w:val="hybridMultilevel"/>
    <w:tmpl w:val="6FA2FC1A"/>
    <w:lvl w:ilvl="0" w:tplc="20E2C062">
      <w:start w:val="1"/>
      <w:numFmt w:val="bullet"/>
      <w:lvlText w:val="-"/>
      <w:lvlJc w:val="left"/>
      <w:pPr>
        <w:tabs>
          <w:tab w:val="num" w:pos="720"/>
        </w:tabs>
        <w:ind w:left="720" w:hanging="360"/>
      </w:pPr>
      <w:rPr>
        <w:rFonts w:ascii="Times New Roman" w:hAnsi="Times New Roman" w:hint="default"/>
      </w:rPr>
    </w:lvl>
    <w:lvl w:ilvl="1" w:tplc="EB304AB8" w:tentative="1">
      <w:start w:val="1"/>
      <w:numFmt w:val="bullet"/>
      <w:lvlText w:val="-"/>
      <w:lvlJc w:val="left"/>
      <w:pPr>
        <w:tabs>
          <w:tab w:val="num" w:pos="1440"/>
        </w:tabs>
        <w:ind w:left="1440" w:hanging="360"/>
      </w:pPr>
      <w:rPr>
        <w:rFonts w:ascii="Times New Roman" w:hAnsi="Times New Roman" w:hint="default"/>
      </w:rPr>
    </w:lvl>
    <w:lvl w:ilvl="2" w:tplc="E5661E1E" w:tentative="1">
      <w:start w:val="1"/>
      <w:numFmt w:val="bullet"/>
      <w:lvlText w:val="-"/>
      <w:lvlJc w:val="left"/>
      <w:pPr>
        <w:tabs>
          <w:tab w:val="num" w:pos="2160"/>
        </w:tabs>
        <w:ind w:left="2160" w:hanging="360"/>
      </w:pPr>
      <w:rPr>
        <w:rFonts w:ascii="Times New Roman" w:hAnsi="Times New Roman" w:hint="default"/>
      </w:rPr>
    </w:lvl>
    <w:lvl w:ilvl="3" w:tplc="E71CE462" w:tentative="1">
      <w:start w:val="1"/>
      <w:numFmt w:val="bullet"/>
      <w:lvlText w:val="-"/>
      <w:lvlJc w:val="left"/>
      <w:pPr>
        <w:tabs>
          <w:tab w:val="num" w:pos="2880"/>
        </w:tabs>
        <w:ind w:left="2880" w:hanging="360"/>
      </w:pPr>
      <w:rPr>
        <w:rFonts w:ascii="Times New Roman" w:hAnsi="Times New Roman" w:hint="default"/>
      </w:rPr>
    </w:lvl>
    <w:lvl w:ilvl="4" w:tplc="15EC839C" w:tentative="1">
      <w:start w:val="1"/>
      <w:numFmt w:val="bullet"/>
      <w:lvlText w:val="-"/>
      <w:lvlJc w:val="left"/>
      <w:pPr>
        <w:tabs>
          <w:tab w:val="num" w:pos="3600"/>
        </w:tabs>
        <w:ind w:left="3600" w:hanging="360"/>
      </w:pPr>
      <w:rPr>
        <w:rFonts w:ascii="Times New Roman" w:hAnsi="Times New Roman" w:hint="default"/>
      </w:rPr>
    </w:lvl>
    <w:lvl w:ilvl="5" w:tplc="893E8666" w:tentative="1">
      <w:start w:val="1"/>
      <w:numFmt w:val="bullet"/>
      <w:lvlText w:val="-"/>
      <w:lvlJc w:val="left"/>
      <w:pPr>
        <w:tabs>
          <w:tab w:val="num" w:pos="4320"/>
        </w:tabs>
        <w:ind w:left="4320" w:hanging="360"/>
      </w:pPr>
      <w:rPr>
        <w:rFonts w:ascii="Times New Roman" w:hAnsi="Times New Roman" w:hint="default"/>
      </w:rPr>
    </w:lvl>
    <w:lvl w:ilvl="6" w:tplc="92FEB78A" w:tentative="1">
      <w:start w:val="1"/>
      <w:numFmt w:val="bullet"/>
      <w:lvlText w:val="-"/>
      <w:lvlJc w:val="left"/>
      <w:pPr>
        <w:tabs>
          <w:tab w:val="num" w:pos="5040"/>
        </w:tabs>
        <w:ind w:left="5040" w:hanging="360"/>
      </w:pPr>
      <w:rPr>
        <w:rFonts w:ascii="Times New Roman" w:hAnsi="Times New Roman" w:hint="default"/>
      </w:rPr>
    </w:lvl>
    <w:lvl w:ilvl="7" w:tplc="9DFEBD4C" w:tentative="1">
      <w:start w:val="1"/>
      <w:numFmt w:val="bullet"/>
      <w:lvlText w:val="-"/>
      <w:lvlJc w:val="left"/>
      <w:pPr>
        <w:tabs>
          <w:tab w:val="num" w:pos="5760"/>
        </w:tabs>
        <w:ind w:left="5760" w:hanging="360"/>
      </w:pPr>
      <w:rPr>
        <w:rFonts w:ascii="Times New Roman" w:hAnsi="Times New Roman" w:hint="default"/>
      </w:rPr>
    </w:lvl>
    <w:lvl w:ilvl="8" w:tplc="8382A0A0" w:tentative="1">
      <w:start w:val="1"/>
      <w:numFmt w:val="bullet"/>
      <w:lvlText w:val="-"/>
      <w:lvlJc w:val="left"/>
      <w:pPr>
        <w:tabs>
          <w:tab w:val="num" w:pos="6480"/>
        </w:tabs>
        <w:ind w:left="6480" w:hanging="360"/>
      </w:pPr>
      <w:rPr>
        <w:rFonts w:ascii="Times New Roman" w:hAnsi="Times New Roman" w:hint="default"/>
      </w:rPr>
    </w:lvl>
  </w:abstractNum>
  <w:num w:numId="1">
    <w:abstractNumId w:val="5"/>
  </w:num>
  <w:num w:numId="2">
    <w:abstractNumId w:val="11"/>
  </w:num>
  <w:num w:numId="3">
    <w:abstractNumId w:val="14"/>
  </w:num>
  <w:num w:numId="4">
    <w:abstractNumId w:val="2"/>
  </w:num>
  <w:num w:numId="5">
    <w:abstractNumId w:val="13"/>
  </w:num>
  <w:num w:numId="6">
    <w:abstractNumId w:val="12"/>
  </w:num>
  <w:num w:numId="7">
    <w:abstractNumId w:val="8"/>
  </w:num>
  <w:num w:numId="8">
    <w:abstractNumId w:val="15"/>
  </w:num>
  <w:num w:numId="9">
    <w:abstractNumId w:val="9"/>
  </w:num>
  <w:num w:numId="10">
    <w:abstractNumId w:val="0"/>
  </w:num>
  <w:num w:numId="11">
    <w:abstractNumId w:val="3"/>
  </w:num>
  <w:num w:numId="12">
    <w:abstractNumId w:val="16"/>
  </w:num>
  <w:num w:numId="13">
    <w:abstractNumId w:val="10"/>
  </w:num>
  <w:num w:numId="14">
    <w:abstractNumId w:val="7"/>
  </w:num>
  <w:num w:numId="15">
    <w:abstractNumId w:val="1"/>
  </w:num>
  <w:num w:numId="16">
    <w:abstractNumId w:val="4"/>
  </w:num>
  <w:num w:numId="17">
    <w:abstractNumId w:val="6"/>
  </w:num>
</w:numbering>
</file>

<file path=word/settings.xml><?xml version="1.0" encoding="utf-8"?>
<w:settings xmlns:mc="http://schemas.openxmlformats.org/markup-compatibility/2006" xmlns:o="urn:schemas-microsoft-com:office:office" xmlns:r="http://schemas.openxmlformats.org/officeDocument/2006/relationships" xmlns:m="http://schemas.openxmlformats.org/officeDocument/2006/math" xmlns:v="urn:schemas-microsoft-com:vml" xmlns:w10="urn:schemas-microsoft-com:office:word" xmlns:w="http://schemas.openxmlformats.org/wordprocessingml/2006/main" xmlns:w14="http://schemas.microsoft.com/office/word/2010/wordml" xmlns:w15="http://schemas.microsoft.com/office/word/2012/wordml" xmlns:sl="http://schemas.openxmlformats.org/schemaLibrary/2006/main" mc:Ignorable="w14 w15">
  <w:zoom w:percent="100"/>
  <w:proofState w:grammar="clean"/>
  <w:defaultTabStop w:val="708"/>
  <w:characterSpacingControl w:val="doNotCompress"/>
  <w:savePreviewPicture/>
  <w:compat>
    <w:compatSetting w:name="compatibilityMode" w:uri="http://schemas.microsoft.com/office/word" w:val="15"/>
    <w:compatSetting w:name="overrideTableStyleFontSizeAndJustification" w:uri="http://schemas.microsoft.com/office/word" w:val="1"/>
    <w:compatSetting w:name="enableOpenTypeFeatures" w:uri="http://schemas.microsoft.com/office/word" w:val="1"/>
    <w:compatSetting w:name="doNotFlipMirrorIndents" w:uri="http://schemas.microsoft.com/office/word" w:val="1"/>
    <w:compatSetting w:name="differentiateMultirowTableHeaders" w:uri="http://schemas.microsoft.com/office/word" w:val="1"/>
  </w:compat>
  <w:rsids>
    <w:rsidRoot w:val="004A6D78"/>
    <w:rsid w:val="004A6D78"/>
    <w:rsid w:val="00F229B0"/>
  </w:rsids>
  <m:mathPr>
    <m:mathFont m:val="Cambria Math"/>
    <m:brkBin m:val="before"/>
    <m:brkBinSub m:val="--"/>
    <m:smallFrac m:val="0"/>
    <m:dispDef/>
    <m:lMargin m:val="0"/>
    <m:rMargin m:val="0"/>
    <m:defJc m:val="centerGroup"/>
    <m:wrapIndent m:val="1440"/>
    <m:intLim m:val="subSup"/>
    <m:naryLim m:val="undOvr"/>
  </m:mathPr>
  <w:themeFontLang w:val="ru-RU"/>
  <w:clrSchemeMapping w:bg1="light1" w:t1="dark1" w:bg2="light2" w:t2="dark2" w:accent1="accent1" w:accent2="accent2" w:accent3="accent3" w:accent4="accent4" w:accent5="accent5" w:accent6="accent6" w:hyperlink="hyperlink" w:followedHyperlink="followedHyperlink"/>
  <w:shapeDefaults>
    <o:shapedefaults v:ext="edit" spidmax="1026"/>
    <o:shapelayout v:ext="edit">
      <o:idmap v:ext="edit" data="1"/>
    </o:shapelayout>
  </w:shapeDefaults>
  <w:decimalSymbol w:val=","/>
  <w:listSeparator w:val=";"/>
  <w15:chartTrackingRefBased/>
  <w15:docId w15:val="{A6317BBE-ACF0-4EC3-A3B0-CE75EB159910}"/>
</w:settings>
</file>

<file path=word/styles.xml><?xml version="1.0" encoding="utf-8"?>
<w:styles xmlns:mc="http://schemas.openxmlformats.org/markup-compatibility/2006" xmlns:r="http://schemas.openxmlformats.org/officeDocument/2006/relationships" xmlns:w="http://schemas.openxmlformats.org/wordprocessingml/2006/main" xmlns:w14="http://schemas.microsoft.com/office/word/2010/wordml" xmlns:w15="http://schemas.microsoft.com/office/word/2012/wordml" mc:Ignorable="w14 w15">
  <w:docDefaults>
    <w:rPrDefault>
      <w:rPr>
        <w:rFonts w:asciiTheme="minorHAnsi" w:eastAsiaTheme="minorHAnsi" w:hAnsiTheme="minorHAnsi" w:cstheme="minorBidi"/>
        <w:sz w:val="22"/>
        <w:szCs w:val="22"/>
        <w:lang w:val="ru-RU" w:eastAsia="en-US" w:bidi="ar-SA"/>
      </w:rPr>
    </w:rPrDefault>
    <w:pPrDefault>
      <w:pPr>
        <w:spacing w:after="160" w:line="259" w:lineRule="auto"/>
      </w:pPr>
    </w:pPrDefault>
  </w:docDefaults>
  <w:latentStyles w:defLockedState="0" w:defUIPriority="99" w:defSemiHidden="0" w:defUnhideWhenUsed="0" w:defQFormat="0" w:count="371">
    <w:lsdException w:name="Normal" w:uiPriority="0" w:qFormat="1"/>
    <w:lsdException w:name="heading 1" w:uiPriority="9" w:qFormat="1"/>
    <w:lsdException w:name="heading 2" w:semiHidden="1" w:uiPriority="9" w:unhideWhenUsed="1" w:qFormat="1"/>
    <w:lsdException w:name="heading 3" w:semiHidden="1" w:uiPriority="9" w:unhideWhenUsed="1" w:qFormat="1"/>
    <w:lsdException w:name="heading 4" w:semiHidden="1" w:uiPriority="9" w:unhideWhenUsed="1" w:qFormat="1"/>
    <w:lsdException w:name="heading 5" w:semiHidden="1" w:uiPriority="9" w:unhideWhenUsed="1" w:qFormat="1"/>
    <w:lsdException w:name="heading 6" w:semiHidden="1" w:uiPriority="9" w:unhideWhenUsed="1" w:qFormat="1"/>
    <w:lsdException w:name="heading 7" w:semiHidden="1" w:uiPriority="9" w:unhideWhenUsed="1" w:qFormat="1"/>
    <w:lsdException w:name="heading 8" w:semiHidden="1" w:uiPriority="9" w:unhideWhenUsed="1" w:qFormat="1"/>
    <w:lsdException w:name="heading 9" w:semiHidden="1" w:uiPriority="9" w:unhideWhenUsed="1" w:qFormat="1"/>
    <w:lsdException w:name="index 1" w:semiHidden="1" w:unhideWhenUsed="1"/>
    <w:lsdException w:name="index 2" w:semiHidden="1" w:unhideWhenUsed="1"/>
    <w:lsdException w:name="index 3" w:semiHidden="1" w:unhideWhenUsed="1"/>
    <w:lsdException w:name="index 4" w:semiHidden="1" w:unhideWhenUsed="1"/>
    <w:lsdException w:name="index 5" w:semiHidden="1" w:unhideWhenUsed="1"/>
    <w:lsdException w:name="index 6" w:semiHidden="1" w:unhideWhenUsed="1"/>
    <w:lsdException w:name="index 7" w:semiHidden="1" w:unhideWhenUsed="1"/>
    <w:lsdException w:name="index 8" w:semiHidden="1" w:unhideWhenUsed="1"/>
    <w:lsdException w:name="index 9" w:semiHidden="1" w:unhideWhenUsed="1"/>
    <w:lsdException w:name="toc 1" w:semiHidden="1" w:uiPriority="39" w:unhideWhenUsed="1"/>
    <w:lsdException w:name="toc 2" w:semiHidden="1" w:uiPriority="39" w:unhideWhenUsed="1"/>
    <w:lsdException w:name="toc 3" w:semiHidden="1" w:uiPriority="39" w:unhideWhenUsed="1"/>
    <w:lsdException w:name="toc 4" w:semiHidden="1" w:uiPriority="39" w:unhideWhenUsed="1"/>
    <w:lsdException w:name="toc 5" w:semiHidden="1" w:uiPriority="39" w:unhideWhenUsed="1"/>
    <w:lsdException w:name="toc 6" w:semiHidden="1" w:uiPriority="39" w:unhideWhenUsed="1"/>
    <w:lsdException w:name="toc 7" w:semiHidden="1" w:uiPriority="39" w:unhideWhenUsed="1"/>
    <w:lsdException w:name="toc 8" w:semiHidden="1" w:uiPriority="39" w:unhideWhenUsed="1"/>
    <w:lsdException w:name="toc 9" w:semiHidden="1" w:uiPriority="39" w:unhideWhenUsed="1"/>
    <w:lsdException w:name="Normal Indent" w:semiHidden="1" w:unhideWhenUsed="1"/>
    <w:lsdException w:name="footnote text" w:semiHidden="1" w:unhideWhenUsed="1"/>
    <w:lsdException w:name="annotation text" w:semiHidden="1" w:unhideWhenUsed="1"/>
    <w:lsdException w:name="header" w:semiHidden="1" w:unhideWhenUsed="1"/>
    <w:lsdException w:name="footer" w:semiHidden="1" w:unhideWhenUsed="1"/>
    <w:lsdException w:name="index heading" w:semiHidden="1" w:unhideWhenUsed="1"/>
    <w:lsdException w:name="caption" w:semiHidden="1" w:uiPriority="35" w:unhideWhenUsed="1" w:qFormat="1"/>
    <w:lsdException w:name="table of figures" w:semiHidden="1" w:unhideWhenUsed="1"/>
    <w:lsdException w:name="envelope address" w:semiHidden="1" w:unhideWhenUsed="1"/>
    <w:lsdException w:name="envelope return" w:semiHidden="1" w:unhideWhenUsed="1"/>
    <w:lsdException w:name="footnote reference" w:semiHidden="1" w:unhideWhenUsed="1"/>
    <w:lsdException w:name="annotation reference" w:semiHidden="1" w:unhideWhenUsed="1"/>
    <w:lsdException w:name="line number" w:semiHidden="1" w:unhideWhenUsed="1"/>
    <w:lsdException w:name="page number" w:semiHidden="1" w:unhideWhenUsed="1"/>
    <w:lsdException w:name="endnote reference" w:semiHidden="1" w:unhideWhenUsed="1"/>
    <w:lsdException w:name="endnote text" w:semiHidden="1" w:unhideWhenUsed="1"/>
    <w:lsdException w:name="table of authorities" w:semiHidden="1" w:unhideWhenUsed="1"/>
    <w:lsdException w:name="macro" w:semiHidden="1" w:unhideWhenUsed="1"/>
    <w:lsdException w:name="toa heading" w:semiHidden="1" w:unhideWhenUsed="1"/>
    <w:lsdException w:name="List" w:semiHidden="1" w:unhideWhenUsed="1"/>
    <w:lsdException w:name="List Bullet" w:semiHidden="1" w:unhideWhenUsed="1"/>
    <w:lsdException w:name="List Number" w:semiHidden="1" w:unhideWhenUsed="1"/>
    <w:lsdException w:name="List 2" w:semiHidden="1" w:unhideWhenUsed="1"/>
    <w:lsdException w:name="List 3" w:semiHidden="1" w:unhideWhenUsed="1"/>
    <w:lsdException w:name="List 4" w:semiHidden="1" w:unhideWhenUsed="1"/>
    <w:lsdException w:name="List 5" w:semiHidden="1" w:unhideWhenUsed="1"/>
    <w:lsdException w:name="List Bullet 2" w:semiHidden="1" w:unhideWhenUsed="1"/>
    <w:lsdException w:name="List Bullet 3" w:semiHidden="1" w:unhideWhenUsed="1"/>
    <w:lsdException w:name="List Bullet 4" w:semiHidden="1" w:unhideWhenUsed="1"/>
    <w:lsdException w:name="List Bullet 5" w:semiHidden="1" w:unhideWhenUsed="1"/>
    <w:lsdException w:name="List Number 2" w:semiHidden="1" w:unhideWhenUsed="1"/>
    <w:lsdException w:name="List Number 3" w:semiHidden="1" w:unhideWhenUsed="1"/>
    <w:lsdException w:name="List Number 4" w:semiHidden="1" w:unhideWhenUsed="1"/>
    <w:lsdException w:name="List Number 5" w:semiHidden="1" w:unhideWhenUsed="1"/>
    <w:lsdException w:name="Title" w:uiPriority="10" w:qFormat="1"/>
    <w:lsdException w:name="Closing" w:semiHidden="1" w:unhideWhenUsed="1"/>
    <w:lsdException w:name="Signature" w:semiHidden="1" w:unhideWhenUsed="1"/>
    <w:lsdException w:name="Default Paragraph Font" w:semiHidden="1" w:uiPriority="1" w:unhideWhenUsed="1"/>
    <w:lsdException w:name="Body Text" w:semiHidden="1" w:unhideWhenUsed="1"/>
    <w:lsdException w:name="Body Text Indent" w:semiHidden="1" w:unhideWhenUsed="1"/>
    <w:lsdException w:name="List Continue" w:semiHidden="1" w:unhideWhenUsed="1"/>
    <w:lsdException w:name="List Continue 2" w:semiHidden="1" w:unhideWhenUsed="1"/>
    <w:lsdException w:name="List Continue 3" w:semiHidden="1" w:unhideWhenUsed="1"/>
    <w:lsdException w:name="List Continue 4" w:semiHidden="1" w:unhideWhenUsed="1"/>
    <w:lsdException w:name="List Continue 5" w:semiHidden="1" w:unhideWhenUsed="1"/>
    <w:lsdException w:name="Message Header" w:semiHidden="1" w:unhideWhenUsed="1"/>
    <w:lsdException w:name="Subtitle" w:uiPriority="11" w:qFormat="1"/>
    <w:lsdException w:name="Salutation" w:semiHidden="1" w:unhideWhenUsed="1"/>
    <w:lsdException w:name="Date" w:semiHidden="1" w:unhideWhenUsed="1"/>
    <w:lsdException w:name="Body Text First Indent" w:semiHidden="1" w:unhideWhenUsed="1"/>
    <w:lsdException w:name="Body Text First Indent 2" w:semiHidden="1" w:unhideWhenUsed="1"/>
    <w:lsdException w:name="Note Heading" w:semiHidden="1" w:unhideWhenUsed="1"/>
    <w:lsdException w:name="Body Text 2" w:semiHidden="1" w:unhideWhenUsed="1"/>
    <w:lsdException w:name="Body Text 3" w:semiHidden="1" w:unhideWhenUsed="1"/>
    <w:lsdException w:name="Body Text Indent 2" w:semiHidden="1" w:unhideWhenUsed="1"/>
    <w:lsdException w:name="Body Text Indent 3" w:semiHidden="1" w:unhideWhenUsed="1"/>
    <w:lsdException w:name="Block Text" w:semiHidden="1" w:unhideWhenUsed="1"/>
    <w:lsdException w:name="Hyperlink" w:semiHidden="1" w:unhideWhenUsed="1"/>
    <w:lsdException w:name="FollowedHyperlink" w:semiHidden="1" w:unhideWhenUsed="1"/>
    <w:lsdException w:name="Strong" w:uiPriority="22" w:qFormat="1"/>
    <w:lsdException w:name="Emphasis" w:uiPriority="20" w:qFormat="1"/>
    <w:lsdException w:name="Document Map" w:semiHidden="1" w:unhideWhenUsed="1"/>
    <w:lsdException w:name="Plain Text" w:semiHidden="1" w:unhideWhenUsed="1"/>
    <w:lsdException w:name="E-mail Signature" w:semiHidden="1" w:unhideWhenUsed="1"/>
    <w:lsdException w:name="HTML Top of Form" w:semiHidden="1" w:unhideWhenUsed="1"/>
    <w:lsdException w:name="HTML Bottom of Form" w:semiHidden="1" w:unhideWhenUsed="1"/>
    <w:lsdException w:name="Normal (Web)" w:semiHidden="1" w:unhideWhenUsed="1"/>
    <w:lsdException w:name="HTML Acronym" w:semiHidden="1" w:unhideWhenUsed="1"/>
    <w:lsdException w:name="HTML Address" w:semiHidden="1" w:unhideWhenUsed="1"/>
    <w:lsdException w:name="HTML Cite" w:semiHidden="1" w:unhideWhenUsed="1"/>
    <w:lsdException w:name="HTML Code" w:semiHidden="1" w:unhideWhenUsed="1"/>
    <w:lsdException w:name="HTML Definition" w:semiHidden="1" w:unhideWhenUsed="1"/>
    <w:lsdException w:name="HTML Keyboard" w:semiHidden="1" w:unhideWhenUsed="1"/>
    <w:lsdException w:name="HTML Preformatted" w:semiHidden="1" w:unhideWhenUsed="1"/>
    <w:lsdException w:name="HTML Sample" w:semiHidden="1" w:unhideWhenUsed="1"/>
    <w:lsdException w:name="HTML Typewriter" w:semiHidden="1" w:unhideWhenUsed="1"/>
    <w:lsdException w:name="HTML Variable" w:semiHidden="1" w:unhideWhenUsed="1"/>
    <w:lsdException w:name="Normal Table" w:semiHidden="1" w:unhideWhenUsed="1"/>
    <w:lsdException w:name="annotation subject" w:semiHidden="1" w:unhideWhenUsed="1"/>
    <w:lsdException w:name="No List" w:semiHidden="1" w:unhideWhenUsed="1"/>
    <w:lsdException w:name="Outline List 1" w:semiHidden="1" w:unhideWhenUsed="1"/>
    <w:lsdException w:name="Outline List 2" w:semiHidden="1" w:unhideWhenUsed="1"/>
    <w:lsdException w:name="Outline List 3" w:semiHidden="1" w:unhideWhenUsed="1"/>
    <w:lsdException w:name="Table Simple 1" w:semiHidden="1" w:unhideWhenUsed="1"/>
    <w:lsdException w:name="Table Simple 2" w:semiHidden="1" w:unhideWhenUsed="1"/>
    <w:lsdException w:name="Table Simple 3" w:semiHidden="1" w:unhideWhenUsed="1"/>
    <w:lsdException w:name="Table Classic 1" w:semiHidden="1" w:unhideWhenUsed="1"/>
    <w:lsdException w:name="Table Classic 2" w:semiHidden="1" w:unhideWhenUsed="1"/>
    <w:lsdException w:name="Table Classic 3" w:semiHidden="1" w:unhideWhenUsed="1"/>
    <w:lsdException w:name="Table Classic 4" w:semiHidden="1" w:unhideWhenUsed="1"/>
    <w:lsdException w:name="Table Colorful 1" w:semiHidden="1" w:unhideWhenUsed="1"/>
    <w:lsdException w:name="Table Colorful 2" w:semiHidden="1" w:unhideWhenUsed="1"/>
    <w:lsdException w:name="Table Colorful 3" w:semiHidden="1" w:unhideWhenUsed="1"/>
    <w:lsdException w:name="Table Columns 1" w:semiHidden="1" w:unhideWhenUsed="1"/>
    <w:lsdException w:name="Table Columns 2" w:semiHidden="1" w:unhideWhenUsed="1"/>
    <w:lsdException w:name="Table Columns 3" w:semiHidden="1" w:unhideWhenUsed="1"/>
    <w:lsdException w:name="Table Columns 4" w:semiHidden="1" w:unhideWhenUsed="1"/>
    <w:lsdException w:name="Table Columns 5" w:semiHidden="1" w:unhideWhenUsed="1"/>
    <w:lsdException w:name="Table Grid 1" w:semiHidden="1" w:unhideWhenUsed="1"/>
    <w:lsdException w:name="Table Grid 2" w:semiHidden="1" w:unhideWhenUsed="1"/>
    <w:lsdException w:name="Table Grid 3" w:semiHidden="1" w:unhideWhenUsed="1"/>
    <w:lsdException w:name="Table Grid 4" w:semiHidden="1" w:unhideWhenUsed="1"/>
    <w:lsdException w:name="Table Grid 5" w:semiHidden="1" w:unhideWhenUsed="1"/>
    <w:lsdException w:name="Table Grid 6" w:semiHidden="1" w:unhideWhenUsed="1"/>
    <w:lsdException w:name="Table Grid 7" w:semiHidden="1" w:unhideWhenUsed="1"/>
    <w:lsdException w:name="Table Grid 8" w:semiHidden="1" w:unhideWhenUsed="1"/>
    <w:lsdException w:name="Table List 1" w:semiHidden="1" w:unhideWhenUsed="1"/>
    <w:lsdException w:name="Table List 2" w:semiHidden="1" w:unhideWhenUsed="1"/>
    <w:lsdException w:name="Table List 3" w:semiHidden="1" w:unhideWhenUsed="1"/>
    <w:lsdException w:name="Table List 4" w:semiHidden="1" w:unhideWhenUsed="1"/>
    <w:lsdException w:name="Table List 5" w:semiHidden="1" w:unhideWhenUsed="1"/>
    <w:lsdException w:name="Table List 6" w:semiHidden="1" w:unhideWhenUsed="1"/>
    <w:lsdException w:name="Table List 7" w:semiHidden="1" w:unhideWhenUsed="1"/>
    <w:lsdException w:name="Table List 8" w:semiHidden="1" w:unhideWhenUsed="1"/>
    <w:lsdException w:name="Table 3D effects 1" w:semiHidden="1" w:unhideWhenUsed="1"/>
    <w:lsdException w:name="Table 3D effects 2" w:semiHidden="1" w:unhideWhenUsed="1"/>
    <w:lsdException w:name="Table 3D effects 3" w:semiHidden="1" w:unhideWhenUsed="1"/>
    <w:lsdException w:name="Table Contemporary" w:semiHidden="1" w:unhideWhenUsed="1"/>
    <w:lsdException w:name="Table Elegant" w:semiHidden="1" w:unhideWhenUsed="1"/>
    <w:lsdException w:name="Table Professional" w:semiHidden="1" w:unhideWhenUsed="1"/>
    <w:lsdException w:name="Table Subtle 1" w:semiHidden="1" w:unhideWhenUsed="1"/>
    <w:lsdException w:name="Table Subtle 2" w:semiHidden="1" w:unhideWhenUsed="1"/>
    <w:lsdException w:name="Table Web 1" w:semiHidden="1" w:unhideWhenUsed="1"/>
    <w:lsdException w:name="Table Web 2" w:semiHidden="1" w:unhideWhenUsed="1"/>
    <w:lsdException w:name="Table Web 3" w:semiHidden="1" w:unhideWhenUsed="1"/>
    <w:lsdException w:name="Balloon Text" w:semiHidden="1" w:unhideWhenUsed="1"/>
    <w:lsdException w:name="Table Grid" w:uiPriority="39"/>
    <w:lsdException w:name="Table Theme" w:semiHidden="1" w:unhideWhenUsed="1"/>
    <w:lsdException w:name="Placeholder Text" w:semiHidden="1"/>
    <w:lsdException w:name="No Spacing" w:uiPriority="1" w:qFormat="1"/>
    <w:lsdException w:name="Light Shading" w:uiPriority="60"/>
    <w:lsdException w:name="Light List" w:uiPriority="61"/>
    <w:lsdException w:name="Light Grid" w:uiPriority="62"/>
    <w:lsdException w:name="Medium Shading 1" w:uiPriority="63"/>
    <w:lsdException w:name="Medium Shading 2" w:uiPriority="64"/>
    <w:lsdException w:name="Medium List 1" w:uiPriority="65"/>
    <w:lsdException w:name="Medium List 2" w:uiPriority="66"/>
    <w:lsdException w:name="Medium Grid 1" w:uiPriority="67"/>
    <w:lsdException w:name="Medium Grid 2" w:uiPriority="68"/>
    <w:lsdException w:name="Medium Grid 3" w:uiPriority="69"/>
    <w:lsdException w:name="Dark List" w:uiPriority="70"/>
    <w:lsdException w:name="Colorful Shading" w:uiPriority="71"/>
    <w:lsdException w:name="Colorful List" w:uiPriority="72"/>
    <w:lsdException w:name="Colorful Grid" w:uiPriority="73"/>
    <w:lsdException w:name="Light Shading Accent 1" w:uiPriority="60"/>
    <w:lsdException w:name="Light List Accent 1" w:uiPriority="61"/>
    <w:lsdException w:name="Light Grid Accent 1" w:uiPriority="62"/>
    <w:lsdException w:name="Medium Shading 1 Accent 1" w:uiPriority="63"/>
    <w:lsdException w:name="Medium Shading 2 Accent 1" w:uiPriority="64"/>
    <w:lsdException w:name="Medium List 1 Accent 1" w:uiPriority="65"/>
    <w:lsdException w:name="Revision" w:semiHidden="1"/>
    <w:lsdException w:name="List Paragraph" w:uiPriority="34" w:qFormat="1"/>
    <w:lsdException w:name="Quote" w:uiPriority="29" w:qFormat="1"/>
    <w:lsdException w:name="Intense Quote" w:uiPriority="30" w:qFormat="1"/>
    <w:lsdException w:name="Medium List 2 Accent 1" w:uiPriority="66"/>
    <w:lsdException w:name="Medium Grid 1 Accent 1" w:uiPriority="67"/>
    <w:lsdException w:name="Medium Grid 2 Accent 1" w:uiPriority="68"/>
    <w:lsdException w:name="Medium Grid 3 Accent 1" w:uiPriority="69"/>
    <w:lsdException w:name="Dark List Accent 1" w:uiPriority="70"/>
    <w:lsdException w:name="Colorful Shading Accent 1" w:uiPriority="71"/>
    <w:lsdException w:name="Colorful List Accent 1" w:uiPriority="72"/>
    <w:lsdException w:name="Colorful Grid Accent 1" w:uiPriority="73"/>
    <w:lsdException w:name="Light Shading Accent 2" w:uiPriority="60"/>
    <w:lsdException w:name="Light List Accent 2" w:uiPriority="61"/>
    <w:lsdException w:name="Light Grid Accent 2" w:uiPriority="62"/>
    <w:lsdException w:name="Medium Shading 1 Accent 2" w:uiPriority="63"/>
    <w:lsdException w:name="Medium Shading 2 Accent 2" w:uiPriority="64"/>
    <w:lsdException w:name="Medium List 1 Accent 2" w:uiPriority="65"/>
    <w:lsdException w:name="Medium List 2 Accent 2" w:uiPriority="66"/>
    <w:lsdException w:name="Medium Grid 1 Accent 2" w:uiPriority="67"/>
    <w:lsdException w:name="Medium Grid 2 Accent 2" w:uiPriority="68"/>
    <w:lsdException w:name="Medium Grid 3 Accent 2" w:uiPriority="69"/>
    <w:lsdException w:name="Dark List Accent 2" w:uiPriority="70"/>
    <w:lsdException w:name="Colorful Shading Accent 2" w:uiPriority="71"/>
    <w:lsdException w:name="Colorful List Accent 2" w:uiPriority="72"/>
    <w:lsdException w:name="Colorful Grid Accent 2" w:uiPriority="73"/>
    <w:lsdException w:name="Light Shading Accent 3" w:uiPriority="60"/>
    <w:lsdException w:name="Light List Accent 3" w:uiPriority="61"/>
    <w:lsdException w:name="Light Grid Accent 3" w:uiPriority="62"/>
    <w:lsdException w:name="Medium Shading 1 Accent 3" w:uiPriority="63"/>
    <w:lsdException w:name="Medium Shading 2 Accent 3" w:uiPriority="64"/>
    <w:lsdException w:name="Medium List 1 Accent 3" w:uiPriority="65"/>
    <w:lsdException w:name="Medium List 2 Accent 3" w:uiPriority="66"/>
    <w:lsdException w:name="Medium Grid 1 Accent 3" w:uiPriority="67"/>
    <w:lsdException w:name="Medium Grid 2 Accent 3" w:uiPriority="68"/>
    <w:lsdException w:name="Medium Grid 3 Accent 3" w:uiPriority="69"/>
    <w:lsdException w:name="Dark List Accent 3" w:uiPriority="70"/>
    <w:lsdException w:name="Colorful Shading Accent 3" w:uiPriority="71"/>
    <w:lsdException w:name="Colorful List Accent 3" w:uiPriority="72"/>
    <w:lsdException w:name="Colorful Grid Accent 3" w:uiPriority="73"/>
    <w:lsdException w:name="Light Shading Accent 4" w:uiPriority="60"/>
    <w:lsdException w:name="Light List Accent 4" w:uiPriority="61"/>
    <w:lsdException w:name="Light Grid Accent 4" w:uiPriority="62"/>
    <w:lsdException w:name="Medium Shading 1 Accent 4" w:uiPriority="63"/>
    <w:lsdException w:name="Medium Shading 2 Accent 4" w:uiPriority="64"/>
    <w:lsdException w:name="Medium List 1 Accent 4" w:uiPriority="65"/>
    <w:lsdException w:name="Medium List 2 Accent 4" w:uiPriority="66"/>
    <w:lsdException w:name="Medium Grid 1 Accent 4" w:uiPriority="67"/>
    <w:lsdException w:name="Medium Grid 2 Accent 4" w:uiPriority="68"/>
    <w:lsdException w:name="Medium Grid 3 Accent 4" w:uiPriority="69"/>
    <w:lsdException w:name="Dark List Accent 4" w:uiPriority="70"/>
    <w:lsdException w:name="Colorful Shading Accent 4" w:uiPriority="71"/>
    <w:lsdException w:name="Colorful List Accent 4" w:uiPriority="72"/>
    <w:lsdException w:name="Colorful Grid Accent 4" w:uiPriority="73"/>
    <w:lsdException w:name="Light Shading Accent 5" w:uiPriority="60"/>
    <w:lsdException w:name="Light List Accent 5" w:uiPriority="61"/>
    <w:lsdException w:name="Light Grid Accent 5" w:uiPriority="62"/>
    <w:lsdException w:name="Medium Shading 1 Accent 5" w:uiPriority="63"/>
    <w:lsdException w:name="Medium Shading 2 Accent 5" w:uiPriority="64"/>
    <w:lsdException w:name="Medium List 1 Accent 5" w:uiPriority="65"/>
    <w:lsdException w:name="Medium List 2 Accent 5" w:uiPriority="66"/>
    <w:lsdException w:name="Medium Grid 1 Accent 5" w:uiPriority="67"/>
    <w:lsdException w:name="Medium Grid 2 Accent 5" w:uiPriority="68"/>
    <w:lsdException w:name="Medium Grid 3 Accent 5" w:uiPriority="69"/>
    <w:lsdException w:name="Dark List Accent 5" w:uiPriority="70"/>
    <w:lsdException w:name="Colorful Shading Accent 5" w:uiPriority="71"/>
    <w:lsdException w:name="Colorful List Accent 5" w:uiPriority="72"/>
    <w:lsdException w:name="Colorful Grid Accent 5" w:uiPriority="73"/>
    <w:lsdException w:name="Light Shading Accent 6" w:uiPriority="60"/>
    <w:lsdException w:name="Light List Accent 6" w:uiPriority="61"/>
    <w:lsdException w:name="Light Grid Accent 6" w:uiPriority="62"/>
    <w:lsdException w:name="Medium Shading 1 Accent 6" w:uiPriority="63"/>
    <w:lsdException w:name="Medium Shading 2 Accent 6" w:uiPriority="64"/>
    <w:lsdException w:name="Medium List 1 Accent 6" w:uiPriority="65"/>
    <w:lsdException w:name="Medium List 2 Accent 6" w:uiPriority="66"/>
    <w:lsdException w:name="Medium Grid 1 Accent 6" w:uiPriority="67"/>
    <w:lsdException w:name="Medium Grid 2 Accent 6" w:uiPriority="68"/>
    <w:lsdException w:name="Medium Grid 3 Accent 6" w:uiPriority="69"/>
    <w:lsdException w:name="Dark List Accent 6" w:uiPriority="70"/>
    <w:lsdException w:name="Colorful Shading Accent 6" w:uiPriority="71"/>
    <w:lsdException w:name="Colorful List Accent 6" w:uiPriority="72"/>
    <w:lsdException w:name="Colorful Grid Accent 6" w:uiPriority="73"/>
    <w:lsdException w:name="Subtle Emphasis" w:uiPriority="19" w:qFormat="1"/>
    <w:lsdException w:name="Intense Emphasis" w:uiPriority="21" w:qFormat="1"/>
    <w:lsdException w:name="Subtle Reference" w:uiPriority="31" w:qFormat="1"/>
    <w:lsdException w:name="Intense Reference" w:uiPriority="32" w:qFormat="1"/>
    <w:lsdException w:name="Book Title" w:uiPriority="33" w:qFormat="1"/>
    <w:lsdException w:name="Bibliography" w:semiHidden="1" w:uiPriority="37" w:unhideWhenUsed="1"/>
    <w:lsdException w:name="TOC Heading" w:semiHidden="1" w:uiPriority="39" w:unhideWhenUsed="1" w:qFormat="1"/>
    <w:lsdException w:name="Plain Table 1" w:uiPriority="41"/>
    <w:lsdException w:name="Plain Table 2" w:uiPriority="42"/>
    <w:lsdException w:name="Plain Table 3" w:uiPriority="43"/>
    <w:lsdException w:name="Plain Table 4" w:uiPriority="44"/>
    <w:lsdException w:name="Plain Table 5" w:uiPriority="45"/>
    <w:lsdException w:name="Grid Table Light" w:uiPriority="40"/>
    <w:lsdException w:name="Grid Table 1 Light" w:uiPriority="46"/>
    <w:lsdException w:name="Grid Table 2" w:uiPriority="47"/>
    <w:lsdException w:name="Grid Table 3" w:uiPriority="48"/>
    <w:lsdException w:name="Grid Table 4" w:uiPriority="49"/>
    <w:lsdException w:name="Grid Table 5 Dark" w:uiPriority="50"/>
    <w:lsdException w:name="Grid Table 6 Colorful" w:uiPriority="51"/>
    <w:lsdException w:name="Grid Table 7 Colorful" w:uiPriority="52"/>
    <w:lsdException w:name="Grid Table 1 Light Accent 1" w:uiPriority="46"/>
    <w:lsdException w:name="Grid Table 2 Accent 1" w:uiPriority="47"/>
    <w:lsdException w:name="Grid Table 3 Accent 1" w:uiPriority="48"/>
    <w:lsdException w:name="Grid Table 4 Accent 1" w:uiPriority="49"/>
    <w:lsdException w:name="Grid Table 5 Dark Accent 1" w:uiPriority="50"/>
    <w:lsdException w:name="Grid Table 6 Colorful Accent 1" w:uiPriority="51"/>
    <w:lsdException w:name="Grid Table 7 Colorful Accent 1" w:uiPriority="52"/>
    <w:lsdException w:name="Grid Table 1 Light Accent 2" w:uiPriority="46"/>
    <w:lsdException w:name="Grid Table 2 Accent 2" w:uiPriority="47"/>
    <w:lsdException w:name="Grid Table 3 Accent 2" w:uiPriority="48"/>
    <w:lsdException w:name="Grid Table 4 Accent 2" w:uiPriority="49"/>
    <w:lsdException w:name="Grid Table 5 Dark Accent 2" w:uiPriority="50"/>
    <w:lsdException w:name="Grid Table 6 Colorful Accent 2" w:uiPriority="51"/>
    <w:lsdException w:name="Grid Table 7 Colorful Accent 2" w:uiPriority="52"/>
    <w:lsdException w:name="Grid Table 1 Light Accent 3" w:uiPriority="46"/>
    <w:lsdException w:name="Grid Table 2 Accent 3" w:uiPriority="47"/>
    <w:lsdException w:name="Grid Table 3 Accent 3" w:uiPriority="48"/>
    <w:lsdException w:name="Grid Table 4 Accent 3" w:uiPriority="49"/>
    <w:lsdException w:name="Grid Table 5 Dark Accent 3" w:uiPriority="50"/>
    <w:lsdException w:name="Grid Table 6 Colorful Accent 3" w:uiPriority="51"/>
    <w:lsdException w:name="Grid Table 7 Colorful Accent 3" w:uiPriority="52"/>
    <w:lsdException w:name="Grid Table 1 Light Accent 4" w:uiPriority="46"/>
    <w:lsdException w:name="Grid Table 2 Accent 4" w:uiPriority="47"/>
    <w:lsdException w:name="Grid Table 3 Accent 4" w:uiPriority="48"/>
    <w:lsdException w:name="Grid Table 4 Accent 4" w:uiPriority="49"/>
    <w:lsdException w:name="Grid Table 5 Dark Accent 4" w:uiPriority="50"/>
    <w:lsdException w:name="Grid Table 6 Colorful Accent 4" w:uiPriority="51"/>
    <w:lsdException w:name="Grid Table 7 Colorful Accent 4" w:uiPriority="52"/>
    <w:lsdException w:name="Grid Table 1 Light Accent 5" w:uiPriority="46"/>
    <w:lsdException w:name="Grid Table 2 Accent 5" w:uiPriority="47"/>
    <w:lsdException w:name="Grid Table 3 Accent 5" w:uiPriority="48"/>
    <w:lsdException w:name="Grid Table 4 Accent 5" w:uiPriority="49"/>
    <w:lsdException w:name="Grid Table 5 Dark Accent 5" w:uiPriority="50"/>
    <w:lsdException w:name="Grid Table 6 Colorful Accent 5" w:uiPriority="51"/>
    <w:lsdException w:name="Grid Table 7 Colorful Accent 5" w:uiPriority="52"/>
    <w:lsdException w:name="Grid Table 1 Light Accent 6" w:uiPriority="46"/>
    <w:lsdException w:name="Grid Table 2 Accent 6" w:uiPriority="47"/>
    <w:lsdException w:name="Grid Table 3 Accent 6" w:uiPriority="48"/>
    <w:lsdException w:name="Grid Table 4 Accent 6" w:uiPriority="49"/>
    <w:lsdException w:name="Grid Table 5 Dark Accent 6" w:uiPriority="50"/>
    <w:lsdException w:name="Grid Table 6 Colorful Accent 6" w:uiPriority="51"/>
    <w:lsdException w:name="Grid Table 7 Colorful Accent 6" w:uiPriority="52"/>
    <w:lsdException w:name="List Table 1 Light" w:uiPriority="46"/>
    <w:lsdException w:name="List Table 2" w:uiPriority="47"/>
    <w:lsdException w:name="List Table 3" w:uiPriority="48"/>
    <w:lsdException w:name="List Table 4" w:uiPriority="49"/>
    <w:lsdException w:name="List Table 5 Dark" w:uiPriority="50"/>
    <w:lsdException w:name="List Table 6 Colorful" w:uiPriority="51"/>
    <w:lsdException w:name="List Table 7 Colorful" w:uiPriority="52"/>
    <w:lsdException w:name="List Table 1 Light Accent 1" w:uiPriority="46"/>
    <w:lsdException w:name="List Table 2 Accent 1" w:uiPriority="47"/>
    <w:lsdException w:name="List Table 3 Accent 1" w:uiPriority="48"/>
    <w:lsdException w:name="List Table 4 Accent 1" w:uiPriority="49"/>
    <w:lsdException w:name="List Table 5 Dark Accent 1" w:uiPriority="50"/>
    <w:lsdException w:name="List Table 6 Colorful Accent 1" w:uiPriority="51"/>
    <w:lsdException w:name="List Table 7 Colorful Accent 1" w:uiPriority="52"/>
    <w:lsdException w:name="List Table 1 Light Accent 2" w:uiPriority="46"/>
    <w:lsdException w:name="List Table 2 Accent 2" w:uiPriority="47"/>
    <w:lsdException w:name="List Table 3 Accent 2" w:uiPriority="48"/>
    <w:lsdException w:name="List Table 4 Accent 2" w:uiPriority="49"/>
    <w:lsdException w:name="List Table 5 Dark Accent 2" w:uiPriority="50"/>
    <w:lsdException w:name="List Table 6 Colorful Accent 2" w:uiPriority="51"/>
    <w:lsdException w:name="List Table 7 Colorful Accent 2" w:uiPriority="52"/>
    <w:lsdException w:name="List Table 1 Light Accent 3" w:uiPriority="46"/>
    <w:lsdException w:name="List Table 2 Accent 3" w:uiPriority="47"/>
    <w:lsdException w:name="List Table 3 Accent 3" w:uiPriority="48"/>
    <w:lsdException w:name="List Table 4 Accent 3" w:uiPriority="49"/>
    <w:lsdException w:name="List Table 5 Dark Accent 3" w:uiPriority="50"/>
    <w:lsdException w:name="List Table 6 Colorful Accent 3" w:uiPriority="51"/>
    <w:lsdException w:name="List Table 7 Colorful Accent 3" w:uiPriority="52"/>
    <w:lsdException w:name="List Table 1 Light Accent 4" w:uiPriority="46"/>
    <w:lsdException w:name="List Table 2 Accent 4" w:uiPriority="47"/>
    <w:lsdException w:name="List Table 3 Accent 4" w:uiPriority="48"/>
    <w:lsdException w:name="List Table 4 Accent 4" w:uiPriority="49"/>
    <w:lsdException w:name="List Table 5 Dark Accent 4" w:uiPriority="50"/>
    <w:lsdException w:name="List Table 6 Colorful Accent 4" w:uiPriority="51"/>
    <w:lsdException w:name="List Table 7 Colorful Accent 4" w:uiPriority="52"/>
    <w:lsdException w:name="List Table 1 Light Accent 5" w:uiPriority="46"/>
    <w:lsdException w:name="List Table 2 Accent 5" w:uiPriority="47"/>
    <w:lsdException w:name="List Table 3 Accent 5" w:uiPriority="48"/>
    <w:lsdException w:name="List Table 4 Accent 5" w:uiPriority="49"/>
    <w:lsdException w:name="List Table 5 Dark Accent 5" w:uiPriority="50"/>
    <w:lsdException w:name="List Table 6 Colorful Accent 5" w:uiPriority="51"/>
    <w:lsdException w:name="List Table 7 Colorful Accent 5" w:uiPriority="52"/>
    <w:lsdException w:name="List Table 1 Light Accent 6" w:uiPriority="46"/>
    <w:lsdException w:name="List Table 2 Accent 6" w:uiPriority="47"/>
    <w:lsdException w:name="List Table 3 Accent 6" w:uiPriority="48"/>
    <w:lsdException w:name="List Table 4 Accent 6" w:uiPriority="49"/>
    <w:lsdException w:name="List Table 5 Dark Accent 6" w:uiPriority="50"/>
    <w:lsdException w:name="List Table 6 Colorful Accent 6" w:uiPriority="51"/>
    <w:lsdException w:name="List Table 7 Colorful Accent 6" w:uiPriority="52"/>
  </w:latentStyles>
  <w:style w:type="paragraph" w:default="1" w:styleId="a">
    <w:name w:val="Normal"/>
    <w:qFormat/>
    <w:rsid w:val="004A6D78"/>
  </w:style>
  <w:style w:type="character" w:default="1" w:styleId="a0">
    <w:name w:val="Default Paragraph Font"/>
    <w:uiPriority w:val="1"/>
    <w:semiHidden/>
    <w:unhideWhenUsed/>
  </w:style>
  <w:style w:type="table" w:default="1" w:styleId="a1">
    <w:name w:val="Normal Table"/>
    <w:uiPriority w:val="99"/>
    <w:semiHidden/>
    <w:unhideWhenUsed/>
    <w:tblPr>
      <w:tblInd w:w="0" w:type="dxa"/>
      <w:tblCellMar>
        <w:top w:w="0" w:type="dxa"/>
        <w:left w:w="108" w:type="dxa"/>
        <w:bottom w:w="0" w:type="dxa"/>
        <w:right w:w="108" w:type="dxa"/>
      </w:tblCellMar>
    </w:tblPr>
  </w:style>
  <w:style w:type="numbering" w:default="1" w:styleId="a2">
    <w:name w:val="No List"/>
    <w:uiPriority w:val="99"/>
    <w:semiHidden/>
    <w:unhideWhenUsed/>
  </w:style>
  <w:style w:type="paragraph" w:styleId="a3">
    <w:name w:val="Normal (Web)"/>
    <w:basedOn w:val="a"/>
    <w:uiPriority w:val="99"/>
    <w:unhideWhenUsed/>
    <w:rsid w:val="004A6D78"/>
    <w:pPr>
      <w:spacing w:before="100" w:beforeAutospacing="1" w:after="100" w:afterAutospacing="1" w:line="240" w:lineRule="auto"/>
    </w:pPr>
    <w:rPr>
      <w:rFonts w:ascii="Times New Roman" w:eastAsia="Times New Roman" w:hAnsi="Times New Roman" w:cs="Times New Roman"/>
      <w:sz w:val="24"/>
      <w:szCs w:val="24"/>
      <w:lang w:eastAsia="ru-RU"/>
    </w:rPr>
  </w:style>
  <w:style w:type="character" w:styleId="a4">
    <w:name w:val="Strong"/>
    <w:basedOn w:val="a0"/>
    <w:uiPriority w:val="22"/>
    <w:qFormat/>
    <w:rsid w:val="004A6D78"/>
    <w:rPr>
      <w:b/>
      <w:bCs/>
    </w:rPr>
  </w:style>
  <w:style w:type="paragraph" w:styleId="a5">
    <w:name w:val="List Paragraph"/>
    <w:basedOn w:val="a"/>
    <w:uiPriority w:val="34"/>
    <w:qFormat/>
    <w:rsid w:val="004A6D78"/>
    <w:pPr>
      <w:ind w:left="720"/>
      <w:contextualSpacing/>
    </w:pPr>
  </w:style>
  <w:style w:type="character" w:styleId="a6">
    <w:name w:val="Emphasis"/>
    <w:basedOn w:val="a0"/>
    <w:uiPriority w:val="20"/>
    <w:qFormat/>
    <w:rsid w:val="004A6D78"/>
    <w:rPr>
      <w:i/>
      <w:iCs/>
    </w:rPr>
  </w:style>
</w:styles>
</file>

<file path=word/webSettings.xml><?xml version="1.0" encoding="utf-8"?>
<w:webSettings xmlns:mc="http://schemas.openxmlformats.org/markup-compatibility/2006" xmlns:r="http://schemas.openxmlformats.org/officeDocument/2006/relationships" xmlns:w="http://schemas.openxmlformats.org/wordprocessingml/2006/main" xmlns:w14="http://schemas.microsoft.com/office/word/2010/wordml" xmlns:w15="http://schemas.microsoft.com/office/word/2012/wordml" mc:Ignorable="w14 w15">
  <w:optimizeForBrowser/>
  <w:allowPNG/>
</w:webSettings>
</file>

<file path=word/_rels/document.xml.rels><?xml version="1.0" encoding="UTF-8" standalone="yes"?>
<Relationships xmlns="http://schemas.openxmlformats.org/package/2006/relationships"><Relationship Id="rId3" Type="http://schemas.openxmlformats.org/officeDocument/2006/relationships/settings" Target="settings.xml"/><Relationship Id="rId2" Type="http://schemas.openxmlformats.org/officeDocument/2006/relationships/styles" Target="styles.xml"/><Relationship Id="rId1" Type="http://schemas.openxmlformats.org/officeDocument/2006/relationships/numbering" Target="numbering.xml"/><Relationship Id="rId6" Type="http://schemas.openxmlformats.org/officeDocument/2006/relationships/theme" Target="theme/theme1.xml"/><Relationship Id="rId5" Type="http://schemas.openxmlformats.org/officeDocument/2006/relationships/fontTable" Target="fontTable.xml"/><Relationship Id="rId4" Type="http://schemas.openxmlformats.org/officeDocument/2006/relationships/webSettings" Target="webSettings.xml"/></Relationships>
</file>

<file path=word/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Normal</Template>
  <TotalTime>2</TotalTime>
  <Pages>22</Pages>
  <Words>4024</Words>
  <Characters>22943</Characters>
  <Application>Microsoft Office Word</Application>
  <DocSecurity>0</DocSecurity>
  <Lines>191</Lines>
  <Paragraphs>53</Paragraphs>
  <ScaleCrop>false</ScaleCrop>
  <Company>SPecialiST RePack</Company>
  <LinksUpToDate>false</LinksUpToDate>
  <CharactersWithSpaces>26914</CharactersWithSpaces>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Татьяна</dc:creator>
  <cp:keywords/>
  <dc:description/>
  <cp:lastModifiedBy>Татьяна</cp:lastModifiedBy>
  <cp:revision>1</cp:revision>
  <dcterms:created xsi:type="dcterms:W3CDTF">2019-12-24T13:03:00Z</dcterms:created>
  <dcterms:modified xsi:type="dcterms:W3CDTF">2019-12-24T13:05:00Z</dcterms:modified>
</cp:coreProperties>
</file>