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44" r:id="rId6"/>
    <p:sldMasterId id="2147483768" r:id="rId7"/>
    <p:sldMasterId id="2147483780" r:id="rId8"/>
    <p:sldMasterId id="2147483792" r:id="rId9"/>
    <p:sldMasterId id="2147483804" r:id="rId10"/>
    <p:sldMasterId id="2147483828" r:id="rId11"/>
    <p:sldMasterId id="2147483840" r:id="rId12"/>
    <p:sldMasterId id="2147483852" r:id="rId13"/>
    <p:sldMasterId id="2147483864" r:id="rId14"/>
  </p:sldMasterIdLst>
  <p:notesMasterIdLst>
    <p:notesMasterId r:id="rId37"/>
  </p:notesMasterIdLst>
  <p:sldIdLst>
    <p:sldId id="362" r:id="rId15"/>
    <p:sldId id="476" r:id="rId16"/>
    <p:sldId id="477" r:id="rId17"/>
    <p:sldId id="454" r:id="rId18"/>
    <p:sldId id="465" r:id="rId19"/>
    <p:sldId id="467" r:id="rId20"/>
    <p:sldId id="472" r:id="rId21"/>
    <p:sldId id="468" r:id="rId22"/>
    <p:sldId id="455" r:id="rId23"/>
    <p:sldId id="428" r:id="rId24"/>
    <p:sldId id="458" r:id="rId25"/>
    <p:sldId id="459" r:id="rId26"/>
    <p:sldId id="469" r:id="rId27"/>
    <p:sldId id="474" r:id="rId28"/>
    <p:sldId id="475" r:id="rId29"/>
    <p:sldId id="423" r:id="rId30"/>
    <p:sldId id="470" r:id="rId31"/>
    <p:sldId id="471" r:id="rId32"/>
    <p:sldId id="460" r:id="rId33"/>
    <p:sldId id="448" r:id="rId34"/>
    <p:sldId id="478" r:id="rId35"/>
    <p:sldId id="439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6" autoAdjust="0"/>
    <p:restoredTop sz="94388" autoAdjust="0"/>
  </p:normalViewPr>
  <p:slideViewPr>
    <p:cSldViewPr>
      <p:cViewPr>
        <p:scale>
          <a:sx n="71" d="100"/>
          <a:sy n="71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Механизация сельского хозяйства</c:v>
                </c:pt>
                <c:pt idx="1">
                  <c:v>Прикладная информатика (по отраслям)</c:v>
                </c:pt>
                <c:pt idx="2">
                  <c:v>Ветеринария</c:v>
                </c:pt>
                <c:pt idx="3">
                  <c:v>Экономика и бухгалтерский учёт (по отраслям)</c:v>
                </c:pt>
                <c:pt idx="4">
                  <c:v>Компьютерные системы и комплексы</c:v>
                </c:pt>
                <c:pt idx="5">
                  <c:v>Агрономия</c:v>
                </c:pt>
                <c:pt idx="6">
                  <c:v>Техническое обслуживание и ремонт автомобильного транспорта</c:v>
                </c:pt>
                <c:pt idx="7">
                  <c:v>Тракторист-машинист сельскохозяйственного производства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86</c:v>
                </c:pt>
                <c:pt idx="1">
                  <c:v>57</c:v>
                </c:pt>
                <c:pt idx="2">
                  <c:v>44</c:v>
                </c:pt>
                <c:pt idx="3">
                  <c:v>56</c:v>
                </c:pt>
                <c:pt idx="4">
                  <c:v>45</c:v>
                </c:pt>
                <c:pt idx="5">
                  <c:v>40</c:v>
                </c:pt>
                <c:pt idx="6">
                  <c:v>92</c:v>
                </c:pt>
                <c:pt idx="7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D4-4300-94B7-60EB0B4D98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Механизация сельского хозяйства</c:v>
                </c:pt>
                <c:pt idx="1">
                  <c:v>Прикладная информатика (по отраслям)</c:v>
                </c:pt>
                <c:pt idx="2">
                  <c:v>Ветеринария</c:v>
                </c:pt>
                <c:pt idx="3">
                  <c:v>Экономика и бухгалтерский учёт (по отраслям)</c:v>
                </c:pt>
                <c:pt idx="4">
                  <c:v>Компьютерные системы и комплексы</c:v>
                </c:pt>
                <c:pt idx="5">
                  <c:v>Агрономия</c:v>
                </c:pt>
                <c:pt idx="6">
                  <c:v>Техническое обслуживание и ремонт автомобильного транспорта</c:v>
                </c:pt>
                <c:pt idx="7">
                  <c:v>Тракторист-машинист сельскохозяйственного производства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90</c:v>
                </c:pt>
                <c:pt idx="1">
                  <c:v>70</c:v>
                </c:pt>
                <c:pt idx="2">
                  <c:v>67</c:v>
                </c:pt>
                <c:pt idx="3">
                  <c:v>58</c:v>
                </c:pt>
                <c:pt idx="4">
                  <c:v>58</c:v>
                </c:pt>
                <c:pt idx="5">
                  <c:v>58</c:v>
                </c:pt>
                <c:pt idx="6">
                  <c:v>103</c:v>
                </c:pt>
                <c:pt idx="7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D4-4300-94B7-60EB0B4D98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57286144"/>
        <c:axId val="257287680"/>
      </c:barChart>
      <c:catAx>
        <c:axId val="257286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257287680"/>
        <c:crosses val="autoZero"/>
        <c:auto val="1"/>
        <c:lblAlgn val="ctr"/>
        <c:lblOffset val="100"/>
        <c:noMultiLvlLbl val="0"/>
      </c:catAx>
      <c:valAx>
        <c:axId val="257287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286144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05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</c:plotArea>
    <c:legend>
      <c:legendPos val="r"/>
      <c:layout/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19C58E-2285-4042-9804-236BBB4357FD}" type="datetimeFigureOut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9974BDF-EA64-4A38-B8EA-61120D38D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46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74BDF-EA64-4A38-B8EA-61120D38D92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89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A9EA0D8-21F1-4A2D-8E35-9728BCDF64D4}" type="slidenum">
              <a:rPr lang="ru-RU">
                <a:solidFill>
                  <a:prstClr val="black"/>
                </a:solidFill>
              </a:rPr>
              <a:pPr eaLnBrk="1" hangingPunct="1"/>
              <a:t>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198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74BDF-EA64-4A38-B8EA-61120D38D92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8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D7330-31F5-4D1B-95DA-B27B7F0E5896}" type="datetime1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3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2A95-4D95-4402-8351-C0C53EB6BF42}" type="datetime1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2949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119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857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041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712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305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369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340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725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260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5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AAE7C-3FD0-46F8-AEA8-EE536FCB74B5}" type="datetime1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4344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1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726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165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246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202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567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067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446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426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60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8CEF0-3FB1-4F2B-BC6E-A8CAC000C002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74BA2-6C08-4317-AF4B-E93640720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2176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756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452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895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402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278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662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960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293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809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30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07B7D-1320-4D57-8BDB-8722095CB011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AE3A-B3DD-4BCC-BBE1-1C17FDD6E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057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475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282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867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D7330-31F5-4D1B-95DA-B27B7F0E58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268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121CA-88E6-4988-8E62-0F6FD56E93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089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3D9A0-2D55-4962-8396-501C14DAC7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172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7793C-8A91-482E-8757-BD4AA7299D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702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1E9A-95B3-4737-80FC-A3FCC2497E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636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310AB-EFBC-4ECE-950B-C9E8EA7014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210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9822-1C77-47F7-950E-8B88D5E882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34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14E8A-F70E-453C-8E9B-905F5AF1CA53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514B0-6902-4867-8BDF-95B84B264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159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D6143-6D70-4CBC-B2B5-1625F9FFCC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938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2957-BB1D-4AE6-91A4-35860C70FF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936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2A95-4D95-4402-8351-C0C53EB6BF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88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AAE7C-3FD0-46F8-AEA8-EE536FCB7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66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52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845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677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731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165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67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46EEE-A3D9-406B-A2D9-400370902466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D2451-640E-487B-928A-C02FA7559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445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388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760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826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371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64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1548-0084-491A-834D-E5B0408EB403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1F22-2CA2-4175-92DF-1621F53F6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08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15D82-4D89-4162-A5C8-845447AD84B3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7A3B2-0D7A-44DA-85B4-9F8147386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17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64BD-D556-4F4A-BE44-AA50632784DF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6FC16-7DC0-4EC4-A640-56B2D0F29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14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F3BAA-C802-4DBA-B410-68237346586D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5C385-9852-4239-BFC1-9A2D64E29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3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121CA-88E6-4988-8E62-0F6FD56E9357}" type="datetime1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340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A31D0-A940-4C0C-AE10-326EE497BD3C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90D3E-27B3-49BB-BA49-8A7032FE7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440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18364-1A38-45A6-BA62-BA9A85DE08FC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D5388-B032-4042-998B-B45D81472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0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77045-3005-455B-B551-C255FDA84533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D49CF-4EBB-4FDD-B7CA-B8B580824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732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81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98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53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45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86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6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3D9A0-2D55-4962-8396-501C14DAC71D}" type="datetime1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61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46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2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09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04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4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20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08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69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46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3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7793C-8A91-482E-8757-BD4AA7299D80}" type="datetime1">
              <a:rPr lang="ru-RU" smtClean="0"/>
              <a:t>09.02.2020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54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63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7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58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23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55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33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28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77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2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1E9A-95B3-4737-80FC-A3FCC2497E07}" type="datetime1">
              <a:rPr lang="ru-RU" smtClean="0"/>
              <a:t>09.02.2020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430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71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45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284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44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12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747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54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53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57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4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310AB-EFBC-4ECE-950B-C9E8EA701489}" type="datetime1">
              <a:rPr lang="ru-RU" smtClean="0"/>
              <a:t>09.02.2020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66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25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72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588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65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31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80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905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D7330-31F5-4D1B-95DA-B27B7F0E58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260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121CA-88E6-4988-8E62-0F6FD56E93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87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3D9A0-2D55-4962-8396-501C14DAC7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3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9822-1C77-47F7-950E-8B88D5E8825E}" type="datetime1">
              <a:rPr lang="ru-RU" smtClean="0"/>
              <a:t>09.02.2020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208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7793C-8A91-482E-8757-BD4AA7299D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461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1E9A-95B3-4737-80FC-A3FCC2497E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97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310AB-EFBC-4ECE-950B-C9E8EA7014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22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9822-1C77-47F7-950E-8B88D5E882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21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D6143-6D70-4CBC-B2B5-1625F9FFCC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913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2957-BB1D-4AE6-91A4-35860C70FF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59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2A95-4D95-4402-8351-C0C53EB6BF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611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AAE7C-3FD0-46F8-AEA8-EE536FCB7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135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544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2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D6143-6D70-4CBC-B2B5-1625F9FFCC18}" type="datetime1">
              <a:rPr lang="ru-RU" smtClean="0"/>
              <a:t>09.02.2020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371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75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242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472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068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751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317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529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36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15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7358-EF80-4EE4-BF28-109990E164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F91D-B025-4CFF-9DEC-5DB5E82D7B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2957-BB1D-4AE6-91A4-35860C70FF8F}" type="datetime1">
              <a:rPr lang="ru-RU" smtClean="0"/>
              <a:t>09.02.2020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702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4601-922A-406C-A022-480FEC944F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680E-05CE-485A-A714-610C3D9BD0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590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A401-0FC0-43C8-A790-0BD9AD7DB3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C5D-E620-4467-A5ED-2F7234682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945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24E7-EA06-439D-A892-6EF8B26C5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7D87-5E40-4C12-9B5A-8CAEB90768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752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F41E-9BF3-45F9-90F2-111F0B675A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B6EB-AEE3-4FC6-BAD7-496501A79E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517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9B3A-F122-4667-96F5-2DC4579E4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D595F-43F1-4A61-A4B1-0668D7E81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44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FA054-1AD8-4899-A5D3-ABE1FE1138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799D-33F1-4C87-86ED-ADAF3C01A1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015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E09D-0996-4CD9-8F54-6D10E7F5CE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FA0-CFD2-494F-BADF-E04FA6DF3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790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1EC5-B3A7-4002-A655-6FC2B47AD6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86B9-5A95-490A-A4AD-21D7A5D7B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427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063-A345-44AF-A6AE-617BFFF77C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877D3-F004-496D-82A4-7398015F4D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839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A478-2161-4004-A1BA-63BB1F107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5790-E1EE-471E-BF45-AA9BCF57D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3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1F12A5-7E17-4E41-A6BC-269595F07A2B}" type="datetime1">
              <a:rPr lang="ru-RU" smtClean="0"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9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0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1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1F12A5-7E17-4E41-A6BC-269595F07A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6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81F79A-B410-4728-8D09-7B340DFAE181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09.02.2020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E5CC4FF-6200-4F80-94FB-71A54D5C4B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1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77B78-FFA7-433F-B80F-3CCDA1A80355}" type="datetime1">
              <a:rPr lang="ru-RU"/>
              <a:pPr>
                <a:defRPr/>
              </a:pPr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B804B7-7725-49A4-B833-938850678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46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1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3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1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7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1F12A5-7E17-4E41-A6BC-269595F07A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8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0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9E37B-9C35-4C37-82F8-A50D9711FE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8CE48-5D59-46D7-AA4E-AA2943DC3F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7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64" y="332656"/>
            <a:ext cx="9144064" cy="61247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2075" lvl="0" indent="17463" algn="ctr" eaLnBrk="0" hangingPunct="0">
              <a:defRPr/>
            </a:pP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92075" lvl="0" indent="17463" algn="ctr" eaLnBrk="0" hangingPunct="0">
              <a:defRPr/>
            </a:pPr>
            <a:endParaRPr lang="ru-RU" sz="3600" b="1" dirty="0" smtClean="0">
              <a:solidFill>
                <a:srgbClr val="002060"/>
              </a:solidFill>
            </a:endParaRPr>
          </a:p>
          <a:p>
            <a:pPr marL="92075" lvl="0" indent="17463" algn="ctr" eaLnBrk="0" hangingPunct="0">
              <a:defRPr/>
            </a:pPr>
            <a:endParaRPr lang="ru-RU" sz="3600" b="1" dirty="0">
              <a:solidFill>
                <a:srgbClr val="002060"/>
              </a:solidFill>
            </a:endParaRPr>
          </a:p>
          <a:p>
            <a:pPr marL="92075" lvl="0" indent="17463" algn="ctr" eaLnBrk="0" hangingPunct="0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 </a:t>
            </a:r>
          </a:p>
          <a:p>
            <a:pPr marL="92075" lvl="0" indent="17463" algn="ctr" eaLnBrk="0" hangingPunct="0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реализации проекта (КИП-2016)</a:t>
            </a:r>
          </a:p>
          <a:p>
            <a:pPr marL="92075" lvl="0" indent="17463" algn="ctr" eaLnBrk="0" hangingPunct="0"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marL="92075" lvl="0" indent="17463" algn="ctr" eaLnBrk="0" hangingPunct="0">
              <a:defRPr/>
            </a:pP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2075" lvl="0" indent="17463" algn="ctr" eaLnBrk="0" hangingPunct="0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сетевого взаимодействия «школа-техникум-предприятие» в рамках создания профориентационного аграрного кластера»</a:t>
            </a:r>
          </a:p>
        </p:txBody>
      </p:sp>
      <p:pic>
        <p:nvPicPr>
          <p:cNvPr id="2052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1671" y="265937"/>
            <a:ext cx="14986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37" y="4753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9138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образования, науки и молодёжной политики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образовательное учреждение Краснодарского края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аграрный техникум»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>
              <a:defRPr/>
            </a:pPr>
            <a:fld id="{ADC9799D-33F1-4C87-86ED-ADAF3C01A1B2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1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</a:t>
            </a:r>
            <a:r>
              <a:rPr lang="ru-RU" sz="2800" b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Внедрение интернет – технологий и электронных средств в практику </a:t>
            </a:r>
            <a:r>
              <a:rPr lang="ru-RU" sz="2800" b="1" dirty="0" err="1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профориентационной</a:t>
            </a:r>
            <a:r>
              <a:rPr lang="ru-RU" sz="2800" b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 работы </a:t>
            </a:r>
            <a:endParaRPr lang="ru-RU" sz="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4315833"/>
            <a:ext cx="3686696" cy="2381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13\Desktop\фото телефон\школьники профтестирование\IMG_20181012_091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" y="1417486"/>
            <a:ext cx="2090978" cy="2832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13\Desktop\фото телефон\школьники профтестирование\IMG_20181012_091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50575"/>
            <a:ext cx="2088232" cy="3302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40" y="4220555"/>
            <a:ext cx="3857548" cy="257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771800" y="2649294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Профтестирование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школьников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35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3766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Реализация </a:t>
            </a:r>
          </a:p>
          <a:p>
            <a:pPr marL="365125" indent="-255588" algn="ctr" eaLnBrk="0" hangingPunct="0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программы элективного курса «</a:t>
            </a:r>
            <a:r>
              <a:rPr lang="ru-RU" sz="2800" b="1" dirty="0" err="1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Агротехпрофи</a:t>
            </a:r>
            <a:r>
              <a:rPr lang="ru-RU" sz="28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» </a:t>
            </a:r>
            <a:endParaRPr lang="ru-RU" sz="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483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050926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C:\Users\13\Desktop\фото телефон\СОШ 9-ОЛИМПИАДА ВЕТЕРИНАРИЯ2019-04-23_13-28-04 (2)\IMG_20190415_1207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0" y="3789040"/>
            <a:ext cx="5472608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C:\Users\13\Desktop\фото телефон\лаб. хим. анализ\IMG_20181127_0816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6" y="1556791"/>
            <a:ext cx="4236642" cy="2118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88D51-BB05-4760-85CD-E686D25FC37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1" name="Рисунок 10" descr="C:\Users\User\AppData\Local\Microsoft\Windows\INetCache\Content.Word\IMG-20180208-WA0005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809857" y="3825044"/>
            <a:ext cx="333708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0" y="1524738"/>
            <a:ext cx="4253704" cy="21268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843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856984" cy="13681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1613647"/>
            <a:ext cx="4051466" cy="1769843"/>
          </a:xfrm>
        </p:spPr>
        <p:txBody>
          <a:bodyPr/>
          <a:lstStyle/>
          <a:p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Предпрофильные</a:t>
            </a: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курсы:</a:t>
            </a:r>
          </a:p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«Лаборант</a:t>
            </a:r>
          </a:p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химического анализа»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0026"/>
            <a:ext cx="91694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05761"/>
            <a:ext cx="393858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414"/>
            <a:ext cx="1224136" cy="114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30731"/>
            <a:ext cx="2268252" cy="2981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3"/>
            <a:ext cx="2520280" cy="34685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28" y="3356994"/>
            <a:ext cx="2352560" cy="34685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7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" y="6195"/>
            <a:ext cx="91694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Z:\Грецова Е.В\ЛЕТНИЕ КУРСЫ\IMG-20180718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" y="1810705"/>
            <a:ext cx="2694731" cy="202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Z:\Грецова Е.В\ЛЕТНИЕ КУРСЫ\IMG-20180726-WA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" y="4481252"/>
            <a:ext cx="4047772" cy="2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Z:\Грецова Е.В\ЛЕТНИЕ КУРСЫ\IMG-20180718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31707"/>
            <a:ext cx="2933395" cy="2200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Z:\Грецова Е.В\ЛЕТНИЕ КУРСЫ\IMG-20180718-WA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10705"/>
            <a:ext cx="2651787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538"/>
            <a:ext cx="10493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 descr="Z:\Грецова Е.В\ЛЕТНИЕ КУРСЫ\IMG-20180726-WA00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67" y="4481252"/>
            <a:ext cx="432048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221" y="3689878"/>
            <a:ext cx="828039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Управление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беспилотными летательными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аппаратами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Моделирование и 3-д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печать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42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Апробация и диссеминация результатов деятельности КИП </a:t>
            </a:r>
            <a:endParaRPr lang="ru-RU" sz="3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lat-labinsk.ru/images/information/glavnoemenu/novosti/ornitolog/IMG_20171108_1046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733" y="1073959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lat-labinsk.ru/images/information/glavnoemenu/novosti/ornitolog/IMG-20171113-WA00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000" y="3476043"/>
            <a:ext cx="2458115" cy="3277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7" y="1000125"/>
            <a:ext cx="43924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Юный </a:t>
            </a:r>
            <a:endParaRPr 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ветеринар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орнитолог»</a:t>
            </a:r>
          </a:p>
        </p:txBody>
      </p:sp>
      <p:pic>
        <p:nvPicPr>
          <p:cNvPr id="2050" name="Picture 2" descr="https://ecolog.edulabinsk.ru/upload/iblock/fbe/Voydi_v_prirodu_drugom_23.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26563"/>
            <a:ext cx="4608237" cy="30043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colog.edulabinsk.ru/upload/iblock/41e/Pitomtsy_EBTS_Labinsk0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73959"/>
            <a:ext cx="2088232" cy="269729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08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3766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Программные мероприятия </a:t>
            </a:r>
            <a:r>
              <a:rPr lang="ru-RU" sz="2800" b="1" dirty="0" err="1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профориентационной</a:t>
            </a:r>
            <a:r>
              <a:rPr lang="ru-RU" sz="28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 </a:t>
            </a:r>
          </a:p>
          <a:p>
            <a:pPr marL="365125" indent="-255588" algn="ctr" eaLnBrk="0" hangingPunct="0">
              <a:defRPr/>
            </a:pPr>
            <a:r>
              <a:rPr lang="ru-RU" sz="28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направленности </a:t>
            </a:r>
            <a:endParaRPr lang="ru-RU" sz="2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2" y="1655816"/>
            <a:ext cx="3821458" cy="21495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64" y="1655816"/>
            <a:ext cx="4293745" cy="21495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39" y="4160628"/>
            <a:ext cx="4226870" cy="21134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0" y="4149079"/>
            <a:ext cx="4080450" cy="204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717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</a:t>
            </a:r>
            <a:endParaRPr lang="ru-RU" sz="3000" b="1" dirty="0" smtClean="0">
              <a:ln w="10541" cmpd="sng">
                <a:noFill/>
                <a:prstDash val="solid"/>
              </a:ln>
              <a:solidFill>
                <a:srgbClr val="FF0000"/>
              </a:solidFill>
              <a:latin typeface="Bookman Old Style" pitchFamily="18" charset="0"/>
            </a:endParaRPr>
          </a:p>
          <a:p>
            <a:pPr marL="365125" indent="-255588" algn="ctr" eaLnBrk="0" hangingPunct="0">
              <a:defRPr/>
            </a:pPr>
            <a:r>
              <a:rPr lang="ru-RU" sz="3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Инновационные </a:t>
            </a:r>
            <a:r>
              <a:rPr lang="ru-RU" sz="3000" b="1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преобразования </a:t>
            </a:r>
          </a:p>
          <a:p>
            <a:pPr marL="365125" indent="-255588" algn="ctr" eaLnBrk="0" hangingPunct="0">
              <a:defRPr/>
            </a:pPr>
            <a:r>
              <a:rPr lang="ru-RU" sz="3000" b="1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2-ой подсистемы</a:t>
            </a:r>
            <a:endParaRPr lang="ru-RU" sz="3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marL="365125" indent="-255588" algn="ctr" eaLnBrk="0" hangingPunct="0">
              <a:defRPr/>
            </a:pPr>
            <a:r>
              <a:rPr lang="ru-RU" sz="3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3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8951" y="3510095"/>
            <a:ext cx="829492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82550" indent="26988" algn="ctr" eaLnBrk="0" hangingPunct="0">
              <a:defRPr/>
            </a:pPr>
            <a:r>
              <a:rPr lang="ru-RU" sz="24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Международное сотрудничество</a:t>
            </a:r>
            <a:endParaRPr lang="ru-RU" sz="2400" b="1" dirty="0">
              <a:ln w="10541" cmpd="sng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0908"/>
            <a:ext cx="4071937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C:\Users\13\Desktop\Германия\набор-2019\фото из ГЕРМАНИИ от студентов\IMG-20191205-WA0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92245"/>
            <a:ext cx="2080919" cy="268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5495"/>
            <a:ext cx="4057219" cy="25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7" y="4031833"/>
            <a:ext cx="4875138" cy="274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521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-36512" y="31915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    8-ми </a:t>
            </a:r>
            <a:r>
              <a:rPr lang="ru-RU" sz="28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месячная стажировка в Германии</a:t>
            </a:r>
            <a:endParaRPr lang="ru-RU" sz="2800" b="1" dirty="0" smtClean="0">
              <a:ln w="10541" cmpd="sng">
                <a:noFill/>
                <a:prstDash val="solid"/>
              </a:ln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C:\Users\13\Desktop\ГЕРМАНИЯ -фото\Германия-Зайцев Владислав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79488"/>
            <a:ext cx="3773611" cy="28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3\Desktop\ГЕРМАНИЯ -фото\Германия-УСИКОВ Арте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80381"/>
            <a:ext cx="4147460" cy="27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13\Desktop\Германия\набор-2019\фото из ГЕРМАНИИ от студентов\IMG-20191205-WA00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100"/>
            <a:ext cx="2783510" cy="49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2358"/>
            <a:ext cx="2092646" cy="372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506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01090" y="6263640"/>
            <a:ext cx="18571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1171" y="1937703"/>
            <a:ext cx="3298260" cy="469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-24569" y="-20637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   Конференция «Итоги стажировки»</a:t>
            </a:r>
          </a:p>
          <a:p>
            <a:pPr marL="365125" indent="-255588"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</a:rPr>
              <a:t>Сертификат  </a:t>
            </a:r>
            <a:r>
              <a:rPr lang="ru-RU" sz="2800" b="1" i="1" dirty="0">
                <a:solidFill>
                  <a:srgbClr val="FF0000"/>
                </a:solidFill>
              </a:rPr>
              <a:t>от «</a:t>
            </a:r>
            <a:r>
              <a:rPr lang="en-US" sz="2800" b="1" dirty="0" err="1">
                <a:solidFill>
                  <a:srgbClr val="FF0000"/>
                </a:solidFill>
              </a:rPr>
              <a:t>AgrarKontakt</a:t>
            </a:r>
            <a:r>
              <a:rPr lang="en-US" sz="2800" b="1" dirty="0">
                <a:solidFill>
                  <a:srgbClr val="FF0000"/>
                </a:solidFill>
              </a:rPr>
              <a:t> International</a:t>
            </a:r>
            <a:r>
              <a:rPr lang="ru-RU" sz="2800" b="1" i="1" dirty="0">
                <a:solidFill>
                  <a:srgbClr val="FF0000"/>
                </a:solidFill>
              </a:rPr>
              <a:t>»</a:t>
            </a:r>
            <a:endParaRPr lang="ru-RU" sz="28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25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:\Users\13\Desktop\Германия\КОНФЕРЕНЦИЯ-2019\Конф.-я ФОТО12.12.2019\на сайт\IMG_7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78737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13\Desktop\Германия\КОНФЕРЕНЦИЯ-2019\Конф.-я ФОТО12.12.2019\на сайт\IMG_76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3" y="3987291"/>
            <a:ext cx="4170334" cy="27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</a:t>
            </a:r>
            <a:r>
              <a:rPr lang="ru-RU" sz="3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Мониторинг набора в техникум</a:t>
            </a:r>
            <a:endParaRPr lang="ru-RU" sz="3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29506198"/>
              </p:ext>
            </p:extLst>
          </p:nvPr>
        </p:nvGraphicFramePr>
        <p:xfrm>
          <a:off x="200087" y="1691385"/>
          <a:ext cx="8743825" cy="4784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43808" y="1054993"/>
            <a:ext cx="435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Выполнение КЦП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44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одержимое 2"/>
          <p:cNvSpPr txBox="1">
            <a:spLocks/>
          </p:cNvSpPr>
          <p:nvPr/>
        </p:nvSpPr>
        <p:spPr>
          <a:xfrm>
            <a:off x="70799" y="0"/>
            <a:ext cx="9144000" cy="8854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endParaRPr lang="ru-RU" sz="2800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31" y="1"/>
            <a:ext cx="973831" cy="907608"/>
          </a:xfrm>
          <a:prstGeom prst="rect">
            <a:avLst/>
          </a:prstGeom>
          <a:noFill/>
        </p:spPr>
      </p:pic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1547664" y="-19944"/>
            <a:ext cx="74523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8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Элементы инновационной образовательной программы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3658" y="1268760"/>
            <a:ext cx="8224805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u="sng" dirty="0">
                <a:solidFill>
                  <a:srgbClr val="B00000"/>
                </a:solidFill>
                <a:latin typeface="Times New Roman" pitchFamily="18" charset="0"/>
                <a:cs typeface="Times New Roman" pitchFamily="18" charset="0"/>
              </a:rPr>
              <a:t>Предмет: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профессиональной направленности обучающихся в рамках программы «школа – техникум – предприятие»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3657" y="2708920"/>
            <a:ext cx="8224806" cy="16561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u="sng" dirty="0">
                <a:solidFill>
                  <a:srgbClr val="B000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координации потребностей предприятий региона в кадрах определенного уровня профессиональной подготовки и возможность каждого обучающегося освоить определённый уровень профессии и специальности в рамках единой кластерной среды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136" y="4581128"/>
            <a:ext cx="8211327" cy="1944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B00000"/>
                </a:solidFill>
                <a:latin typeface="Times New Roman" pitchFamily="18" charset="0"/>
                <a:cs typeface="Times New Roman" pitchFamily="18" charset="0"/>
              </a:rPr>
              <a:t>Задачи программы:</a:t>
            </a:r>
          </a:p>
          <a:p>
            <a:pPr lvl="0"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Выявление основных компонентов модели интеграции профессионального и общего образования при организации системы аграрного кластера 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Лабинском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близлежащих  районов, определить их преемственность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взаимосвязь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solidFill>
                <a:srgbClr val="B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Апробация и диссеминация результатов деятельности КИП </a:t>
            </a:r>
            <a:endParaRPr lang="ru-RU" sz="3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77" y="1124744"/>
            <a:ext cx="3850523" cy="305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2808312" cy="1814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59832" y="119675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частие в краевом семинаре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ст. Брюховецкая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r="-1"/>
          <a:stretch/>
        </p:blipFill>
        <p:spPr>
          <a:xfrm>
            <a:off x="323528" y="2938899"/>
            <a:ext cx="2664296" cy="175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87824" y="2780928"/>
            <a:ext cx="2398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в модельном семинаре «Организация агротехнических классов. Лучшие практики»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61" y="4183503"/>
            <a:ext cx="2401739" cy="274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20" y="4453167"/>
            <a:ext cx="3694980" cy="2761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781" y="4108441"/>
            <a:ext cx="2228703" cy="281894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9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76172" y="3687568"/>
            <a:ext cx="4918901" cy="1640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00" y="5543234"/>
            <a:ext cx="4918901" cy="1165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516194" y="1308746"/>
            <a:ext cx="5036032" cy="5494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6611007" y="1308746"/>
            <a:ext cx="2406012" cy="5494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735652" y="1820559"/>
            <a:ext cx="846499" cy="47133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целевой группы с высоким уровнем мотивации  на получение профессий и специальностей агротехнологического профиля с последующим закреплением в районе и крае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93961" y="1306693"/>
            <a:ext cx="1418199" cy="5494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1987" y="0"/>
            <a:ext cx="7685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Модель </a:t>
            </a: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создания  аграрного кластера</a:t>
            </a:r>
            <a:endParaRPr lang="ru-RU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346738" y="4773096"/>
            <a:ext cx="584728" cy="17586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целевого приема в ПОО  и ВО, трудоустройство выпускников </a:t>
            </a:r>
            <a:r>
              <a:rPr lang="ru-RU" sz="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агроклассов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предприятия </a:t>
            </a:r>
            <a:r>
              <a:rPr lang="ru-RU" sz="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сельхозотрасли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46738" y="1830499"/>
            <a:ext cx="584728" cy="28367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целевого приема в ПОО и ВО, содействие трудоустройства выпускников агроклассов муниципальными органами местного самоуправления</a:t>
            </a:r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11015" y="1732586"/>
            <a:ext cx="561223" cy="49974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еализация мероприятий профориентационной направленности, выявление интересов и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склонностей обучающихся 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707874" y="1820559"/>
            <a:ext cx="276924" cy="17470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Поступление в ПОО агротехнологического профиля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707874" y="3778328"/>
            <a:ext cx="276924" cy="1292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Поступление в К </a:t>
            </a:r>
            <a:r>
              <a:rPr lang="ru-RU" sz="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убГАУ</a:t>
            </a:r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707874" y="5327934"/>
            <a:ext cx="276924" cy="12037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Трудоустройство на сельхозпредприятия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Прямая со стрелкой 89"/>
          <p:cNvCxnSpPr/>
          <p:nvPr/>
        </p:nvCxnSpPr>
        <p:spPr>
          <a:xfrm flipV="1">
            <a:off x="7582152" y="3166721"/>
            <a:ext cx="125722" cy="12232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V="1">
            <a:off x="7545762" y="4404292"/>
            <a:ext cx="180000" cy="409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endCxn id="55" idx="1"/>
          </p:cNvCxnSpPr>
          <p:nvPr/>
        </p:nvCxnSpPr>
        <p:spPr>
          <a:xfrm>
            <a:off x="7560439" y="4389936"/>
            <a:ext cx="147435" cy="153988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29" idx="1"/>
            <a:endCxn id="53" idx="3"/>
          </p:cNvCxnSpPr>
          <p:nvPr/>
        </p:nvCxnSpPr>
        <p:spPr>
          <a:xfrm flipH="1" flipV="1">
            <a:off x="7984798" y="2694108"/>
            <a:ext cx="361940" cy="554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29" idx="1"/>
            <a:endCxn id="54" idx="3"/>
          </p:cNvCxnSpPr>
          <p:nvPr/>
        </p:nvCxnSpPr>
        <p:spPr>
          <a:xfrm flipH="1">
            <a:off x="7984798" y="3248860"/>
            <a:ext cx="361940" cy="1175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>
            <a:stCxn id="28" idx="1"/>
            <a:endCxn id="53" idx="3"/>
          </p:cNvCxnSpPr>
          <p:nvPr/>
        </p:nvCxnSpPr>
        <p:spPr>
          <a:xfrm flipH="1" flipV="1">
            <a:off x="7984798" y="2694108"/>
            <a:ext cx="361940" cy="295829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stCxn id="28" idx="1"/>
            <a:endCxn id="54" idx="3"/>
          </p:cNvCxnSpPr>
          <p:nvPr/>
        </p:nvCxnSpPr>
        <p:spPr>
          <a:xfrm flipH="1" flipV="1">
            <a:off x="7984798" y="4424449"/>
            <a:ext cx="361940" cy="122795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>
            <a:stCxn id="28" idx="1"/>
            <a:endCxn id="55" idx="3"/>
          </p:cNvCxnSpPr>
          <p:nvPr/>
        </p:nvCxnSpPr>
        <p:spPr>
          <a:xfrm flipH="1">
            <a:off x="7984798" y="5652400"/>
            <a:ext cx="361940" cy="27741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H="1">
            <a:off x="7991994" y="3219596"/>
            <a:ext cx="349535" cy="2720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921987" y="1997425"/>
            <a:ext cx="389233" cy="36784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Мобильная  </a:t>
            </a:r>
            <a:r>
              <a:rPr lang="ru-RU" sz="9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предпрофильные</a:t>
            </a:r>
            <a:r>
              <a:rPr lang="ru-RU" sz="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(7-9 </a:t>
            </a:r>
            <a:r>
              <a:rPr lang="ru-RU" sz="9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9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.) АГРОКЛАССЫ</a:t>
            </a:r>
            <a:endParaRPr lang="ru-RU" sz="9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1" name="Прямая со стрелкой 90"/>
          <p:cNvCxnSpPr/>
          <p:nvPr/>
        </p:nvCxnSpPr>
        <p:spPr>
          <a:xfrm>
            <a:off x="731623" y="2854428"/>
            <a:ext cx="195933" cy="23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ик 101"/>
          <p:cNvSpPr/>
          <p:nvPr/>
        </p:nvSpPr>
        <p:spPr>
          <a:xfrm>
            <a:off x="75308" y="1278621"/>
            <a:ext cx="1463572" cy="45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этап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Мотивационно-подготовительный</a:t>
            </a:r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1707613" y="1278275"/>
            <a:ext cx="4315165" cy="45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ориентирования (формы, содержание  и методы)</a:t>
            </a: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6945811" y="1292912"/>
            <a:ext cx="1902195" cy="455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самоопредел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ния</a:t>
            </a: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0" y="263384"/>
            <a:ext cx="8984274" cy="1035104"/>
          </a:xfrm>
          <a:prstGeom prst="downArrowCallout">
            <a:avLst>
              <a:gd name="adj1" fmla="val 335521"/>
              <a:gd name="adj2" fmla="val 272872"/>
              <a:gd name="adj3" fmla="val 16607"/>
              <a:gd name="adj4" fmla="val 75371"/>
            </a:avLst>
          </a:prstGeom>
          <a:solidFill>
            <a:srgbClr val="FFC000"/>
          </a:solidFill>
          <a:ln>
            <a:solidFill>
              <a:schemeClr val="tx2"/>
            </a:solidFill>
          </a:ln>
        </p:spPr>
        <p:txBody>
          <a:bodyPr wrap="square" rtlCol="0" anchor="b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трелка вправо 49"/>
          <p:cNvSpPr/>
          <p:nvPr/>
        </p:nvSpPr>
        <p:spPr>
          <a:xfrm>
            <a:off x="6329553" y="2918739"/>
            <a:ext cx="394727" cy="1938755"/>
          </a:xfrm>
          <a:prstGeom prst="rightArrow">
            <a:avLst>
              <a:gd name="adj1" fmla="val 68792"/>
              <a:gd name="adj2" fmla="val 68983"/>
            </a:avLst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63" name="Прямая со стрелкой 62"/>
          <p:cNvCxnSpPr/>
          <p:nvPr/>
        </p:nvCxnSpPr>
        <p:spPr>
          <a:xfrm>
            <a:off x="729607" y="4734572"/>
            <a:ext cx="199967" cy="836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1379287" y="2840520"/>
            <a:ext cx="180000" cy="23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1379287" y="4742935"/>
            <a:ext cx="180000" cy="23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921773"/>
              </p:ext>
            </p:extLst>
          </p:nvPr>
        </p:nvGraphicFramePr>
        <p:xfrm>
          <a:off x="1577279" y="1716259"/>
          <a:ext cx="4739115" cy="5057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221"/>
                <a:gridCol w="1605037"/>
                <a:gridCol w="1184348"/>
                <a:gridCol w="923509"/>
              </a:tblGrid>
              <a:tr h="239150">
                <a:tc>
                  <a:txBody>
                    <a:bodyPr/>
                    <a:lstStyle/>
                    <a:p>
                      <a:endParaRPr lang="ru-RU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Агропробы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</a:t>
                      </a:r>
                    </a:p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практика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</a:t>
                      </a:r>
                    </a:p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1375659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развитие интереса к аграрным профессиям (агроклассы)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Экскурсии на агропредприятия, агровыставки. 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Ознакомительный тренинг на агропредприятиях, агровыставках, агротренажёрах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Практико-ориентированные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пецкурсы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Выполнение  НИР  под руководством научных руководителей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75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Мастер-классы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руководителей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специалистов агропредприятий, </a:t>
                      </a:r>
                    </a:p>
                    <a:p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тренинги, </a:t>
                      </a:r>
                    </a:p>
                    <a:p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консультирование в центре профессиональной  ориентации ГАПОУ КК ЛАТ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Предпрофессиональная подготовка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проектов к краевым и районным  НПК и конкурсам по направлению «агротехнология»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76807">
                <a:tc>
                  <a:txBody>
                    <a:bodyPr/>
                    <a:lstStyle/>
                    <a:p>
                      <a:r>
                        <a:rPr lang="ru-RU" sz="9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Предпрофильн</a:t>
                      </a:r>
                      <a:r>
                        <a:rPr lang="ru-RU" sz="1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ое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обучение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Элективный курс «Агротехнологические и информационные технологии в сельском хозяйстве»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57807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Общеразвивающие мероприятия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в социальных агропроектах муниципалитета, 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края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9" name="Прямоугольник 68"/>
          <p:cNvSpPr/>
          <p:nvPr/>
        </p:nvSpPr>
        <p:spPr>
          <a:xfrm rot="5400000">
            <a:off x="986167" y="-582956"/>
            <a:ext cx="284706" cy="2069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труда и занятости КК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 rot="5400000">
            <a:off x="986168" y="-255599"/>
            <a:ext cx="284706" cy="2069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занятости населения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 rot="5400000">
            <a:off x="3277310" y="-592427"/>
            <a:ext cx="284706" cy="2069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МОНиМП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КК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 rot="5400000">
            <a:off x="3277311" y="-265070"/>
            <a:ext cx="284706" cy="2069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органы управления образованием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 rot="5400000">
            <a:off x="5567395" y="-592427"/>
            <a:ext cx="284706" cy="2069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 хозяйства КК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 rot="5400000">
            <a:off x="5567396" y="-265070"/>
            <a:ext cx="284706" cy="2069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Агропредприятия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 rot="5400000">
            <a:off x="7826474" y="-592428"/>
            <a:ext cx="284706" cy="2069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2166846" y="451602"/>
            <a:ext cx="216000" cy="23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>
            <a:off x="4466548" y="429344"/>
            <a:ext cx="216000" cy="23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6745392" y="425676"/>
            <a:ext cx="216000" cy="23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677790" y="866710"/>
            <a:ext cx="3793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Организационно-методическое сопровождение образовательных организаций – участников проекта (</a:t>
            </a:r>
            <a:r>
              <a:rPr lang="ru-RU" sz="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ОО</a:t>
            </a: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ДОП, </a:t>
            </a:r>
            <a:r>
              <a:rPr lang="ru-RU" sz="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ПОО</a:t>
            </a: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ВО)</a:t>
            </a:r>
            <a:endParaRPr lang="ru-RU" sz="9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 rot="5400000">
            <a:off x="7826474" y="-255600"/>
            <a:ext cx="284706" cy="2069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Общественные объединения и др.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15" y="2796841"/>
            <a:ext cx="42068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4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" cy="972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28596" y="4286256"/>
            <a:ext cx="8358188" cy="265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5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Адрес техникума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352500, г.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Лабинск,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Краснодарского края,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ул. Селиверстова, 26,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Тел. приемной комиссии: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(861-69)3-29-81.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lsxt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2006@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www/lat-labinsk.ru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6470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Спасибо за внимание!</a:t>
            </a: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2" name="Picture 3" descr="\\SHERIFF\Sheriff all\DSC074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607" y="1868189"/>
            <a:ext cx="4140758" cy="2771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80680" y="-12952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2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Модель сетевого 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взаимодействия  </a:t>
            </a:r>
            <a:r>
              <a:rPr lang="ru-RU" sz="2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«школа-техникум-предприятие» в рамках создания </a:t>
            </a:r>
            <a:r>
              <a:rPr lang="ru-RU" sz="20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профориентационного</a:t>
            </a:r>
            <a:r>
              <a:rPr lang="ru-RU" sz="2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аграрного 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кластера</a:t>
            </a:r>
            <a:endParaRPr lang="ru-RU" sz="2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092" y="961177"/>
            <a:ext cx="9050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сетевого взаимодействия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-46224" y="1422841"/>
            <a:ext cx="9190224" cy="5143152"/>
            <a:chOff x="-94527" y="747392"/>
            <a:chExt cx="9424969" cy="5625359"/>
          </a:xfrm>
        </p:grpSpPr>
        <p:sp>
          <p:nvSpPr>
            <p:cNvPr id="34" name="Овал 33"/>
            <p:cNvSpPr/>
            <p:nvPr/>
          </p:nvSpPr>
          <p:spPr>
            <a:xfrm>
              <a:off x="792655" y="951936"/>
              <a:ext cx="7591070" cy="5420073"/>
            </a:xfrm>
            <a:prstGeom prst="ellipse">
              <a:avLst/>
            </a:prstGeom>
            <a:solidFill>
              <a:srgbClr val="99FF99"/>
            </a:solidFill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b="1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b="1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  <a:endParaRPr lang="ru-RU" sz="110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958122" y="1209112"/>
              <a:ext cx="3209925" cy="14001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Социально-экономическое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dirty="0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dirty="0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dirty="0">
                  <a:solidFill>
                    <a:prstClr val="black"/>
                  </a:solidFill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36" name="Овал 35"/>
            <p:cNvSpPr/>
            <p:nvPr/>
          </p:nvSpPr>
          <p:spPr>
            <a:xfrm>
              <a:off x="1313494" y="1763413"/>
              <a:ext cx="6581775" cy="3905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b="1" dirty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но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2324710" y="2400057"/>
              <a:ext cx="4704221" cy="248570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ru-RU" sz="2000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002060"/>
                  </a:solidFill>
                  <a:ea typeface="Calibri"/>
                  <a:cs typeface="Times New Roman"/>
                </a:rPr>
                <a:t>ЦЕНТР </a:t>
              </a:r>
              <a:r>
                <a:rPr lang="ru-RU" dirty="0" smtClean="0">
                  <a:ln w="9525" cap="rnd" cmpd="sng" algn="ctr">
                    <a:solidFill>
                      <a:srgbClr val="000000"/>
                    </a:solidFill>
                    <a:prstDash val="solid"/>
                    <a:bevel/>
                  </a:ln>
                  <a:solidFill>
                    <a:srgbClr val="002060"/>
                  </a:solidFill>
                  <a:ea typeface="Calibri"/>
                  <a:cs typeface="Times New Roman"/>
                </a:rPr>
                <a:t>ПРОФЕССИОНАЛЬНОЙ ОРИЕНТАЦИИ  И СОДЕЙСТВИЯ ТРУДОУСТРОЙСТВУ ВЫПУСКНИКОВ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ru-RU" sz="20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516628" y="4857141"/>
              <a:ext cx="2143125" cy="61912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dirty="0">
                  <a:ln w="9525" cap="rnd" cmpd="sng" algn="ctr">
                    <a:solidFill>
                      <a:sysClr val="windowText" lastClr="000000"/>
                    </a:solidFill>
                    <a:prstDash val="solid"/>
                    <a:bevel/>
                  </a:ln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rPr>
                <a:t>ПРОСТРАНСТВО</a:t>
              </a:r>
              <a:endParaRPr lang="ru-RU" sz="1600" dirty="0">
                <a:ln w="9525" cap="rnd" cmpd="sng" algn="ctr">
                  <a:solidFill>
                    <a:sysClr val="windowText" lastClr="000000"/>
                  </a:solidFill>
                  <a:prstDash val="solid"/>
                  <a:bevel/>
                </a:ln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6710508" y="3716037"/>
              <a:ext cx="2535961" cy="122872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Эколого-биологический центр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 г. Лабинска</a:t>
              </a:r>
              <a:endParaRPr lang="ru-RU" sz="1400" b="1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35619" y="747392"/>
              <a:ext cx="2362200" cy="1661939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Предприятия аграрного кластера Лабинского района</a:t>
              </a:r>
              <a:endParaRPr lang="ru-RU" sz="1400" b="1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7028639" y="747392"/>
              <a:ext cx="2217831" cy="164940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Управление образования </a:t>
              </a:r>
              <a:r>
                <a:rPr lang="ru-RU" sz="1400" b="1" dirty="0" err="1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Лабинского</a:t>
              </a:r>
              <a:r>
                <a:rPr lang="ru-RU" sz="1400" b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, Мостовского районов</a:t>
              </a:r>
              <a:endParaRPr lang="ru-RU" sz="1400" b="1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-91133" y="3642910"/>
              <a:ext cx="2324710" cy="111310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Высшие образовательные учреждения</a:t>
              </a:r>
              <a:endParaRPr lang="ru-RU" sz="1400" b="1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7028931" y="2396798"/>
              <a:ext cx="2280464" cy="1109019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Школы</a:t>
              </a:r>
              <a:endParaRPr lang="ru-RU" sz="1400" b="1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-47885" y="2444679"/>
              <a:ext cx="2311152" cy="1074099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Центр занятости населения</a:t>
              </a:r>
              <a:endParaRPr lang="ru-RU" sz="1400" b="1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958122" y="5641920"/>
              <a:ext cx="3530170" cy="69793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Информационно-</a:t>
              </a:r>
            </a:p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технологическое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94527" y="4929409"/>
              <a:ext cx="3542030" cy="1403985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srgbClr val="000000"/>
                  </a:solidFill>
                  <a:latin typeface="Times New Roman"/>
                  <a:ea typeface="Calibri"/>
                </a:rPr>
                <a:t>Зарегистрированный союз «</a:t>
              </a:r>
              <a:r>
                <a:rPr lang="ru-RU" sz="1400" b="1" dirty="0" err="1">
                  <a:solidFill>
                    <a:srgbClr val="000000"/>
                  </a:solidFill>
                  <a:latin typeface="Times New Roman"/>
                  <a:ea typeface="Calibri"/>
                </a:rPr>
                <a:t>АграрКонтакте</a:t>
              </a:r>
              <a:r>
                <a:rPr lang="ru-RU" sz="1400" b="1" dirty="0">
                  <a:solidFill>
                    <a:srgbClr val="000000"/>
                  </a:solidFill>
                  <a:latin typeface="Times New Roman"/>
                  <a:ea typeface="Calibri"/>
                </a:rPr>
                <a:t> </a:t>
              </a:r>
              <a:r>
                <a:rPr lang="ru-RU" sz="1400" b="1" dirty="0" err="1">
                  <a:solidFill>
                    <a:srgbClr val="000000"/>
                  </a:solidFill>
                  <a:latin typeface="Times New Roman"/>
                  <a:ea typeface="Calibri"/>
                </a:rPr>
                <a:t>Интернациональ</a:t>
              </a:r>
              <a:r>
                <a:rPr lang="ru-RU" sz="1400" b="1" dirty="0">
                  <a:solidFill>
                    <a:srgbClr val="000000"/>
                  </a:solidFill>
                  <a:latin typeface="Times New Roman"/>
                  <a:ea typeface="Calibri"/>
                </a:rPr>
                <a:t>» </a:t>
              </a:r>
              <a:endParaRPr lang="ru-RU" sz="12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 err="1">
                  <a:solidFill>
                    <a:srgbClr val="000000"/>
                  </a:solidFill>
                  <a:latin typeface="Times New Roman"/>
                  <a:ea typeface="Calibri"/>
                </a:rPr>
                <a:t>г.Штутгарт</a:t>
              </a:r>
              <a:r>
                <a:rPr lang="ru-RU" sz="1400" b="1" dirty="0">
                  <a:solidFill>
                    <a:srgbClr val="000000"/>
                  </a:solidFill>
                  <a:latin typeface="Times New Roman"/>
                  <a:ea typeface="Calibri"/>
                </a:rPr>
                <a:t> (Германия)</a:t>
              </a:r>
              <a:endParaRPr lang="ru-RU" sz="12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5956052" y="4996084"/>
              <a:ext cx="3374390" cy="1376667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srgbClr val="000000"/>
                  </a:solidFill>
                  <a:latin typeface="Times New Roman"/>
                  <a:ea typeface="Calibri"/>
                </a:rPr>
                <a:t>Дома детского творчества </a:t>
              </a:r>
              <a:endParaRPr lang="ru-RU" sz="12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srgbClr val="000000"/>
                  </a:solidFill>
                  <a:latin typeface="Times New Roman"/>
                  <a:ea typeface="Calibri"/>
                </a:rPr>
                <a:t>г. Лабинска, п. Мостовского и ст. Ярославской</a:t>
              </a:r>
              <a:endParaRPr lang="ru-RU" sz="12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553990" y="1780932"/>
              <a:ext cx="2143125" cy="6191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dirty="0">
                  <a:ln w="9525" cap="rnd" cmpd="sng" algn="ctr">
                    <a:solidFill>
                      <a:sysClr val="windowText" lastClr="000000"/>
                    </a:solidFill>
                    <a:prstDash val="solid"/>
                    <a:bevel/>
                  </a:ln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rPr>
                <a:t>ПРОСТРАНСТВО</a:t>
              </a:r>
              <a:endParaRPr lang="ru-RU" sz="1600" dirty="0">
                <a:ln w="9525" cap="rnd" cmpd="sng" algn="ctr">
                  <a:solidFill>
                    <a:sysClr val="windowText" lastClr="000000"/>
                  </a:solidFill>
                  <a:prstDash val="solid"/>
                  <a:bevel/>
                </a:ln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8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</a:t>
            </a:r>
            <a:r>
              <a:rPr lang="ru-RU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задачам федеральной и региональной образовательной политики </a:t>
            </a:r>
            <a:endParaRPr lang="ru-RU" sz="2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050926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325438" y="5119688"/>
            <a:ext cx="1974850" cy="322262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25438" y="5553075"/>
            <a:ext cx="2098675" cy="1071563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Предпрофильное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 </a:t>
            </a: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(7-9кл.)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198688" y="3641725"/>
            <a:ext cx="1868487" cy="322263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98688" y="4043363"/>
            <a:ext cx="1868487" cy="93345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НПО + ДПО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4067175" y="2365375"/>
            <a:ext cx="1974850" cy="322263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067175" y="2797175"/>
            <a:ext cx="1974850" cy="1071563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Базовый уровень СПО+ДПО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углом вверх 15"/>
          <p:cNvSpPr/>
          <p:nvPr/>
        </p:nvSpPr>
        <p:spPr>
          <a:xfrm>
            <a:off x="2424113" y="4976813"/>
            <a:ext cx="852487" cy="1111250"/>
          </a:xfrm>
          <a:prstGeom prst="bentUpArrow">
            <a:avLst>
              <a:gd name="adj1" fmla="val 25000"/>
              <a:gd name="adj2" fmla="val 25000"/>
              <a:gd name="adj3" fmla="val 4175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Стрелка углом вверх 17"/>
          <p:cNvSpPr/>
          <p:nvPr/>
        </p:nvSpPr>
        <p:spPr>
          <a:xfrm>
            <a:off x="4067175" y="3868738"/>
            <a:ext cx="792163" cy="950912"/>
          </a:xfrm>
          <a:prstGeom prst="bentUpArrow">
            <a:avLst>
              <a:gd name="adj1" fmla="val 25000"/>
              <a:gd name="adj2" fmla="val 25000"/>
              <a:gd name="adj3" fmla="val 4175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Стрелка углом вверх 18"/>
          <p:cNvSpPr/>
          <p:nvPr/>
        </p:nvSpPr>
        <p:spPr>
          <a:xfrm>
            <a:off x="6042025" y="2530475"/>
            <a:ext cx="833438" cy="1111250"/>
          </a:xfrm>
          <a:prstGeom prst="bentUpArrow">
            <a:avLst>
              <a:gd name="adj1" fmla="val 25000"/>
              <a:gd name="adj2" fmla="val 25000"/>
              <a:gd name="adj3" fmla="val 4175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6300788" y="1250950"/>
            <a:ext cx="2087562" cy="322263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6300788" y="1628775"/>
            <a:ext cx="2087562" cy="9144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трудоустройство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1" name="TextBox 24"/>
          <p:cNvSpPr txBox="1">
            <a:spLocks noChangeArrowheads="1"/>
          </p:cNvSpPr>
          <p:nvPr/>
        </p:nvSpPr>
        <p:spPr bwMode="auto">
          <a:xfrm>
            <a:off x="334963" y="1265238"/>
            <a:ext cx="33162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Социально-экономическое пространство  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C91AF-327F-4CD1-922F-ED14D267D2D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4976812"/>
            <a:ext cx="4427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Социально-экономическое пространство  </a:t>
            </a:r>
          </a:p>
        </p:txBody>
      </p:sp>
    </p:spTree>
    <p:extLst>
      <p:ext uri="{BB962C8B-B14F-4D97-AF65-F5344CB8AC3E}">
        <p14:creationId xmlns:p14="http://schemas.microsoft.com/office/powerpoint/2010/main" val="16149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sz="3000" b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Заключение </a:t>
            </a:r>
          </a:p>
          <a:p>
            <a:pPr marL="365125" indent="-255588" algn="ctr" eaLnBrk="0" hangingPunct="0">
              <a:defRPr/>
            </a:pPr>
            <a:r>
              <a:rPr lang="ru-RU" sz="3000" b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3-х сторонних договоров </a:t>
            </a:r>
          </a:p>
          <a:p>
            <a:pPr marL="365125" indent="-255588" algn="ctr" eaLnBrk="0" hangingPunct="0">
              <a:defRPr/>
            </a:pPr>
            <a:r>
              <a:rPr lang="ru-RU" sz="3000" b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«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Bookman Old Style" pitchFamily="18" charset="0"/>
              </a:rPr>
              <a:t>Предприятие АПК - ГАПОУ КК ЛАТ - Родители школьников»</a:t>
            </a: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1404397"/>
            <a:ext cx="2603553" cy="370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998694"/>
            <a:ext cx="2556533" cy="385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854" y="1412776"/>
            <a:ext cx="2631758" cy="412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394" y="3261654"/>
            <a:ext cx="2468270" cy="350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955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Организация сетевого взаимодействия </a:t>
            </a:r>
            <a:endParaRPr lang="ru-RU" sz="3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377" y="1109457"/>
            <a:ext cx="864096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Договора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сетевом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взаимодействии: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375" y="1892272"/>
            <a:ext cx="864096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Договор о сотрудничестве в сфере профессионального образования и подготовки кадров ООО «Управляющая компания Агрохолдинг «Кубань», 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-Лабинский район – генеральный директор Рогозин Леонид Викторович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2952" y="3356991"/>
            <a:ext cx="853809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Договор о сотрудничестве в сфере профессионального образования и подготовки кадров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фирма «Агрокомплекс» им. Н.И. Ткачева (ст. Выселки Краснодарский край) - генеральный директор Хворостина Евгений Николаевич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2375" y="5138255"/>
            <a:ext cx="84203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Договор о сотрудничестве в сфере профессионального образования и подготовки кадров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 «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Сельхозобъединение-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Галан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 (ст. Константиновская, Курганинский район)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генеральный директор Галенко Николай Петрович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57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30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езультаты </a:t>
            </a: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деятельности КИП </a:t>
            </a:r>
            <a:endParaRPr lang="ru-RU" sz="3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2" y="36692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130621"/>
            <a:ext cx="37444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открытых дверей для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работодателей и школьников</a:t>
            </a: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8763" y="1412776"/>
            <a:ext cx="42692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Сетевое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  <a:t>МАОУ СОШ №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</a:rPr>
              <a:t>13,14,15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</a:rPr>
              <a:t>-ГАПОУ КК ЛАТ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предприятие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</a:rPr>
              <a:t>ООО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  <a:t>«Сельхозобъединение-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Calibri"/>
              </a:rPr>
              <a:t>Галан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  <a:t>» Курганинского района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3\Desktop\ПРОФОР-И на МОН\отчет -октябрь 2019фотоматериалы\IMG-20191018-WA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1465653"/>
            <a:ext cx="3491880" cy="18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13\Desktop\ПРОФОР-И на МОН\отчет -октябрь 2019фотоматериалы\IMG-20191018-WA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33822"/>
            <a:ext cx="3163844" cy="1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3\Desktop\ПРОФОР-И на МОН\отчет -октябрь 2019фотоматериалы\IMG-20191018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27" y="4782626"/>
            <a:ext cx="3535381" cy="19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371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3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</a:t>
            </a:r>
            <a:r>
              <a:rPr lang="ru-RU" sz="30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Инновационность</a:t>
            </a:r>
            <a:endParaRPr lang="ru-RU" sz="3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5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0509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Группа 33"/>
          <p:cNvGrpSpPr>
            <a:grpSpLocks/>
          </p:cNvGrpSpPr>
          <p:nvPr/>
        </p:nvGrpSpPr>
        <p:grpSpPr bwMode="auto">
          <a:xfrm>
            <a:off x="107504" y="1044103"/>
            <a:ext cx="8928992" cy="5741825"/>
            <a:chOff x="647" y="955"/>
            <a:chExt cx="15004" cy="10573"/>
          </a:xfrm>
        </p:grpSpPr>
        <p:sp>
          <p:nvSpPr>
            <p:cNvPr id="35" name="AutoShape 2"/>
            <p:cNvSpPr>
              <a:spLocks noChangeArrowheads="1"/>
            </p:cNvSpPr>
            <p:nvPr/>
          </p:nvSpPr>
          <p:spPr bwMode="auto">
            <a:xfrm>
              <a:off x="647" y="955"/>
              <a:ext cx="14996" cy="164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000" b="1" u="sng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МОДЕЛЬ ИННОВАЦИОННОЙ СИСТЕМЫ</a:t>
              </a:r>
              <a:endPara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000" b="1" u="sng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«ШКОЛА-ТЕХНИКУМ-ПРЕДПРИЯТИЕ»</a:t>
              </a:r>
              <a:endPara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6" name="AutoShape 28"/>
            <p:cNvSpPr>
              <a:spLocks noChangeArrowheads="1"/>
            </p:cNvSpPr>
            <p:nvPr/>
          </p:nvSpPr>
          <p:spPr bwMode="auto">
            <a:xfrm>
              <a:off x="1423" y="3494"/>
              <a:ext cx="3503" cy="1088"/>
            </a:xfrm>
            <a:prstGeom prst="downArrowCallout">
              <a:avLst>
                <a:gd name="adj1" fmla="val 43287"/>
                <a:gd name="adj2" fmla="val 38934"/>
                <a:gd name="adj3" fmla="val 26884"/>
                <a:gd name="adj4" fmla="val 58069"/>
              </a:avLst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I </a:t>
              </a:r>
              <a:r>
                <a:rPr lang="ru-RU" sz="1600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подсистема</a:t>
              </a:r>
              <a:endParaRPr lang="ru-RU" sz="1100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7" name="AutoShape 29"/>
            <p:cNvSpPr>
              <a:spLocks noChangeArrowheads="1"/>
            </p:cNvSpPr>
            <p:nvPr/>
          </p:nvSpPr>
          <p:spPr bwMode="auto">
            <a:xfrm>
              <a:off x="6689" y="3515"/>
              <a:ext cx="3460" cy="1088"/>
            </a:xfrm>
            <a:prstGeom prst="downArrowCallout">
              <a:avLst>
                <a:gd name="adj1" fmla="val 43285"/>
                <a:gd name="adj2" fmla="val 38942"/>
                <a:gd name="adj3" fmla="val 26884"/>
                <a:gd name="adj4" fmla="val 58069"/>
              </a:avLst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600" b="1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II </a:t>
              </a:r>
              <a:r>
                <a:rPr lang="ru-RU" sz="1600" b="1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подсистема</a:t>
              </a:r>
              <a:endParaRPr lang="ru-RU" sz="110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>
              <a:off x="12148" y="3515"/>
              <a:ext cx="3245" cy="1088"/>
            </a:xfrm>
            <a:prstGeom prst="downArrowCallout">
              <a:avLst>
                <a:gd name="adj1" fmla="val 43274"/>
                <a:gd name="adj2" fmla="val 38939"/>
                <a:gd name="adj3" fmla="val 26884"/>
                <a:gd name="adj4" fmla="val 58069"/>
              </a:avLst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600" b="1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III </a:t>
              </a:r>
              <a:r>
                <a:rPr lang="ru-RU" sz="1600" b="1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подсистема</a:t>
              </a:r>
              <a:endParaRPr lang="ru-RU" sz="110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9" name="Text Box 30"/>
            <p:cNvSpPr>
              <a:spLocks noChangeArrowheads="1"/>
            </p:cNvSpPr>
            <p:nvPr/>
          </p:nvSpPr>
          <p:spPr bwMode="auto">
            <a:xfrm>
              <a:off x="1298" y="5067"/>
              <a:ext cx="3632" cy="4169"/>
            </a:xfrm>
            <a:custGeom>
              <a:avLst/>
              <a:gdLst>
                <a:gd name="T0" fmla="*/ 384394 w 2306320"/>
                <a:gd name="T1" fmla="*/ 0 h 2647315"/>
                <a:gd name="T2" fmla="*/ 2306320 w 2306320"/>
                <a:gd name="T3" fmla="*/ 0 h 2647315"/>
                <a:gd name="T4" fmla="*/ 2306320 w 2306320"/>
                <a:gd name="T5" fmla="*/ 0 h 2647315"/>
                <a:gd name="T6" fmla="*/ 2306320 w 2306320"/>
                <a:gd name="T7" fmla="*/ 2262921 h 2647315"/>
                <a:gd name="T8" fmla="*/ 1921926 w 2306320"/>
                <a:gd name="T9" fmla="*/ 2647315 h 2647315"/>
                <a:gd name="T10" fmla="*/ 0 w 2306320"/>
                <a:gd name="T11" fmla="*/ 2647315 h 2647315"/>
                <a:gd name="T12" fmla="*/ 0 w 2306320"/>
                <a:gd name="T13" fmla="*/ 2647315 h 2647315"/>
                <a:gd name="T14" fmla="*/ 0 w 2306320"/>
                <a:gd name="T15" fmla="*/ 384394 h 2647315"/>
                <a:gd name="T16" fmla="*/ 384394 w 2306320"/>
                <a:gd name="T17" fmla="*/ 0 h 26473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6320"/>
                <a:gd name="T28" fmla="*/ 0 h 2647315"/>
                <a:gd name="T29" fmla="*/ 2306320 w 2306320"/>
                <a:gd name="T30" fmla="*/ 2647315 h 26473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6320" h="2647315">
                  <a:moveTo>
                    <a:pt x="384394" y="0"/>
                  </a:moveTo>
                  <a:lnTo>
                    <a:pt x="2306320" y="0"/>
                  </a:lnTo>
                  <a:lnTo>
                    <a:pt x="2306320" y="2262921"/>
                  </a:lnTo>
                  <a:cubicBezTo>
                    <a:pt x="2306320" y="2475216"/>
                    <a:pt x="2134221" y="2647315"/>
                    <a:pt x="1921926" y="2647315"/>
                  </a:cubicBezTo>
                  <a:lnTo>
                    <a:pt x="0" y="2647315"/>
                  </a:lnTo>
                  <a:lnTo>
                    <a:pt x="0" y="384394"/>
                  </a:lnTo>
                  <a:cubicBezTo>
                    <a:pt x="0" y="172099"/>
                    <a:pt x="172099" y="0"/>
                    <a:pt x="384394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kern="150" dirty="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Подсистема </a:t>
              </a:r>
              <a:r>
                <a:rPr lang="ru-RU" sz="1400" b="1" kern="150" dirty="0" err="1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допрофессиональной</a:t>
              </a:r>
              <a:r>
                <a:rPr lang="ru-RU" sz="1400" b="1" kern="150" dirty="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 подготовки старшеклассников и поступающих школьников на ступени </a:t>
              </a:r>
              <a:r>
                <a:rPr lang="ru-RU" sz="1400" b="1" kern="150" dirty="0" err="1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допрофессиональной</a:t>
              </a:r>
              <a:r>
                <a:rPr lang="ru-RU" sz="1400" b="1" kern="150" dirty="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 подготовки</a:t>
              </a:r>
              <a:endParaRPr lang="ru-RU" sz="1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0" name="AutoShape 32"/>
            <p:cNvSpPr>
              <a:spLocks noChangeArrowheads="1"/>
            </p:cNvSpPr>
            <p:nvPr/>
          </p:nvSpPr>
          <p:spPr bwMode="auto">
            <a:xfrm>
              <a:off x="6690" y="5039"/>
              <a:ext cx="3460" cy="4169"/>
            </a:xfrm>
            <a:custGeom>
              <a:avLst/>
              <a:gdLst>
                <a:gd name="T0" fmla="*/ 366191 w 2197100"/>
                <a:gd name="T1" fmla="*/ 0 h 2647315"/>
                <a:gd name="T2" fmla="*/ 2197100 w 2197100"/>
                <a:gd name="T3" fmla="*/ 0 h 2647315"/>
                <a:gd name="T4" fmla="*/ 2197100 w 2197100"/>
                <a:gd name="T5" fmla="*/ 0 h 2647315"/>
                <a:gd name="T6" fmla="*/ 2197100 w 2197100"/>
                <a:gd name="T7" fmla="*/ 2281124 h 2647315"/>
                <a:gd name="T8" fmla="*/ 1830909 w 2197100"/>
                <a:gd name="T9" fmla="*/ 2647315 h 2647315"/>
                <a:gd name="T10" fmla="*/ 0 w 2197100"/>
                <a:gd name="T11" fmla="*/ 2647315 h 2647315"/>
                <a:gd name="T12" fmla="*/ 0 w 2197100"/>
                <a:gd name="T13" fmla="*/ 2647315 h 2647315"/>
                <a:gd name="T14" fmla="*/ 0 w 2197100"/>
                <a:gd name="T15" fmla="*/ 366191 h 2647315"/>
                <a:gd name="T16" fmla="*/ 366191 w 2197100"/>
                <a:gd name="T17" fmla="*/ 0 h 26473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97100"/>
                <a:gd name="T28" fmla="*/ 0 h 2647315"/>
                <a:gd name="T29" fmla="*/ 2197100 w 2197100"/>
                <a:gd name="T30" fmla="*/ 2647315 h 26473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97100" h="2647315">
                  <a:moveTo>
                    <a:pt x="366191" y="0"/>
                  </a:moveTo>
                  <a:lnTo>
                    <a:pt x="2197100" y="0"/>
                  </a:lnTo>
                  <a:lnTo>
                    <a:pt x="2197100" y="2281124"/>
                  </a:lnTo>
                  <a:cubicBezTo>
                    <a:pt x="2197100" y="2483366"/>
                    <a:pt x="2033151" y="2647315"/>
                    <a:pt x="1830909" y="2647315"/>
                  </a:cubicBezTo>
                  <a:lnTo>
                    <a:pt x="0" y="2647315"/>
                  </a:lnTo>
                  <a:lnTo>
                    <a:pt x="0" y="366191"/>
                  </a:lnTo>
                  <a:cubicBezTo>
                    <a:pt x="0" y="163949"/>
                    <a:pt x="163949" y="0"/>
                    <a:pt x="366191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kern="150" dirty="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Подсистема профессиональной подготовки на всех ступенях обучения.  Сопровождение профессионального развития обучающихся</a:t>
              </a:r>
              <a:endParaRPr lang="ru-RU" sz="105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1" name="AutoShape 33"/>
            <p:cNvSpPr>
              <a:spLocks noChangeArrowheads="1"/>
            </p:cNvSpPr>
            <p:nvPr/>
          </p:nvSpPr>
          <p:spPr bwMode="auto">
            <a:xfrm>
              <a:off x="12142" y="5040"/>
              <a:ext cx="3245" cy="4190"/>
            </a:xfrm>
            <a:custGeom>
              <a:avLst/>
              <a:gdLst>
                <a:gd name="T0" fmla="*/ 343436 w 2060575"/>
                <a:gd name="T1" fmla="*/ 0 h 2660650"/>
                <a:gd name="T2" fmla="*/ 2060575 w 2060575"/>
                <a:gd name="T3" fmla="*/ 0 h 2660650"/>
                <a:gd name="T4" fmla="*/ 2060575 w 2060575"/>
                <a:gd name="T5" fmla="*/ 0 h 2660650"/>
                <a:gd name="T6" fmla="*/ 2060575 w 2060575"/>
                <a:gd name="T7" fmla="*/ 2317214 h 2660650"/>
                <a:gd name="T8" fmla="*/ 1717139 w 2060575"/>
                <a:gd name="T9" fmla="*/ 2660650 h 2660650"/>
                <a:gd name="T10" fmla="*/ 0 w 2060575"/>
                <a:gd name="T11" fmla="*/ 2660650 h 2660650"/>
                <a:gd name="T12" fmla="*/ 0 w 2060575"/>
                <a:gd name="T13" fmla="*/ 2660650 h 2660650"/>
                <a:gd name="T14" fmla="*/ 0 w 2060575"/>
                <a:gd name="T15" fmla="*/ 343436 h 2660650"/>
                <a:gd name="T16" fmla="*/ 343436 w 2060575"/>
                <a:gd name="T17" fmla="*/ 0 h 26606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60575"/>
                <a:gd name="T28" fmla="*/ 0 h 2660650"/>
                <a:gd name="T29" fmla="*/ 2060575 w 2060575"/>
                <a:gd name="T30" fmla="*/ 2660650 h 26606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60575" h="2660650">
                  <a:moveTo>
                    <a:pt x="343436" y="0"/>
                  </a:moveTo>
                  <a:lnTo>
                    <a:pt x="2060575" y="0"/>
                  </a:lnTo>
                  <a:lnTo>
                    <a:pt x="2060575" y="2317214"/>
                  </a:lnTo>
                  <a:cubicBezTo>
                    <a:pt x="2060575" y="2506888"/>
                    <a:pt x="1906813" y="2660650"/>
                    <a:pt x="1717139" y="2660650"/>
                  </a:cubicBezTo>
                  <a:lnTo>
                    <a:pt x="0" y="2660650"/>
                  </a:lnTo>
                  <a:lnTo>
                    <a:pt x="0" y="343436"/>
                  </a:lnTo>
                  <a:cubicBezTo>
                    <a:pt x="0" y="153762"/>
                    <a:pt x="153762" y="0"/>
                    <a:pt x="343436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kern="150" dirty="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Подсистема профориентации выпускников техникума.</a:t>
              </a:r>
              <a:endParaRPr lang="ru-RU" sz="1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kern="150" dirty="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Работа по вопросам занятости и трудоустройству</a:t>
              </a:r>
              <a:endParaRPr lang="ru-RU" sz="1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2" name="AutoShape 33"/>
            <p:cNvSpPr>
              <a:spLocks noChangeArrowheads="1"/>
            </p:cNvSpPr>
            <p:nvPr/>
          </p:nvSpPr>
          <p:spPr bwMode="auto">
            <a:xfrm>
              <a:off x="655" y="9367"/>
              <a:ext cx="14996" cy="216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СОЦИАЛЬНО-ЭКОНОМИЧЕСКОЕ ПРОСТРАНСТВО</a:t>
              </a:r>
              <a:endParaRPr lang="ru-RU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РЫНОК ТРУДА И ОБРАЗОВАТЕЛЬНЫХ УСЛУГ В РАМКАХ </a:t>
              </a:r>
              <a:endParaRPr lang="ru-RU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b="1" dirty="0">
                  <a:solidFill>
                    <a:prstClr val="black"/>
                  </a:solidFill>
                  <a:latin typeface="Times New Roman"/>
                  <a:ea typeface="Calibri"/>
                  <a:cs typeface="Times New Roman"/>
                </a:rPr>
                <a:t>АГРАРНОГО КЛАСТЕРА</a:t>
              </a:r>
              <a:endParaRPr lang="ru-RU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336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5875" y="0"/>
            <a:ext cx="9144000" cy="112474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 eaLnBrk="0" hangingPunct="0">
              <a:defRPr/>
            </a:pPr>
            <a:r>
              <a:rPr lang="ru-RU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       </a:t>
            </a:r>
          </a:p>
          <a:p>
            <a:pPr marL="365125" indent="-255588" algn="ctr" eaLnBrk="0" hangingPunct="0">
              <a:defRPr/>
            </a:pPr>
            <a:r>
              <a:rPr lang="ru-RU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элективного курса </a:t>
            </a:r>
          </a:p>
          <a:p>
            <a:pPr marL="365125" indent="-255588" algn="ctr" eaLnBrk="0" hangingPunct="0">
              <a:defRPr/>
            </a:pPr>
            <a:r>
              <a:rPr lang="ru-RU" sz="2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Агротехнологические</a:t>
            </a:r>
          </a:p>
          <a:p>
            <a:pPr marL="365125" indent="-255588" algn="ctr" eaLnBrk="0" hangingPunct="0">
              <a:defRPr/>
            </a:pPr>
            <a:r>
              <a:rPr lang="ru-RU" sz="24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информационные технологии в сельском хозяйстве» </a:t>
            </a:r>
            <a:endParaRPr lang="ru-RU" sz="2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55588" algn="ctr" eaLnBrk="0" hangingPunct="0">
              <a:defRPr/>
            </a:pPr>
            <a:endParaRPr lang="ru-RU" sz="2400" b="1" dirty="0">
              <a:ln w="10541" cmpd="sng">
                <a:noFill/>
                <a:prstDash val="solid"/>
              </a:ln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9459" name="Picture 17" descr="D:\рабочий стол\Форум 2011\Форум 2011\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7938"/>
            <a:ext cx="1052513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397000"/>
            <a:ext cx="371951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1788"/>
            <a:ext cx="34559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25900"/>
            <a:ext cx="39020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12850"/>
            <a:ext cx="393382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4538" y="3584575"/>
            <a:ext cx="3059112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5563" y="3584575"/>
            <a:ext cx="3671887" cy="400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050" y="6326188"/>
            <a:ext cx="3059113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автомобилей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40363" y="6329363"/>
            <a:ext cx="3060700" cy="36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DF732-B105-452D-B7E5-C216F9B84BF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6552</TotalTime>
  <Words>864</Words>
  <Application>Microsoft Office PowerPoint</Application>
  <PresentationFormat>Экран (4:3)</PresentationFormat>
  <Paragraphs>189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Тема Office</vt:lpstr>
      <vt:lpstr>3_Тема Office</vt:lpstr>
      <vt:lpstr>1_Тема Office</vt:lpstr>
      <vt:lpstr>2_Тема Office</vt:lpstr>
      <vt:lpstr>4_Тема Office</vt:lpstr>
      <vt:lpstr>8_Тема Office</vt:lpstr>
      <vt:lpstr>10_Тема Office</vt:lpstr>
      <vt:lpstr>9_Тема Office</vt:lpstr>
      <vt:lpstr>11_Тема Office</vt:lpstr>
      <vt:lpstr>12_Тема Office</vt:lpstr>
      <vt:lpstr>5_Тема Office</vt:lpstr>
      <vt:lpstr>6_Тема Office</vt:lpstr>
      <vt:lpstr>7_Тема Office</vt:lpstr>
      <vt:lpstr>13_Тема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Стелла</dc:creator>
  <cp:lastModifiedBy>HP-PC4</cp:lastModifiedBy>
  <cp:revision>536</cp:revision>
  <dcterms:created xsi:type="dcterms:W3CDTF">2009-11-06T10:33:58Z</dcterms:created>
  <dcterms:modified xsi:type="dcterms:W3CDTF">2020-02-09T13:29:54Z</dcterms:modified>
</cp:coreProperties>
</file>