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27"/>
  </p:notesMasterIdLst>
  <p:sldIdLst>
    <p:sldId id="362" r:id="rId9"/>
    <p:sldId id="449" r:id="rId10"/>
    <p:sldId id="410" r:id="rId11"/>
    <p:sldId id="454" r:id="rId12"/>
    <p:sldId id="455" r:id="rId13"/>
    <p:sldId id="456" r:id="rId14"/>
    <p:sldId id="428" r:id="rId15"/>
    <p:sldId id="458" r:id="rId16"/>
    <p:sldId id="459" r:id="rId17"/>
    <p:sldId id="423" r:id="rId18"/>
    <p:sldId id="460" r:id="rId19"/>
    <p:sldId id="461" r:id="rId20"/>
    <p:sldId id="463" r:id="rId21"/>
    <p:sldId id="414" r:id="rId22"/>
    <p:sldId id="448" r:id="rId23"/>
    <p:sldId id="462" r:id="rId24"/>
    <p:sldId id="457" r:id="rId25"/>
    <p:sldId id="43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6" autoAdjust="0"/>
    <p:restoredTop sz="94388" autoAdjust="0"/>
  </p:normalViewPr>
  <p:slideViewPr>
    <p:cSldViewPr>
      <p:cViewPr varScale="1">
        <p:scale>
          <a:sx n="94" d="100"/>
          <a:sy n="94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Механизация сельского хозяйства</c:v>
                </c:pt>
                <c:pt idx="1">
                  <c:v>Прикладная информатика (по отраслям)</c:v>
                </c:pt>
                <c:pt idx="2">
                  <c:v>Ветеринария</c:v>
                </c:pt>
                <c:pt idx="3">
                  <c:v>Экономика и бухгалтерский учёт (по отраслям)</c:v>
                </c:pt>
                <c:pt idx="4">
                  <c:v>Компьютерные системы и комплексы</c:v>
                </c:pt>
                <c:pt idx="5">
                  <c:v>Агрономия</c:v>
                </c:pt>
                <c:pt idx="6">
                  <c:v>Техническое обслуживание и ремонт автомобильного транспорта</c:v>
                </c:pt>
                <c:pt idx="7">
                  <c:v>Тракторист-машинист сельскохозяйственного производства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</c:v>
                </c:pt>
                <c:pt idx="1">
                  <c:v>57</c:v>
                </c:pt>
                <c:pt idx="2">
                  <c:v>44</c:v>
                </c:pt>
                <c:pt idx="3">
                  <c:v>56</c:v>
                </c:pt>
                <c:pt idx="4">
                  <c:v>45</c:v>
                </c:pt>
                <c:pt idx="5">
                  <c:v>40</c:v>
                </c:pt>
                <c:pt idx="6">
                  <c:v>92</c:v>
                </c:pt>
                <c:pt idx="7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D4-4300-94B7-60EB0B4D98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Механизация сельского хозяйства</c:v>
                </c:pt>
                <c:pt idx="1">
                  <c:v>Прикладная информатика (по отраслям)</c:v>
                </c:pt>
                <c:pt idx="2">
                  <c:v>Ветеринария</c:v>
                </c:pt>
                <c:pt idx="3">
                  <c:v>Экономика и бухгалтерский учёт (по отраслям)</c:v>
                </c:pt>
                <c:pt idx="4">
                  <c:v>Компьютерные системы и комплексы</c:v>
                </c:pt>
                <c:pt idx="5">
                  <c:v>Агрономия</c:v>
                </c:pt>
                <c:pt idx="6">
                  <c:v>Техническое обслуживание и ремонт автомобильного транспорта</c:v>
                </c:pt>
                <c:pt idx="7">
                  <c:v>Тракторист-машинист сельскохозяйственного производства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90</c:v>
                </c:pt>
                <c:pt idx="1">
                  <c:v>70</c:v>
                </c:pt>
                <c:pt idx="2">
                  <c:v>67</c:v>
                </c:pt>
                <c:pt idx="3">
                  <c:v>58</c:v>
                </c:pt>
                <c:pt idx="4">
                  <c:v>58</c:v>
                </c:pt>
                <c:pt idx="5">
                  <c:v>58</c:v>
                </c:pt>
                <c:pt idx="6">
                  <c:v>103</c:v>
                </c:pt>
                <c:pt idx="7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D4-4300-94B7-60EB0B4D98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760192"/>
        <c:axId val="34761728"/>
      </c:barChart>
      <c:catAx>
        <c:axId val="3476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761728"/>
        <c:crosses val="autoZero"/>
        <c:auto val="1"/>
        <c:lblAlgn val="ctr"/>
        <c:lblOffset val="100"/>
        <c:noMultiLvlLbl val="0"/>
      </c:catAx>
      <c:valAx>
        <c:axId val="3476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6019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legend>
      <c:legendPos val="r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19C58E-2285-4042-9804-236BBB4357FD}" type="datetimeFigureOut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974BDF-EA64-4A38-B8EA-61120D38D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46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74BDF-EA64-4A38-B8EA-61120D38D92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8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EA0D8-21F1-4A2D-8E35-9728BCDF64D4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198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7C542A4-138C-42BC-81DB-896A2C5DFC61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74BDF-EA64-4A38-B8EA-61120D38D92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8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7330-31F5-4D1B-95DA-B27B7F0E5896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3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2A95-4D95-4402-8351-C0C53EB6BF42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9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AE7C-3FD0-46F8-AEA8-EE536FCB74B5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3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8CEF0-3FB1-4F2B-BC6E-A8CAC000C002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4BA2-6C08-4317-AF4B-E9364072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1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7B7D-1320-4D57-8BDB-8722095CB011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AE3A-B3DD-4BCC-BBE1-1C17FDD6E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0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4E8A-F70E-453C-8E9B-905F5AF1CA53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14B0-6902-4867-8BDF-95B84B264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1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6EEE-A3D9-406B-A2D9-400370902466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2451-640E-487B-928A-C02FA755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4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E1548-0084-491A-834D-E5B0408EB403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1F22-2CA2-4175-92DF-1621F53F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0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15D82-4D89-4162-A5C8-845447AD84B3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A3B2-0D7A-44DA-85B4-9F814738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64BD-D556-4F4A-BE44-AA50632784DF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FC16-7DC0-4EC4-A640-56B2D0F29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44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3BAA-C802-4DBA-B410-68237346586D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C385-9852-4239-BFC1-9A2D64E2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3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1CA-88E6-4988-8E62-0F6FD56E9357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4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31D0-A940-4C0C-AE10-326EE497BD3C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0D3E-27B3-49BB-BA49-8A7032FE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4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8364-1A38-45A6-BA62-BA9A85DE08FC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5388-B032-4042-998B-B45D81472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7045-3005-455B-B551-C255FDA84533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49CF-4EBB-4FDD-B7CA-B8B580824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32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81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9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45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8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D9A0-2D55-4962-8396-501C14DAC71D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1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46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09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4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4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20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69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46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3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93C-8A91-482E-8757-BD4AA7299D80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54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6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7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58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23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18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5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3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28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77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1E9A-95B3-4737-80FC-A3FCC2497E07}" type="datetime1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0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71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45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28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44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12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74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67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21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91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10AB-EFBC-4ECE-950B-C9E8EA701489}" type="datetime1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66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12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48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72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9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16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4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99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7358-EF80-4EE4-BF28-109990E164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76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4601-922A-406C-A022-480FEC944F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7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A401-0FC0-43C8-A790-0BD9AD7DB3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3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9822-1C77-47F7-950E-8B88D5E8825E}" type="datetime1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83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4E7-EA06-439D-A892-6EF8B26C59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7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F41E-9BF3-45F9-90F2-111F0B675A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49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9B3A-F122-4667-96F5-2DC4579E4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94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054-1AD8-4899-A5D3-ABE1FE113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049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09D-0996-4CD9-8F54-6D10E7F5CE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97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1EC5-B3A7-4002-A655-6FC2B47AD6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84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6063-A345-44AF-A6AE-617BFFF77C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3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A478-2161-4004-A1BA-63BB1F1079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7330-31F5-4D1B-95DA-B27B7F0E58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F91D-B025-4CFF-9DEC-5DB5E82D7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579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21CA-88E6-4988-8E62-0F6FD56E93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680E-05CE-485A-A714-610C3D9BD0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6143-6D70-4CBC-B2B5-1625F9FFCC18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717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D9A0-2D55-4962-8396-501C14DAC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5C5D-E620-4467-A5ED-2F7234682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71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93C-8A91-482E-8757-BD4AA7299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7D87-5E40-4C12-9B5A-8CAEB907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0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1E9A-95B3-4737-80FC-A3FCC2497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6EB-AEE3-4FC6-BAD7-496501A79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846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10AB-EFBC-4ECE-950B-C9E8EA7014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95F-43F1-4A61-A4B1-0668D7E81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2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9822-1C77-47F7-950E-8B88D5E882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799D-33F1-4C87-86ED-ADAF3C01A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01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6143-6D70-4CBC-B2B5-1625F9FFC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8FA0-CFD2-494F-BADF-E04FA6DF36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51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2957-BB1D-4AE6-91A4-35860C70FF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73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2A95-4D95-4402-8351-C0C53EB6B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77D3-F004-496D-82A4-7398015F4D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3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AE7C-3FD0-46F8-AEA8-EE536FCB74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5790-E1EE-471E-BF45-AA9BCF57D6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2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62957-BB1D-4AE6-91A4-35860C70FF8F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86B9-5A95-490A-A4AD-21D7A5D7B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7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F12A5-7E17-4E41-A6BC-269595F07A2B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77B78-FFA7-433F-B80F-3CCDA1A80355}" type="datetime1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804B7-7725-49A4-B833-938850678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6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1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9E37B-9C35-4C37-82F8-A50D9711FE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8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1F12A5-7E17-4E41-A6BC-269595F07A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8CE48-5D59-46D7-AA4E-AA2943DC3F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64" y="332656"/>
            <a:ext cx="9144064" cy="61247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lvl="0" indent="17463" algn="ctr" eaLnBrk="0" hangingPunct="0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2075" lvl="0" indent="17463" algn="ctr" eaLnBrk="0" hangingPunct="0"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92075" lvl="0" indent="17463" algn="ctr" eaLnBrk="0" hangingPunct="0"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marL="92075" lvl="0" indent="17463" algn="ctr" eaLnBrk="0" hangingPunct="0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marL="92075" lvl="0" indent="17463" algn="ctr" eaLnBrk="0" hangingPunct="0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 проекта (КИП-2016)</a:t>
            </a:r>
          </a:p>
          <a:p>
            <a:pPr marL="92075" lvl="0" indent="17463" algn="ctr" eaLnBrk="0" hangingPunct="0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marL="92075" lvl="0" indent="17463" algn="ctr" eaLnBrk="0" hangingPunct="0">
              <a:defRPr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lvl="0" indent="17463" algn="ctr" eaLnBrk="0" hangingPunct="0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сетевого взаимодействия «школа-техникум-предприятие» в рамках создания профориентационного аграрного кластера»</a:t>
            </a:r>
          </a:p>
        </p:txBody>
      </p:sp>
      <p:pic>
        <p:nvPicPr>
          <p:cNvPr id="2052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71" y="265937"/>
            <a:ext cx="14986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37" y="4753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913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молодёжной политики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Краснодарского края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аграрный техникум»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>
              <a:defRPr/>
            </a:pPr>
            <a:fld id="{ADC9799D-33F1-4C87-86ED-ADAF3C01A1B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endParaRPr lang="ru-RU" sz="3000" b="1" dirty="0" smtClean="0">
              <a:ln w="10541" cmpd="sng">
                <a:noFill/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marL="365125" indent="-255588" algn="ctr" eaLnBrk="0" hangingPunct="0">
              <a:defRPr/>
            </a:pP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Результаты деятельности КИП 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365125" indent="-255588" algn="ctr" eaLnBrk="0" hangingPunct="0">
              <a:defRPr/>
            </a:pP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951" y="3510095"/>
            <a:ext cx="82949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2550" indent="26988" algn="ctr" eaLnBrk="0" hangingPunct="0"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3" y="1076247"/>
            <a:ext cx="3191934" cy="2388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10" y="4135120"/>
            <a:ext cx="4678958" cy="253424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0908"/>
            <a:ext cx="407193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13\Desktop\IMG-20191206-WA00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39" y="3510095"/>
            <a:ext cx="1869901" cy="33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2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Мониторинг набора в техникум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00295072"/>
              </p:ext>
            </p:extLst>
          </p:nvPr>
        </p:nvGraphicFramePr>
        <p:xfrm>
          <a:off x="200087" y="1691385"/>
          <a:ext cx="8743825" cy="478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1229720"/>
            <a:ext cx="271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КЦП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4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01638" y="-9527"/>
            <a:ext cx="8742362" cy="976313"/>
          </a:xfrm>
          <a:prstGeom prst="rect">
            <a:avLst/>
          </a:prstGeom>
          <a:solidFill>
            <a:srgbClr val="2DBD1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600" b="1" dirty="0" smtClean="0">
                <a:solidFill>
                  <a:srgbClr val="FF0000"/>
                </a:solidFill>
                <a:latin typeface="Arial" charset="0"/>
              </a:rPr>
              <a:t>Результаты  реализации программных мероприятий</a:t>
            </a:r>
          </a:p>
        </p:txBody>
      </p:sp>
      <p:pic>
        <p:nvPicPr>
          <p:cNvPr id="2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8"/>
            <a:ext cx="1049338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Z:\Мезенцева О.А\13.09.2019\WSR 2019\IMG-20190131-WA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29" y="966788"/>
            <a:ext cx="4125433" cy="3167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11406"/>
              </p:ext>
            </p:extLst>
          </p:nvPr>
        </p:nvGraphicFramePr>
        <p:xfrm>
          <a:off x="3667716" y="2704537"/>
          <a:ext cx="5476284" cy="415346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135978"/>
                <a:gridCol w="2340306"/>
              </a:tblGrid>
              <a:tr h="29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Компетенция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участия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фронтальным погрузчиком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47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Эксплуатация сельскохозяйственных машин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Ветеринария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бульдозером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экскаватором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Кузовной ремонт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47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Ремонт и обслуживание легковых автомобилей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Управление </a:t>
                      </a:r>
                      <a:r>
                        <a:rPr lang="ru-RU" sz="1400" dirty="0" smtClean="0">
                          <a:effectLst/>
                        </a:rPr>
                        <a:t>автогрейдером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30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Управление экскаватором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 место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  <a:tr h="472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Медальон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за профессионализм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1" marR="31181" marT="0" marB="0"/>
                </a:tc>
              </a:tr>
            </a:tbl>
          </a:graphicData>
        </a:graphic>
      </p:graphicFrame>
      <p:pic>
        <p:nvPicPr>
          <p:cNvPr id="6" name="Picture 2" descr="C:\Users\admin\Desktop\2019-wsrlogo-01\2019-wsr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041400"/>
            <a:ext cx="36782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Методическое сопровождение КИП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16739"/>
              </p:ext>
            </p:extLst>
          </p:nvPr>
        </p:nvGraphicFramePr>
        <p:xfrm>
          <a:off x="338538" y="2087847"/>
          <a:ext cx="2664297" cy="426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Acrobat Document" r:id="rId4" imgW="5752953" imgH="8077200" progId="AcroExch.Document.11">
                  <p:embed/>
                </p:oleObj>
              </mc:Choice>
              <mc:Fallback>
                <p:oleObj name="Acrobat Document" r:id="rId4" imgW="5752953" imgH="8077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538" y="2087847"/>
                        <a:ext cx="2664297" cy="4261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81923" y="4627902"/>
            <a:ext cx="3627543" cy="1630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 на сайте ЛАТ о деятельности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КИП:</a:t>
            </a:r>
            <a:r>
              <a:rPr lang="ru-RU" sz="1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http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://www.lat-labinsk.ru/index.php/sveden/1183-pilotnyj-proekt-agrotekhprofi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821" y="1285153"/>
            <a:ext cx="22497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элективного курса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7" y="967090"/>
            <a:ext cx="2476569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47" y="2381673"/>
            <a:ext cx="2636124" cy="436278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799D-33F1-4C87-86ED-ADAF3C01A1B2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Организация сетевого взаимодействия 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377" y="1109457"/>
            <a:ext cx="86409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сетевом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2375" y="1892272"/>
            <a:ext cx="864096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 о сотрудничестве в сфере профессионального образования и подготовки кадров ООО «Управляющая компания Агрохолдинг «Кубань»,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-Лабинский район – генеральный директор Рогозин Леонид Викторович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376" y="3279054"/>
            <a:ext cx="853809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Договор о сотрудничестве в сфере профессионального образования и подготовки кадров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АО фирма «Агрокомплекс» им. Н.И. Ткачева (ст. Выселки Краснодарский край) - генеральный директор Хворостина Евгений Николаевич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2375" y="5138255"/>
            <a:ext cx="84203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 о сотрудничестве в сфере профессионального образования и подготовки кадров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АФ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Сельхозобъединение-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 (ст. Константиновская, Курганинский район)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генеральный директор Галенко Николай Петрович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799D-33F1-4C87-86ED-ADAF3C01A1B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Апробация и диссеминация результатов деятельности КИП 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77" y="1124744"/>
            <a:ext cx="3850523" cy="305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808312" cy="181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119675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частие в краевом семинаре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Брюховецкая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r="-1"/>
          <a:stretch/>
        </p:blipFill>
        <p:spPr>
          <a:xfrm>
            <a:off x="223546" y="3416646"/>
            <a:ext cx="2664296" cy="175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95213" y="3933056"/>
            <a:ext cx="2464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модельном семинаре «Организация агротехнических классов. Лучшие практики»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77" y="3429000"/>
            <a:ext cx="2542756" cy="339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9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езультаты </a:t>
            </a: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деятельности КИП 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2" y="36692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130621"/>
            <a:ext cx="3744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открытых дверей для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работодателей и школьников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8763" y="1412776"/>
            <a:ext cx="4269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МАОУ СОШ №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13,14,15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-ГАПОУ КК ЛАТ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предприятие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ООО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«Сельхозобъединение-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</a:rPr>
              <a:t>Галан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» Курганинского района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3\Desktop\ПРОФОР-И на МОН\отчет -октябрь 2019фотоматериалы\IMG-20191018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465653"/>
            <a:ext cx="3491880" cy="18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3\Desktop\ПРОФОР-И на МОН\отчет -октябрь 2019фотоматериалы\IMG-20191018-WA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33822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3\Desktop\ПРОФОР-И на МОН\отчет -октябрь 2019фотоматериалы\IMG-20191018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27" y="4782626"/>
            <a:ext cx="3535381" cy="19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26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80680" y="-12952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Модель сетевого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взаимодействия 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«школа-техникум-предприятие» в рамках создания </a:t>
            </a:r>
            <a:r>
              <a:rPr lang="ru-RU" sz="2000" b="1" dirty="0" err="1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профориентационного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аграрного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кластера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092" y="961177"/>
            <a:ext cx="9050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сетевого взаимодействия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-46224" y="1422841"/>
            <a:ext cx="9190224" cy="5143152"/>
            <a:chOff x="-94527" y="747392"/>
            <a:chExt cx="9424969" cy="5625359"/>
          </a:xfrm>
        </p:grpSpPr>
        <p:sp>
          <p:nvSpPr>
            <p:cNvPr id="34" name="Овал 33"/>
            <p:cNvSpPr/>
            <p:nvPr/>
          </p:nvSpPr>
          <p:spPr>
            <a:xfrm>
              <a:off x="792655" y="951936"/>
              <a:ext cx="7591070" cy="5420073"/>
            </a:xfrm>
            <a:prstGeom prst="ellipse">
              <a:avLst/>
            </a:prstGeom>
            <a:solidFill>
              <a:srgbClr val="99FF99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  <a:endParaRPr lang="ru-RU" sz="110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58122" y="1209112"/>
              <a:ext cx="3209925" cy="14001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Социально-экономическое</a:t>
              </a:r>
              <a:endParaRPr lang="ru-RU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313494" y="1763413"/>
              <a:ext cx="6581775" cy="390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b="1" dirty="0">
                  <a:solidFill>
                    <a:prstClr val="white"/>
                  </a:solidFill>
                  <a:latin typeface="Times New Roman"/>
                  <a:ea typeface="Calibri"/>
                  <a:cs typeface="Times New Roman"/>
                </a:rPr>
                <a:t>но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324710" y="2400057"/>
              <a:ext cx="4704221" cy="2485706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200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 smtClean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2060"/>
                  </a:solidFill>
                  <a:ea typeface="Calibri"/>
                  <a:cs typeface="Times New Roman"/>
                </a:rPr>
                <a:t>ЦЕНТР </a:t>
              </a:r>
              <a:r>
                <a:rPr lang="ru-RU" dirty="0" smtClean="0">
                  <a:ln w="952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2060"/>
                  </a:solidFill>
                  <a:ea typeface="Calibri"/>
                  <a:cs typeface="Times New Roman"/>
                </a:rPr>
                <a:t>ПРОФЕССИОНАЛЬНОЙ ОРИЕНТАЦИИ  И СОДЕЙСТВИЯ ТРУДОУСТРОЙСТВУ ВЫПУСКНИКОВ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20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516628" y="4857141"/>
              <a:ext cx="2143125" cy="61912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ln w="9525" cap="rnd" cmpd="sng" algn="ctr">
                    <a:solidFill>
                      <a:sysClr val="windowText" lastClr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ПРОСТРАНСТВО</a:t>
              </a:r>
              <a:endParaRPr lang="ru-RU" sz="1600" dirty="0">
                <a:ln w="9525" cap="rnd" cmpd="sng" algn="ctr">
                  <a:solidFill>
                    <a:sysClr val="windowText" lastClr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10508" y="3716037"/>
              <a:ext cx="2535961" cy="122872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Эколого-биологический центр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 г. Лабинска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35619" y="747392"/>
              <a:ext cx="2362200" cy="166193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Предприятия аграрного кластера Лабинского района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7028639" y="747392"/>
              <a:ext cx="2217831" cy="164940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Управление образования Лабинского района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-91133" y="3642910"/>
              <a:ext cx="2324710" cy="1113106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Высшие образовательные учреждения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7028931" y="2396798"/>
              <a:ext cx="2280464" cy="11090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Школы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-47885" y="2444679"/>
              <a:ext cx="2311152" cy="107409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Центр занятости населения</a:t>
              </a:r>
              <a:endParaRPr lang="ru-RU" sz="1400" b="1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958122" y="5641920"/>
              <a:ext cx="3530170" cy="69793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Информационно-</a:t>
              </a:r>
            </a:p>
            <a:p>
              <a:pPr algn="ctr">
                <a:spcAft>
                  <a:spcPts val="6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технологическое</a:t>
              </a:r>
              <a:endParaRPr lang="ru-RU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-94527" y="4929409"/>
              <a:ext cx="3542030" cy="140398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Зарегистрированный союз «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/>
                  <a:ea typeface="Calibri"/>
                </a:rPr>
                <a:t>АграрКонтакте</a:t>
              </a: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 </a:t>
              </a:r>
              <a:r>
                <a:rPr lang="ru-RU" sz="1400" b="1" dirty="0" err="1">
                  <a:solidFill>
                    <a:srgbClr val="000000"/>
                  </a:solidFill>
                  <a:latin typeface="Times New Roman"/>
                  <a:ea typeface="Calibri"/>
                </a:rPr>
                <a:t>Интернациональ</a:t>
              </a: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» 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 err="1">
                  <a:solidFill>
                    <a:srgbClr val="000000"/>
                  </a:solidFill>
                  <a:latin typeface="Times New Roman"/>
                  <a:ea typeface="Calibri"/>
                </a:rPr>
                <a:t>г.Штутгарт</a:t>
              </a: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 (Германия)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956052" y="4996084"/>
              <a:ext cx="3374390" cy="1376667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Дома детского творчества 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latin typeface="Times New Roman"/>
                  <a:ea typeface="Calibri"/>
                </a:rPr>
                <a:t>г. Лабинска, п. Мостовского и ст. Ярославской</a:t>
              </a:r>
              <a:endParaRPr lang="ru-RU" sz="12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553990" y="1780932"/>
              <a:ext cx="2143125" cy="6191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ln w="9525" cap="rnd" cmpd="sng" algn="ctr">
                    <a:solidFill>
                      <a:sysClr val="windowText" lastClr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latin typeface="Times New Roman"/>
                  <a:ea typeface="Calibri"/>
                  <a:cs typeface="Times New Roman"/>
                </a:rPr>
                <a:t>ПРОСТРАНСТВО</a:t>
              </a:r>
              <a:endParaRPr lang="ru-RU" sz="1600" dirty="0">
                <a:ln w="9525" cap="rnd" cmpd="sng" algn="ctr">
                  <a:solidFill>
                    <a:sysClr val="windowText" lastClr="000000"/>
                  </a:solidFill>
                  <a:prstDash val="solid"/>
                  <a:bevel/>
                </a:ln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5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28596" y="4286256"/>
            <a:ext cx="8358188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 техникума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352500, г.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Лабинск,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Краснодарского края,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Селиверстова, 26,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 приемной комиссии: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(861-69)3-29-81.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lsxt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2006@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www/lat-labinsk.ru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2" name="Picture 3" descr="\\SHERIFF\Sheriff all\DSC074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07" y="1868189"/>
            <a:ext cx="4140758" cy="277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799D-33F1-4C87-86ED-ADAF3C01A1B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53471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Цель деятельности инновационной площадки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471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268761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   Создание </a:t>
            </a:r>
            <a:r>
              <a:rPr lang="ru-RU" sz="3200" dirty="0"/>
              <a:t>условий для координации потребностей </a:t>
            </a:r>
            <a:r>
              <a:rPr lang="ru-RU" sz="3200" dirty="0" smtClean="0"/>
              <a:t>аграрных предприятий </a:t>
            </a:r>
            <a:r>
              <a:rPr lang="ru-RU" sz="3200" dirty="0"/>
              <a:t>региона в кадрах определенного уровня профессиональной </a:t>
            </a:r>
            <a:r>
              <a:rPr lang="ru-RU" sz="3200" dirty="0" smtClean="0"/>
              <a:t>подготовки.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   Возможностью </a:t>
            </a:r>
            <a:r>
              <a:rPr lang="ru-RU" sz="3200" dirty="0"/>
              <a:t>каждого обучающегося освоить определенный уровень профессии и специальности в рамках единой аграрной кластерной </a:t>
            </a:r>
            <a:r>
              <a:rPr lang="ru-RU" sz="3200" dirty="0" smtClean="0"/>
              <a:t>среды.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83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Задачи 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КИП-2016</a:t>
            </a:r>
            <a:endParaRPr lang="ru-RU" sz="3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558" y="1340768"/>
            <a:ext cx="8946937" cy="440120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основных компонентов модели интеграции профессионального и общего образования при организации системы аграрного кластера в г. Лабинске, Лабинском и близлежащих  районов, определить их преемственность и взаимосвязь.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скоординированности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действий техникума и работодателей по вопросам профориентации для повышения качества подготовки специалистов с профессиональным образованием различного уровня в рамках единой кластерной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направлений развития профориентационной работы ГАПОУ КК ЛАТ.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13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задачам федеральной и региональной образовательной политики </a:t>
            </a:r>
            <a:endParaRPr lang="ru-RU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50926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325438" y="5119688"/>
            <a:ext cx="1974850" cy="32226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5438" y="5553075"/>
            <a:ext cx="2098675" cy="107156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(7-9кл.)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98688" y="3641725"/>
            <a:ext cx="1868487" cy="32226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98688" y="4043363"/>
            <a:ext cx="1868487" cy="93345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НПО + ДПО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067175" y="2365375"/>
            <a:ext cx="1974850" cy="32226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67175" y="2797175"/>
            <a:ext cx="1974850" cy="107156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СПО+ДПО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>
            <a:off x="2424113" y="4976813"/>
            <a:ext cx="852487" cy="1111250"/>
          </a:xfrm>
          <a:prstGeom prst="bentUpArrow">
            <a:avLst>
              <a:gd name="adj1" fmla="val 25000"/>
              <a:gd name="adj2" fmla="val 25000"/>
              <a:gd name="adj3" fmla="val 417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4067175" y="3868738"/>
            <a:ext cx="792163" cy="950912"/>
          </a:xfrm>
          <a:prstGeom prst="bentUpArrow">
            <a:avLst>
              <a:gd name="adj1" fmla="val 25000"/>
              <a:gd name="adj2" fmla="val 25000"/>
              <a:gd name="adj3" fmla="val 417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6042025" y="2530475"/>
            <a:ext cx="833438" cy="1111250"/>
          </a:xfrm>
          <a:prstGeom prst="bentUpArrow">
            <a:avLst>
              <a:gd name="adj1" fmla="val 25000"/>
              <a:gd name="adj2" fmla="val 25000"/>
              <a:gd name="adj3" fmla="val 417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300788" y="1250950"/>
            <a:ext cx="2087562" cy="322263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300788" y="1628775"/>
            <a:ext cx="2087562" cy="9144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трудоустройство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TextBox 24"/>
          <p:cNvSpPr txBox="1">
            <a:spLocks noChangeArrowheads="1"/>
          </p:cNvSpPr>
          <p:nvPr/>
        </p:nvSpPr>
        <p:spPr bwMode="auto">
          <a:xfrm>
            <a:off x="334963" y="1265238"/>
            <a:ext cx="33162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Социально-экономическое пространство  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C91AF-327F-4CD1-922F-ED14D267D2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5875" y="0"/>
            <a:ext cx="9144000" cy="11247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    </a:t>
            </a:r>
          </a:p>
          <a:p>
            <a:pPr marL="365125" indent="-255588" algn="ctr" eaLnBrk="0" hangingPunct="0"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элективного курса </a:t>
            </a:r>
          </a:p>
          <a:p>
            <a:pPr marL="365125" indent="-255588" algn="ctr" eaLnBrk="0" hangingPunct="0"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Агротехнологические</a:t>
            </a:r>
          </a:p>
          <a:p>
            <a:pPr marL="365125" indent="-255588" algn="ctr" eaLnBrk="0" hangingPunct="0">
              <a:defRPr/>
            </a:pP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информационные технологии в сельском хозяйстве» </a:t>
            </a:r>
            <a:endParaRPr lang="ru-RU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55588" algn="ctr" eaLnBrk="0" hangingPunct="0">
              <a:defRPr/>
            </a:pPr>
            <a:endParaRPr lang="ru-RU" sz="24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9459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938"/>
            <a:ext cx="105251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97000"/>
            <a:ext cx="37195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41788"/>
            <a:ext cx="34559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25900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12850"/>
            <a:ext cx="39338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538" y="3584575"/>
            <a:ext cx="30591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5563" y="3584575"/>
            <a:ext cx="3671887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050" y="6326188"/>
            <a:ext cx="3059113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автомобилей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0363" y="6329363"/>
            <a:ext cx="306070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DF732-B105-452D-B7E5-C216F9B84BF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3215862" y="2887145"/>
            <a:ext cx="2712276" cy="1673749"/>
          </a:xfrm>
          <a:prstGeom prst="plaqu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3103563" y="3053576"/>
            <a:ext cx="2895600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Пилотный сетевой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ГАПОУ КК ЛАТ</a:t>
            </a:r>
          </a:p>
          <a:p>
            <a:pPr algn="ctr">
              <a:lnSpc>
                <a:spcPct val="115000"/>
              </a:lnSpc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«АГРОТЕХПРОФИ»</a:t>
            </a:r>
            <a:endParaRPr lang="ru-RU" altLang="ru-RU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6219459" y="1277619"/>
            <a:ext cx="2751118" cy="2016223"/>
            <a:chOff x="0" y="1857390"/>
            <a:chExt cx="3591564" cy="2045289"/>
          </a:xfrm>
          <a:solidFill>
            <a:schemeClr val="bg1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0" name="Овал 9"/>
            <p:cNvSpPr/>
            <p:nvPr/>
          </p:nvSpPr>
          <p:spPr>
            <a:xfrm>
              <a:off x="0" y="1857390"/>
              <a:ext cx="3591564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525972" y="2156917"/>
              <a:ext cx="2634694" cy="13261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Мостовского района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105636" y="808756"/>
            <a:ext cx="5838872" cy="2694175"/>
            <a:chOff x="-88297" y="1099092"/>
            <a:chExt cx="7902426" cy="3005309"/>
          </a:xfrm>
        </p:grpSpPr>
        <p:sp>
          <p:nvSpPr>
            <p:cNvPr id="16" name="Овал 15"/>
            <p:cNvSpPr/>
            <p:nvPr/>
          </p:nvSpPr>
          <p:spPr>
            <a:xfrm>
              <a:off x="-88297" y="1573290"/>
              <a:ext cx="3679861" cy="253111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17" name="Овал 4"/>
            <p:cNvSpPr/>
            <p:nvPr/>
          </p:nvSpPr>
          <p:spPr>
            <a:xfrm>
              <a:off x="525972" y="2156916"/>
              <a:ext cx="2539620" cy="14462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Лабинского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4134268" y="1099092"/>
              <a:ext cx="3679861" cy="253111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498095" y="4736618"/>
            <a:ext cx="2718943" cy="1798537"/>
            <a:chOff x="17819" y="1843159"/>
            <a:chExt cx="3591564" cy="2045289"/>
          </a:xfrm>
          <a:solidFill>
            <a:srgbClr val="66FF99"/>
          </a:solidFill>
          <a:scene3d>
            <a:camera prst="orthographicFront"/>
            <a:lightRig rig="chilly" dir="t"/>
          </a:scene3d>
        </p:grpSpPr>
        <p:sp>
          <p:nvSpPr>
            <p:cNvPr id="22" name="Овал 21"/>
            <p:cNvSpPr/>
            <p:nvPr/>
          </p:nvSpPr>
          <p:spPr>
            <a:xfrm>
              <a:off x="17819" y="1843159"/>
              <a:ext cx="3591564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735954" y="2156917"/>
              <a:ext cx="2329638" cy="13543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МОБУ СОШ №22 станицы </a:t>
              </a:r>
              <a:r>
                <a:rPr lang="ru-RU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Чамлыкской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трелка вправо 27"/>
          <p:cNvSpPr/>
          <p:nvPr/>
        </p:nvSpPr>
        <p:spPr>
          <a:xfrm rot="13110402">
            <a:off x="2874533" y="2597706"/>
            <a:ext cx="458061" cy="378701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3"/>
          <p:cNvSpPr/>
          <p:nvPr/>
        </p:nvSpPr>
        <p:spPr>
          <a:xfrm rot="19318531">
            <a:off x="5771286" y="2599404"/>
            <a:ext cx="455754" cy="35105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Стрелка вправо 34"/>
          <p:cNvSpPr/>
          <p:nvPr/>
        </p:nvSpPr>
        <p:spPr>
          <a:xfrm rot="7169315">
            <a:off x="2793489" y="4413049"/>
            <a:ext cx="605038" cy="387796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Группа 14"/>
          <p:cNvGrpSpPr/>
          <p:nvPr/>
        </p:nvGrpSpPr>
        <p:grpSpPr>
          <a:xfrm>
            <a:off x="3398463" y="4816101"/>
            <a:ext cx="2742116" cy="1779202"/>
            <a:chOff x="-2493885" y="2022422"/>
            <a:chExt cx="3679861" cy="2045289"/>
          </a:xfrm>
          <a:scene3d>
            <a:camera prst="orthographicFront"/>
            <a:lightRig rig="chilly" dir="t"/>
          </a:scene3d>
        </p:grpSpPr>
        <p:sp>
          <p:nvSpPr>
            <p:cNvPr id="29" name="Овал 28"/>
            <p:cNvSpPr/>
            <p:nvPr/>
          </p:nvSpPr>
          <p:spPr>
            <a:xfrm>
              <a:off x="-2493885" y="2022422"/>
              <a:ext cx="3679861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-2126449" y="2330952"/>
              <a:ext cx="3049303" cy="157172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МОБУ СОШ №4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Г.Лабинск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Стрелка вправо 30"/>
          <p:cNvSpPr/>
          <p:nvPr/>
        </p:nvSpPr>
        <p:spPr>
          <a:xfrm rot="3263229">
            <a:off x="5701902" y="4439277"/>
            <a:ext cx="652349" cy="4182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CCFF"/>
          </a:solidFill>
          <a:ln>
            <a:solidFill>
              <a:srgbClr val="CC00FF"/>
            </a:solidFill>
          </a:ln>
          <a:scene3d>
            <a:camera prst="orthographicFront"/>
            <a:lightRig rig="chilly" dir="t"/>
          </a:scene3d>
          <a:sp3d z="-700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0" y="16517"/>
            <a:ext cx="9144000" cy="1196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          </a:t>
            </a:r>
            <a:r>
              <a:rPr lang="ru-RU" sz="3400" b="1" dirty="0" smtClean="0">
                <a:solidFill>
                  <a:srgbClr val="FF0000"/>
                </a:solidFill>
              </a:rPr>
              <a:t>Участники сетевого взаимодействия</a:t>
            </a:r>
            <a:endParaRPr lang="ru-RU" sz="3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0"/>
          <p:cNvGrpSpPr/>
          <p:nvPr/>
        </p:nvGrpSpPr>
        <p:grpSpPr>
          <a:xfrm>
            <a:off x="6271959" y="4740219"/>
            <a:ext cx="2718943" cy="1798537"/>
            <a:chOff x="17819" y="1843159"/>
            <a:chExt cx="3591564" cy="2045289"/>
          </a:xfrm>
          <a:solidFill>
            <a:srgbClr val="66FF99"/>
          </a:solidFill>
          <a:scene3d>
            <a:camera prst="orthographicFront"/>
            <a:lightRig rig="chilly" dir="t"/>
          </a:scene3d>
        </p:grpSpPr>
        <p:sp>
          <p:nvSpPr>
            <p:cNvPr id="32" name="Овал 31"/>
            <p:cNvSpPr/>
            <p:nvPr/>
          </p:nvSpPr>
          <p:spPr>
            <a:xfrm>
              <a:off x="17819" y="1843159"/>
              <a:ext cx="3591564" cy="20452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735954" y="2156917"/>
              <a:ext cx="2329638" cy="13543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МБОУ СОШ №16 село </a:t>
              </a:r>
              <a:r>
                <a:rPr lang="ru-RU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Унароково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72266" y="1757065"/>
            <a:ext cx="203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АГРО</a:t>
            </a:r>
          </a:p>
          <a:p>
            <a:r>
              <a:rPr lang="ru-RU" b="1" dirty="0" smtClean="0"/>
              <a:t>ПРЕДПРИЯТИЯ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06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30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Внедрение интернет – технологий и электронных средств в практику </a:t>
            </a:r>
            <a:r>
              <a:rPr lang="ru-RU" sz="2800" b="1" dirty="0" err="1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профориентационной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работы 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50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315833"/>
            <a:ext cx="3686696" cy="23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13\Desktop\фото телефон\школьники профтестирование\IMG_20181012_091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" y="1417486"/>
            <a:ext cx="2090978" cy="283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3\Desktop\фото телефон\школьники профтестирование\IMG_20181012_0917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58" y="1414699"/>
            <a:ext cx="1512168" cy="2674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40" y="4220555"/>
            <a:ext cx="3857548" cy="257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264929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Профтестирование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799D-33F1-4C87-86ED-ADAF3C01A1B2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3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0" y="0"/>
            <a:ext cx="9144000" cy="13766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5125" indent="-255588" algn="ctr" eaLnBrk="0" hangingPunct="0"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Реализация </a:t>
            </a:r>
          </a:p>
          <a:p>
            <a:pPr marL="365125" indent="-255588" algn="ctr" eaLnBrk="0" hangingPunct="0"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программы элективного курса «</a:t>
            </a:r>
            <a:r>
              <a:rPr lang="ru-RU" sz="2800" b="1" dirty="0" err="1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Агротехпрофи</a:t>
            </a:r>
            <a:r>
              <a:rPr lang="ru-RU" sz="28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» 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3" name="Picture 17" descr="D:\рабочий стол\Форум 2011\Форум 2011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50926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C:\Users\13\Desktop\фото телефон\СОШ 9-ОЛИМПИАДА ВЕТЕРИНАРИЯ2019-04-23_13-28-04 (2)\IMG_20190415_12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7" y="1556792"/>
            <a:ext cx="413385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C:\Users\13\Desktop\фото телефон\лаб. хим. анализ\IMG_20181127_081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6" y="1556792"/>
            <a:ext cx="4140200" cy="2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6" y="3626892"/>
            <a:ext cx="5436096" cy="305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88D51-BB05-4760-85CD-E686D25FC3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" name="Рисунок 10" descr="C:\Users\User\AppData\Local\Microsoft\Windows\INetCache\Content.Word\IMG-20180208-WA0005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47776" y="4099128"/>
            <a:ext cx="333708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184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56984" cy="1368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640" y="3893425"/>
            <a:ext cx="6696744" cy="108012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Предпрофильные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курсы: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«Лаборант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химического анализа»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0026"/>
            <a:ext cx="9169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450"/>
            <a:ext cx="39385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14"/>
            <a:ext cx="1224136" cy="114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80" y="3140968"/>
            <a:ext cx="276211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1" y="1985651"/>
            <a:ext cx="2736304" cy="3751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6154</TotalTime>
  <Words>643</Words>
  <Application>Microsoft Office PowerPoint</Application>
  <PresentationFormat>Экран (4:3)</PresentationFormat>
  <Paragraphs>169</Paragraphs>
  <Slides>18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Тема Office</vt:lpstr>
      <vt:lpstr>3_Тема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Стелла</dc:creator>
  <cp:lastModifiedBy>13</cp:lastModifiedBy>
  <cp:revision>488</cp:revision>
  <dcterms:created xsi:type="dcterms:W3CDTF">2009-11-06T10:33:58Z</dcterms:created>
  <dcterms:modified xsi:type="dcterms:W3CDTF">2020-01-14T06:27:03Z</dcterms:modified>
</cp:coreProperties>
</file>