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9" r:id="rId3"/>
    <p:sldId id="293" r:id="rId4"/>
    <p:sldId id="263" r:id="rId5"/>
    <p:sldId id="264" r:id="rId6"/>
    <p:sldId id="281" r:id="rId7"/>
    <p:sldId id="265" r:id="rId8"/>
    <p:sldId id="266" r:id="rId9"/>
    <p:sldId id="279" r:id="rId10"/>
    <p:sldId id="267" r:id="rId11"/>
    <p:sldId id="282" r:id="rId12"/>
    <p:sldId id="299" r:id="rId13"/>
    <p:sldId id="301" r:id="rId14"/>
    <p:sldId id="300" r:id="rId15"/>
    <p:sldId id="297" r:id="rId16"/>
    <p:sldId id="314" r:id="rId17"/>
    <p:sldId id="309" r:id="rId18"/>
    <p:sldId id="274" r:id="rId19"/>
    <p:sldId id="31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643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этап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Оригинальность</c:v>
                </c:pt>
                <c:pt idx="1">
                  <c:v>Быстрота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</c:v>
                </c:pt>
                <c:pt idx="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EB-432C-96DA-87CB9A2C1EB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этап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Оригинальность</c:v>
                </c:pt>
                <c:pt idx="1">
                  <c:v>Быстрота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28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EB-432C-96DA-87CB9A2C1EB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этап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Оригинальность</c:v>
                </c:pt>
                <c:pt idx="1">
                  <c:v>Быстрота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35</c:v>
                </c:pt>
                <c:pt idx="1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EB-432C-96DA-87CB9A2C1E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0670856"/>
        <c:axId val="510671640"/>
      </c:barChart>
      <c:catAx>
        <c:axId val="510670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0671640"/>
        <c:crosses val="autoZero"/>
        <c:auto val="1"/>
        <c:lblAlgn val="ctr"/>
        <c:lblOffset val="100"/>
        <c:noMultiLvlLbl val="0"/>
      </c:catAx>
      <c:valAx>
        <c:axId val="510671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0670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bg1">
            <a:lumMod val="9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1EEFEB-7CF0-4357-A270-D0F37D28FCA6}" type="doc">
      <dgm:prSet loTypeId="urn:microsoft.com/office/officeart/2005/8/layout/process4" loCatId="list" qsTypeId="urn:microsoft.com/office/officeart/2005/8/quickstyle/simple4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65008177-CF79-42EE-B360-71DB8EDA9D5F}">
      <dgm:prSet phldrT="[Текст]" custT="1"/>
      <dgm:spPr>
        <a:solidFill>
          <a:schemeClr val="bg1">
            <a:lumMod val="95000"/>
          </a:schemeClr>
        </a:solidFill>
        <a:ln w="38100">
          <a:solidFill>
            <a:schemeClr val="accent2">
              <a:lumMod val="75000"/>
            </a:schemeClr>
          </a:solidFill>
        </a:ln>
        <a:effectLst>
          <a:glow rad="139700">
            <a:schemeClr val="accent2">
              <a:satMod val="175000"/>
              <a:alpha val="40000"/>
            </a:schemeClr>
          </a:glow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relaxedInset"/>
          <a:contourClr>
            <a:srgbClr val="FFFFFF"/>
          </a:contourClr>
        </a:sp3d>
      </dgm:spPr>
      <dgm:t>
        <a:bodyPr/>
        <a:lstStyle/>
        <a:p>
          <a:r>
            <a:rPr lang="ru-RU" sz="24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ЦЕЛЬ ИННОВАЦИОННОЙ ДЕЯТЕЛЬНОСТИ</a:t>
          </a:r>
          <a:endParaRPr lang="ru-RU" sz="2400" b="1" dirty="0">
            <a:solidFill>
              <a:schemeClr val="accent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701D9B-7881-4CBD-898A-CBA425836694}" type="parTrans" cxnId="{46D0C54F-BFC7-4794-8F2E-7087DD709553}">
      <dgm:prSet/>
      <dgm:spPr/>
      <dgm:t>
        <a:bodyPr/>
        <a:lstStyle/>
        <a:p>
          <a:endParaRPr lang="ru-RU"/>
        </a:p>
      </dgm:t>
    </dgm:pt>
    <dgm:pt modelId="{1F43FBC0-4D74-4EC4-888A-6FB6C8F4C97F}" type="sibTrans" cxnId="{46D0C54F-BFC7-4794-8F2E-7087DD709553}">
      <dgm:prSet/>
      <dgm:spPr/>
      <dgm:t>
        <a:bodyPr/>
        <a:lstStyle/>
        <a:p>
          <a:endParaRPr lang="ru-RU"/>
        </a:p>
      </dgm:t>
    </dgm:pt>
    <dgm:pt modelId="{5F8B6FBC-C4FD-4763-83DE-CAC6BA024EE1}">
      <dgm:prSet phldrT="[Текст]" custT="1"/>
      <dgm:spPr>
        <a:solidFill>
          <a:srgbClr val="FFFFCC"/>
        </a:solidFill>
        <a:ln w="38100">
          <a:solidFill>
            <a:schemeClr val="accent2">
              <a:lumMod val="75000"/>
            </a:schemeClr>
          </a:solidFill>
        </a:ln>
        <a:effectLst>
          <a:glow rad="139700">
            <a:schemeClr val="accent2">
              <a:satMod val="175000"/>
              <a:alpha val="40000"/>
            </a:schemeClr>
          </a:glow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relaxedInset"/>
          <a:contourClr>
            <a:srgbClr val="FFFFFF"/>
          </a:contourClr>
        </a:sp3d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ru-RU" sz="2000" b="1" i="0" dirty="0" smtClean="0">
              <a:solidFill>
                <a:schemeClr val="tx1"/>
              </a:solidFill>
              <a:latin typeface="Cambria" panose="02040503050406030204" pitchFamily="18" charset="0"/>
              <a:cs typeface="Courier New" pitchFamily="49" charset="0"/>
            </a:rPr>
            <a:t>РАЗРАБОТКА И ВНЕДРЕНИЕ СИСТЕМЫ 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ru-RU" sz="2000" b="1" i="0" dirty="0" smtClean="0">
              <a:solidFill>
                <a:schemeClr val="tx1"/>
              </a:solidFill>
              <a:latin typeface="Cambria" panose="02040503050406030204" pitchFamily="18" charset="0"/>
              <a:cs typeface="Courier New" pitchFamily="49" charset="0"/>
            </a:rPr>
            <a:t>РАЗВИТИЯ ТВОРЧЕСКОГО МЫШЛЕНИЯ 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ru-RU" sz="2000" b="1" i="0" dirty="0" smtClean="0">
              <a:solidFill>
                <a:schemeClr val="tx1"/>
              </a:solidFill>
              <a:latin typeface="Cambria" panose="02040503050406030204" pitchFamily="18" charset="0"/>
              <a:cs typeface="Courier New" pitchFamily="49" charset="0"/>
            </a:rPr>
            <a:t>ДОШКОЛЬНИКОВ С ИСПОЛЬЗОВАНИЕМ СРЕДОВЫХ 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ru-RU" sz="2000" b="1" i="0" dirty="0" smtClean="0">
              <a:solidFill>
                <a:schemeClr val="tx1"/>
              </a:solidFill>
              <a:latin typeface="Cambria" panose="02040503050406030204" pitchFamily="18" charset="0"/>
              <a:cs typeface="Courier New" pitchFamily="49" charset="0"/>
            </a:rPr>
            <a:t>ОБРАЗОВАТЕЛЬНЫХ МОДУЛЕЙ</a:t>
          </a:r>
          <a:endParaRPr lang="ru-RU" sz="2000" b="1" i="0" dirty="0">
            <a:solidFill>
              <a:schemeClr val="tx1"/>
            </a:solidFill>
            <a:latin typeface="Cambria" panose="02040503050406030204" pitchFamily="18" charset="0"/>
            <a:cs typeface="Courier New" pitchFamily="49" charset="0"/>
          </a:endParaRPr>
        </a:p>
      </dgm:t>
    </dgm:pt>
    <dgm:pt modelId="{549809DB-1B13-4FE8-B215-6372F276C22B}" type="sibTrans" cxnId="{4C5B5F42-73FB-4E09-91F3-9FE51391F3AD}">
      <dgm:prSet/>
      <dgm:spPr/>
      <dgm:t>
        <a:bodyPr/>
        <a:lstStyle/>
        <a:p>
          <a:endParaRPr lang="ru-RU"/>
        </a:p>
      </dgm:t>
    </dgm:pt>
    <dgm:pt modelId="{38CCC4ED-AF05-4504-952B-B7019DE64E29}" type="parTrans" cxnId="{4C5B5F42-73FB-4E09-91F3-9FE51391F3AD}">
      <dgm:prSet/>
      <dgm:spPr/>
      <dgm:t>
        <a:bodyPr/>
        <a:lstStyle/>
        <a:p>
          <a:endParaRPr lang="ru-RU"/>
        </a:p>
      </dgm:t>
    </dgm:pt>
    <dgm:pt modelId="{E0E0ABA7-811B-4756-A8E4-D74077253D82}" type="pres">
      <dgm:prSet presAssocID="{461EEFEB-7CF0-4357-A270-D0F37D28FCA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C465C5-5A03-4DCA-BCC4-A4948802AD56}" type="pres">
      <dgm:prSet presAssocID="{5F8B6FBC-C4FD-4763-83DE-CAC6BA024EE1}" presName="boxAndChildren" presStyleCnt="0"/>
      <dgm:spPr/>
      <dgm:t>
        <a:bodyPr/>
        <a:lstStyle/>
        <a:p>
          <a:endParaRPr lang="ru-RU"/>
        </a:p>
      </dgm:t>
    </dgm:pt>
    <dgm:pt modelId="{4E69169A-7A84-4D88-8890-CA39AC37E197}" type="pres">
      <dgm:prSet presAssocID="{5F8B6FBC-C4FD-4763-83DE-CAC6BA024EE1}" presName="parentTextBox" presStyleLbl="node1" presStyleIdx="0" presStyleCnt="2" custScaleX="100000" custScaleY="45740" custLinFactNeighborX="0" custLinFactNeighborY="7369"/>
      <dgm:spPr/>
      <dgm:t>
        <a:bodyPr/>
        <a:lstStyle/>
        <a:p>
          <a:endParaRPr lang="ru-RU"/>
        </a:p>
      </dgm:t>
    </dgm:pt>
    <dgm:pt modelId="{30B74FDC-5163-4B81-BB9B-339EEAB8601B}" type="pres">
      <dgm:prSet presAssocID="{1F43FBC0-4D74-4EC4-888A-6FB6C8F4C97F}" presName="sp" presStyleCnt="0"/>
      <dgm:spPr/>
      <dgm:t>
        <a:bodyPr/>
        <a:lstStyle/>
        <a:p>
          <a:endParaRPr lang="ru-RU"/>
        </a:p>
      </dgm:t>
    </dgm:pt>
    <dgm:pt modelId="{3285304B-01F9-40EB-846D-BA9B610F4F1C}" type="pres">
      <dgm:prSet presAssocID="{65008177-CF79-42EE-B360-71DB8EDA9D5F}" presName="arrowAndChildren" presStyleCnt="0"/>
      <dgm:spPr/>
      <dgm:t>
        <a:bodyPr/>
        <a:lstStyle/>
        <a:p>
          <a:endParaRPr lang="ru-RU"/>
        </a:p>
      </dgm:t>
    </dgm:pt>
    <dgm:pt modelId="{7487BB8C-FDEA-46ED-B54F-C29F9A6E4854}" type="pres">
      <dgm:prSet presAssocID="{65008177-CF79-42EE-B360-71DB8EDA9D5F}" presName="parentTextArrow" presStyleLbl="node1" presStyleIdx="1" presStyleCnt="2" custScaleX="99873" custScaleY="20182" custLinFactNeighborX="0" custLinFactNeighborY="-299"/>
      <dgm:spPr/>
      <dgm:t>
        <a:bodyPr/>
        <a:lstStyle/>
        <a:p>
          <a:endParaRPr lang="ru-RU"/>
        </a:p>
      </dgm:t>
    </dgm:pt>
  </dgm:ptLst>
  <dgm:cxnLst>
    <dgm:cxn modelId="{453A0250-EC3C-4C79-BE66-96B88F96A23B}" type="presOf" srcId="{65008177-CF79-42EE-B360-71DB8EDA9D5F}" destId="{7487BB8C-FDEA-46ED-B54F-C29F9A6E4854}" srcOrd="0" destOrd="0" presId="urn:microsoft.com/office/officeart/2005/8/layout/process4"/>
    <dgm:cxn modelId="{15C1A5B5-F3FA-4D53-8D74-261F9CE9AD56}" type="presOf" srcId="{461EEFEB-7CF0-4357-A270-D0F37D28FCA6}" destId="{E0E0ABA7-811B-4756-A8E4-D74077253D82}" srcOrd="0" destOrd="0" presId="urn:microsoft.com/office/officeart/2005/8/layout/process4"/>
    <dgm:cxn modelId="{46D0C54F-BFC7-4794-8F2E-7087DD709553}" srcId="{461EEFEB-7CF0-4357-A270-D0F37D28FCA6}" destId="{65008177-CF79-42EE-B360-71DB8EDA9D5F}" srcOrd="0" destOrd="0" parTransId="{C0701D9B-7881-4CBD-898A-CBA425836694}" sibTransId="{1F43FBC0-4D74-4EC4-888A-6FB6C8F4C97F}"/>
    <dgm:cxn modelId="{64A7D877-47A9-4A82-AC28-9E9B3E40595A}" type="presOf" srcId="{5F8B6FBC-C4FD-4763-83DE-CAC6BA024EE1}" destId="{4E69169A-7A84-4D88-8890-CA39AC37E197}" srcOrd="0" destOrd="0" presId="urn:microsoft.com/office/officeart/2005/8/layout/process4"/>
    <dgm:cxn modelId="{4C5B5F42-73FB-4E09-91F3-9FE51391F3AD}" srcId="{461EEFEB-7CF0-4357-A270-D0F37D28FCA6}" destId="{5F8B6FBC-C4FD-4763-83DE-CAC6BA024EE1}" srcOrd="1" destOrd="0" parTransId="{38CCC4ED-AF05-4504-952B-B7019DE64E29}" sibTransId="{549809DB-1B13-4FE8-B215-6372F276C22B}"/>
    <dgm:cxn modelId="{999A491F-D6D8-4FF7-A029-BD2F1738F512}" type="presParOf" srcId="{E0E0ABA7-811B-4756-A8E4-D74077253D82}" destId="{81C465C5-5A03-4DCA-BCC4-A4948802AD56}" srcOrd="0" destOrd="0" presId="urn:microsoft.com/office/officeart/2005/8/layout/process4"/>
    <dgm:cxn modelId="{8A44F376-24B5-4312-93A4-C59F7D8E8B5A}" type="presParOf" srcId="{81C465C5-5A03-4DCA-BCC4-A4948802AD56}" destId="{4E69169A-7A84-4D88-8890-CA39AC37E197}" srcOrd="0" destOrd="0" presId="urn:microsoft.com/office/officeart/2005/8/layout/process4"/>
    <dgm:cxn modelId="{C87389DA-3445-4286-93F3-7FC7B507F7C8}" type="presParOf" srcId="{E0E0ABA7-811B-4756-A8E4-D74077253D82}" destId="{30B74FDC-5163-4B81-BB9B-339EEAB8601B}" srcOrd="1" destOrd="0" presId="urn:microsoft.com/office/officeart/2005/8/layout/process4"/>
    <dgm:cxn modelId="{E621168D-DD5C-4F50-A2C1-C416E695016F}" type="presParOf" srcId="{E0E0ABA7-811B-4756-A8E4-D74077253D82}" destId="{3285304B-01F9-40EB-846D-BA9B610F4F1C}" srcOrd="2" destOrd="0" presId="urn:microsoft.com/office/officeart/2005/8/layout/process4"/>
    <dgm:cxn modelId="{6A6EA353-FCF1-42D2-A6FB-8C9600AC0681}" type="presParOf" srcId="{3285304B-01F9-40EB-846D-BA9B610F4F1C}" destId="{7487BB8C-FDEA-46ED-B54F-C29F9A6E485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8DE888-2994-4204-BD23-4313C7FC6A52}" type="doc">
      <dgm:prSet loTypeId="urn:microsoft.com/office/officeart/2005/8/layout/list1" loCatId="list" qsTypeId="urn:microsoft.com/office/officeart/2005/8/quickstyle/3d1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98C63F34-59FF-442B-B736-80D33A9BC7F4}">
      <dgm:prSet phldrT="[Текст]" custT="1"/>
      <dgm:spPr>
        <a:ln w="76200">
          <a:solidFill>
            <a:schemeClr val="accent2">
              <a:lumMod val="75000"/>
            </a:schemeClr>
          </a:solidFill>
        </a:ln>
        <a:scene3d>
          <a:camera prst="perspectiveRigh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ctr"/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Динамика развития творческого мышления</a:t>
          </a:r>
        </a:p>
      </dgm:t>
    </dgm:pt>
    <dgm:pt modelId="{C08AA932-180C-463D-80E7-E0EE64BDF2B4}" type="parTrans" cxnId="{E720C5FC-B691-4272-B81D-06653AEBC674}">
      <dgm:prSet/>
      <dgm:spPr/>
      <dgm:t>
        <a:bodyPr/>
        <a:lstStyle/>
        <a:p>
          <a:endParaRPr lang="ru-RU"/>
        </a:p>
      </dgm:t>
    </dgm:pt>
    <dgm:pt modelId="{C74BF191-9426-47AE-8BDD-7E14AC689169}" type="sibTrans" cxnId="{E720C5FC-B691-4272-B81D-06653AEBC674}">
      <dgm:prSet/>
      <dgm:spPr/>
      <dgm:t>
        <a:bodyPr/>
        <a:lstStyle/>
        <a:p>
          <a:endParaRPr lang="ru-RU"/>
        </a:p>
      </dgm:t>
    </dgm:pt>
    <dgm:pt modelId="{36CA33AA-481C-4BD6-A42A-769B16343661}">
      <dgm:prSet phldrT="[Текст]" custT="1"/>
      <dgm:spPr>
        <a:ln w="76200">
          <a:solidFill>
            <a:schemeClr val="accent2">
              <a:lumMod val="75000"/>
            </a:schemeClr>
          </a:solidFill>
        </a:ln>
        <a:scene3d>
          <a:camera prst="perspectiveLef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ctr"/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Уровень насыщенности средового пространства развивающими модулями </a:t>
          </a:r>
        </a:p>
      </dgm:t>
    </dgm:pt>
    <dgm:pt modelId="{2127BCCC-C443-43DE-A3AE-45A91CCB802D}" type="parTrans" cxnId="{52CB61D7-C946-462F-9CDF-E4D2BEF454FE}">
      <dgm:prSet/>
      <dgm:spPr/>
      <dgm:t>
        <a:bodyPr/>
        <a:lstStyle/>
        <a:p>
          <a:endParaRPr lang="ru-RU"/>
        </a:p>
      </dgm:t>
    </dgm:pt>
    <dgm:pt modelId="{4ECA022B-F35C-45D1-9EBD-66F0DD0B5CC7}" type="sibTrans" cxnId="{52CB61D7-C946-462F-9CDF-E4D2BEF454FE}">
      <dgm:prSet/>
      <dgm:spPr/>
      <dgm:t>
        <a:bodyPr/>
        <a:lstStyle/>
        <a:p>
          <a:endParaRPr lang="ru-RU"/>
        </a:p>
      </dgm:t>
    </dgm:pt>
    <dgm:pt modelId="{4F914B59-B6CB-459B-AE31-3C3BC0E6A7E6}">
      <dgm:prSet phldrT="[Текст]" custT="1"/>
      <dgm:spPr>
        <a:ln w="76200">
          <a:solidFill>
            <a:schemeClr val="accent2">
              <a:lumMod val="75000"/>
            </a:schemeClr>
          </a:solidFill>
        </a:ln>
        <a:scene3d>
          <a:camera prst="perspectiveRigh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ctr">
            <a:spcAft>
              <a:spcPts val="0"/>
            </a:spcAft>
          </a:pPr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Разнообразие средовых модулей</a:t>
          </a:r>
        </a:p>
      </dgm:t>
    </dgm:pt>
    <dgm:pt modelId="{B7FE6EAC-DF78-41A2-A200-0403D730F473}" type="parTrans" cxnId="{F452C52F-D094-443B-AED6-A4025F170E74}">
      <dgm:prSet/>
      <dgm:spPr/>
      <dgm:t>
        <a:bodyPr/>
        <a:lstStyle/>
        <a:p>
          <a:endParaRPr lang="ru-RU"/>
        </a:p>
      </dgm:t>
    </dgm:pt>
    <dgm:pt modelId="{C3ECF174-9A81-4DA5-9760-8DB71120D9F3}" type="sibTrans" cxnId="{F452C52F-D094-443B-AED6-A4025F170E74}">
      <dgm:prSet/>
      <dgm:spPr/>
      <dgm:t>
        <a:bodyPr/>
        <a:lstStyle/>
        <a:p>
          <a:endParaRPr lang="ru-RU"/>
        </a:p>
      </dgm:t>
    </dgm:pt>
    <dgm:pt modelId="{B0694948-0C4B-4768-B971-D0DFD8EE490D}">
      <dgm:prSet phldrT="[Текст]" custT="1"/>
      <dgm:spPr>
        <a:ln w="76200">
          <a:solidFill>
            <a:schemeClr val="accent2">
              <a:lumMod val="75000"/>
            </a:schemeClr>
          </a:solidFill>
        </a:ln>
        <a:scene3d>
          <a:camera prst="perspectiveRigh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ctr"/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 Активность использования модулей в образовательном процессе</a:t>
          </a:r>
          <a:endParaRPr lang="ru-RU" sz="2200" b="1" dirty="0">
            <a:latin typeface="Times New Roman" pitchFamily="18" charset="0"/>
            <a:cs typeface="Times New Roman" pitchFamily="18" charset="0"/>
          </a:endParaRPr>
        </a:p>
      </dgm:t>
    </dgm:pt>
    <dgm:pt modelId="{4D7CF45D-733E-4880-A87A-72F4A75B94CA}" type="parTrans" cxnId="{484DFB53-27CA-436A-957D-846D4F028459}">
      <dgm:prSet/>
      <dgm:spPr/>
      <dgm:t>
        <a:bodyPr/>
        <a:lstStyle/>
        <a:p>
          <a:endParaRPr lang="ru-RU"/>
        </a:p>
      </dgm:t>
    </dgm:pt>
    <dgm:pt modelId="{77AF294A-FA9A-44AD-8AC9-6029164F891D}" type="sibTrans" cxnId="{484DFB53-27CA-436A-957D-846D4F028459}">
      <dgm:prSet/>
      <dgm:spPr/>
      <dgm:t>
        <a:bodyPr/>
        <a:lstStyle/>
        <a:p>
          <a:endParaRPr lang="ru-RU"/>
        </a:p>
      </dgm:t>
    </dgm:pt>
    <dgm:pt modelId="{CBD06D0B-D61A-4455-B98E-A32A2945BDF8}" type="pres">
      <dgm:prSet presAssocID="{8F8DE888-2994-4204-BD23-4313C7FC6A5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CB32D7-7E20-4BB3-AFBF-5B427346E79D}" type="pres">
      <dgm:prSet presAssocID="{98C63F34-59FF-442B-B736-80D33A9BC7F4}" presName="parentLin" presStyleCnt="0"/>
      <dgm:spPr/>
    </dgm:pt>
    <dgm:pt modelId="{F599C7F0-DA09-4BFF-9B55-12391659A428}" type="pres">
      <dgm:prSet presAssocID="{98C63F34-59FF-442B-B736-80D33A9BC7F4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20398BCD-793C-433C-8BC0-00113AE1F54F}" type="pres">
      <dgm:prSet presAssocID="{98C63F34-59FF-442B-B736-80D33A9BC7F4}" presName="parentText" presStyleLbl="node1" presStyleIdx="0" presStyleCnt="4" custScaleX="140548" custScaleY="185434" custLinFactNeighborX="-78549" custLinFactNeighborY="-178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39DC6F-8A36-49ED-B05D-729BE316E04F}" type="pres">
      <dgm:prSet presAssocID="{98C63F34-59FF-442B-B736-80D33A9BC7F4}" presName="negativeSpace" presStyleCnt="0"/>
      <dgm:spPr/>
    </dgm:pt>
    <dgm:pt modelId="{7B3C8D46-F7F3-4B08-8CD9-0597D1F3F5EC}" type="pres">
      <dgm:prSet presAssocID="{98C63F34-59FF-442B-B736-80D33A9BC7F4}" presName="childText" presStyleLbl="conFgAcc1" presStyleIdx="0" presStyleCnt="4">
        <dgm:presLayoutVars>
          <dgm:bulletEnabled val="1"/>
        </dgm:presLayoutVars>
      </dgm:prSet>
      <dgm:spPr>
        <a:solidFill>
          <a:schemeClr val="accent2">
            <a:lumMod val="60000"/>
            <a:lumOff val="40000"/>
            <a:alpha val="90000"/>
          </a:schemeClr>
        </a:solidFill>
      </dgm:spPr>
    </dgm:pt>
    <dgm:pt modelId="{9B901F08-E42E-4020-BF84-E0D645A0FAB2}" type="pres">
      <dgm:prSet presAssocID="{C74BF191-9426-47AE-8BDD-7E14AC689169}" presName="spaceBetweenRectangles" presStyleCnt="0"/>
      <dgm:spPr/>
    </dgm:pt>
    <dgm:pt modelId="{0C2B551A-7276-4171-A9DC-1B77A451C794}" type="pres">
      <dgm:prSet presAssocID="{36CA33AA-481C-4BD6-A42A-769B16343661}" presName="parentLin" presStyleCnt="0"/>
      <dgm:spPr/>
    </dgm:pt>
    <dgm:pt modelId="{FD8DB9CC-8D33-4BFF-9A88-B05786959766}" type="pres">
      <dgm:prSet presAssocID="{36CA33AA-481C-4BD6-A42A-769B16343661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71463ECD-CFD5-4E13-82C1-0816545209C9}" type="pres">
      <dgm:prSet presAssocID="{36CA33AA-481C-4BD6-A42A-769B16343661}" presName="parentText" presStyleLbl="node1" presStyleIdx="1" presStyleCnt="4" custScaleX="120937" custScaleY="183275" custLinFactX="-4121" custLinFactNeighborX="-100000" custLinFactNeighborY="-386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B8DF9F-B96E-40C7-A018-6BEB9F31F8E3}" type="pres">
      <dgm:prSet presAssocID="{36CA33AA-481C-4BD6-A42A-769B16343661}" presName="negativeSpace" presStyleCnt="0"/>
      <dgm:spPr/>
    </dgm:pt>
    <dgm:pt modelId="{051D0C64-68C7-4C1D-8ACE-8B2E82B57D70}" type="pres">
      <dgm:prSet presAssocID="{36CA33AA-481C-4BD6-A42A-769B16343661}" presName="childText" presStyleLbl="conFgAcc1" presStyleIdx="1" presStyleCnt="4" custLinFactY="-34368" custLinFactNeighborY="-100000">
        <dgm:presLayoutVars>
          <dgm:bulletEnabled val="1"/>
        </dgm:presLayoutVars>
      </dgm:prSet>
      <dgm:spPr>
        <a:solidFill>
          <a:schemeClr val="accent2">
            <a:lumMod val="60000"/>
            <a:lumOff val="40000"/>
            <a:alpha val="90000"/>
          </a:schemeClr>
        </a:solidFill>
      </dgm:spPr>
    </dgm:pt>
    <dgm:pt modelId="{A683C6E1-E13D-43EB-B137-9677F154A6ED}" type="pres">
      <dgm:prSet presAssocID="{4ECA022B-F35C-45D1-9EBD-66F0DD0B5CC7}" presName="spaceBetweenRectangles" presStyleCnt="0"/>
      <dgm:spPr/>
    </dgm:pt>
    <dgm:pt modelId="{DA048984-7481-43CE-A6FA-CC5BFDA81830}" type="pres">
      <dgm:prSet presAssocID="{4F914B59-B6CB-459B-AE31-3C3BC0E6A7E6}" presName="parentLin" presStyleCnt="0"/>
      <dgm:spPr/>
    </dgm:pt>
    <dgm:pt modelId="{1E5FE92A-10AB-4549-A8CD-A5F62DE16A62}" type="pres">
      <dgm:prSet presAssocID="{4F914B59-B6CB-459B-AE31-3C3BC0E6A7E6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4227FA0B-BCE8-46A5-BE56-4C8553B9D65F}" type="pres">
      <dgm:prSet presAssocID="{4F914B59-B6CB-459B-AE31-3C3BC0E6A7E6}" presName="parentText" presStyleLbl="node1" presStyleIdx="2" presStyleCnt="4" custScaleX="144390" custScaleY="197882" custLinFactNeighborX="-50134" custLinFactNeighborY="-429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0BBE12-756A-4705-86E6-C074020B60E8}" type="pres">
      <dgm:prSet presAssocID="{4F914B59-B6CB-459B-AE31-3C3BC0E6A7E6}" presName="negativeSpace" presStyleCnt="0"/>
      <dgm:spPr/>
    </dgm:pt>
    <dgm:pt modelId="{92E7F8EA-8360-4067-BF74-E52408FAB4A7}" type="pres">
      <dgm:prSet presAssocID="{4F914B59-B6CB-459B-AE31-3C3BC0E6A7E6}" presName="childText" presStyleLbl="conFgAcc1" presStyleIdx="2" presStyleCnt="4" custLinFactY="-100000" custLinFactNeighborY="-194020">
        <dgm:presLayoutVars>
          <dgm:bulletEnabled val="1"/>
        </dgm:presLayoutVars>
      </dgm:prSet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AB8262DD-5DC4-4D41-B378-2AD0E9176D1E}" type="pres">
      <dgm:prSet presAssocID="{C3ECF174-9A81-4DA5-9760-8DB71120D9F3}" presName="spaceBetweenRectangles" presStyleCnt="0"/>
      <dgm:spPr/>
    </dgm:pt>
    <dgm:pt modelId="{FC287AF3-4378-4BB9-B08B-71786B69DA2D}" type="pres">
      <dgm:prSet presAssocID="{B0694948-0C4B-4768-B971-D0DFD8EE490D}" presName="parentLin" presStyleCnt="0"/>
      <dgm:spPr/>
    </dgm:pt>
    <dgm:pt modelId="{6F5DD4A5-F188-4604-A7FB-74A7D89BDAE1}" type="pres">
      <dgm:prSet presAssocID="{B0694948-0C4B-4768-B971-D0DFD8EE490D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DE1D9D8C-E710-43B7-BED0-A480D2C32E81}" type="pres">
      <dgm:prSet presAssocID="{B0694948-0C4B-4768-B971-D0DFD8EE490D}" presName="parentText" presStyleLbl="node1" presStyleIdx="3" presStyleCnt="4" custScaleX="115193" custScaleY="159796" custLinFactX="3480" custLinFactNeighborX="100000" custLinFactNeighborY="-600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2DCCD3-8D86-4A82-B07D-39BE33F106F1}" type="pres">
      <dgm:prSet presAssocID="{B0694948-0C4B-4768-B971-D0DFD8EE490D}" presName="negativeSpace" presStyleCnt="0"/>
      <dgm:spPr/>
    </dgm:pt>
    <dgm:pt modelId="{107621F1-01D3-475F-9694-EB6C4D8FE580}" type="pres">
      <dgm:prSet presAssocID="{B0694948-0C4B-4768-B971-D0DFD8EE490D}" presName="childText" presStyleLbl="conFgAcc1" presStyleIdx="3" presStyleCnt="4" custScaleY="155112" custLinFactY="-94328" custLinFactNeighborX="4545" custLinFactNeighborY="-100000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67229FC8-2A01-4DFE-9359-5444D7001D80}" type="presOf" srcId="{8F8DE888-2994-4204-BD23-4313C7FC6A52}" destId="{CBD06D0B-D61A-4455-B98E-A32A2945BDF8}" srcOrd="0" destOrd="0" presId="urn:microsoft.com/office/officeart/2005/8/layout/list1"/>
    <dgm:cxn modelId="{14D1F0EC-9004-4881-A743-EADA76888135}" type="presOf" srcId="{98C63F34-59FF-442B-B736-80D33A9BC7F4}" destId="{F599C7F0-DA09-4BFF-9B55-12391659A428}" srcOrd="0" destOrd="0" presId="urn:microsoft.com/office/officeart/2005/8/layout/list1"/>
    <dgm:cxn modelId="{546F7A85-AC41-4657-A906-BFC56A334693}" type="presOf" srcId="{98C63F34-59FF-442B-B736-80D33A9BC7F4}" destId="{20398BCD-793C-433C-8BC0-00113AE1F54F}" srcOrd="1" destOrd="0" presId="urn:microsoft.com/office/officeart/2005/8/layout/list1"/>
    <dgm:cxn modelId="{2B118CE5-1341-41F0-B942-9F423F705761}" type="presOf" srcId="{4F914B59-B6CB-459B-AE31-3C3BC0E6A7E6}" destId="{4227FA0B-BCE8-46A5-BE56-4C8553B9D65F}" srcOrd="1" destOrd="0" presId="urn:microsoft.com/office/officeart/2005/8/layout/list1"/>
    <dgm:cxn modelId="{05E2CEBB-B0E5-41CF-91FE-C66F000487A7}" type="presOf" srcId="{36CA33AA-481C-4BD6-A42A-769B16343661}" destId="{FD8DB9CC-8D33-4BFF-9A88-B05786959766}" srcOrd="0" destOrd="0" presId="urn:microsoft.com/office/officeart/2005/8/layout/list1"/>
    <dgm:cxn modelId="{484DFB53-27CA-436A-957D-846D4F028459}" srcId="{8F8DE888-2994-4204-BD23-4313C7FC6A52}" destId="{B0694948-0C4B-4768-B971-D0DFD8EE490D}" srcOrd="3" destOrd="0" parTransId="{4D7CF45D-733E-4880-A87A-72F4A75B94CA}" sibTransId="{77AF294A-FA9A-44AD-8AC9-6029164F891D}"/>
    <dgm:cxn modelId="{9F68BA9D-586F-4C08-A3CF-95AF7C32B5D0}" type="presOf" srcId="{B0694948-0C4B-4768-B971-D0DFD8EE490D}" destId="{6F5DD4A5-F188-4604-A7FB-74A7D89BDAE1}" srcOrd="0" destOrd="0" presId="urn:microsoft.com/office/officeart/2005/8/layout/list1"/>
    <dgm:cxn modelId="{9C62F958-BD8A-45B6-A4AC-C6D600375D7F}" type="presOf" srcId="{4F914B59-B6CB-459B-AE31-3C3BC0E6A7E6}" destId="{1E5FE92A-10AB-4549-A8CD-A5F62DE16A62}" srcOrd="0" destOrd="0" presId="urn:microsoft.com/office/officeart/2005/8/layout/list1"/>
    <dgm:cxn modelId="{F452C52F-D094-443B-AED6-A4025F170E74}" srcId="{8F8DE888-2994-4204-BD23-4313C7FC6A52}" destId="{4F914B59-B6CB-459B-AE31-3C3BC0E6A7E6}" srcOrd="2" destOrd="0" parTransId="{B7FE6EAC-DF78-41A2-A200-0403D730F473}" sibTransId="{C3ECF174-9A81-4DA5-9760-8DB71120D9F3}"/>
    <dgm:cxn modelId="{2674C233-5346-4231-8A87-DE799FFAD532}" type="presOf" srcId="{36CA33AA-481C-4BD6-A42A-769B16343661}" destId="{71463ECD-CFD5-4E13-82C1-0816545209C9}" srcOrd="1" destOrd="0" presId="urn:microsoft.com/office/officeart/2005/8/layout/list1"/>
    <dgm:cxn modelId="{1A7DA40D-3156-4D7D-AD89-283B7D1C5698}" type="presOf" srcId="{B0694948-0C4B-4768-B971-D0DFD8EE490D}" destId="{DE1D9D8C-E710-43B7-BED0-A480D2C32E81}" srcOrd="1" destOrd="0" presId="urn:microsoft.com/office/officeart/2005/8/layout/list1"/>
    <dgm:cxn modelId="{E720C5FC-B691-4272-B81D-06653AEBC674}" srcId="{8F8DE888-2994-4204-BD23-4313C7FC6A52}" destId="{98C63F34-59FF-442B-B736-80D33A9BC7F4}" srcOrd="0" destOrd="0" parTransId="{C08AA932-180C-463D-80E7-E0EE64BDF2B4}" sibTransId="{C74BF191-9426-47AE-8BDD-7E14AC689169}"/>
    <dgm:cxn modelId="{52CB61D7-C946-462F-9CDF-E4D2BEF454FE}" srcId="{8F8DE888-2994-4204-BD23-4313C7FC6A52}" destId="{36CA33AA-481C-4BD6-A42A-769B16343661}" srcOrd="1" destOrd="0" parTransId="{2127BCCC-C443-43DE-A3AE-45A91CCB802D}" sibTransId="{4ECA022B-F35C-45D1-9EBD-66F0DD0B5CC7}"/>
    <dgm:cxn modelId="{CB217BCA-D0E7-4379-9F75-05937402D4CF}" type="presParOf" srcId="{CBD06D0B-D61A-4455-B98E-A32A2945BDF8}" destId="{D7CB32D7-7E20-4BB3-AFBF-5B427346E79D}" srcOrd="0" destOrd="0" presId="urn:microsoft.com/office/officeart/2005/8/layout/list1"/>
    <dgm:cxn modelId="{CD6C5165-40F3-4496-8870-F34B9ACA2181}" type="presParOf" srcId="{D7CB32D7-7E20-4BB3-AFBF-5B427346E79D}" destId="{F599C7F0-DA09-4BFF-9B55-12391659A428}" srcOrd="0" destOrd="0" presId="urn:microsoft.com/office/officeart/2005/8/layout/list1"/>
    <dgm:cxn modelId="{DF3EF411-3F1E-4BE0-A3D8-A0EC5B4A5922}" type="presParOf" srcId="{D7CB32D7-7E20-4BB3-AFBF-5B427346E79D}" destId="{20398BCD-793C-433C-8BC0-00113AE1F54F}" srcOrd="1" destOrd="0" presId="urn:microsoft.com/office/officeart/2005/8/layout/list1"/>
    <dgm:cxn modelId="{151F033A-B21C-41E4-B83B-DD024470BB1A}" type="presParOf" srcId="{CBD06D0B-D61A-4455-B98E-A32A2945BDF8}" destId="{A139DC6F-8A36-49ED-B05D-729BE316E04F}" srcOrd="1" destOrd="0" presId="urn:microsoft.com/office/officeart/2005/8/layout/list1"/>
    <dgm:cxn modelId="{F3DEE4A3-7152-4049-ABD3-C8EF96CC7230}" type="presParOf" srcId="{CBD06D0B-D61A-4455-B98E-A32A2945BDF8}" destId="{7B3C8D46-F7F3-4B08-8CD9-0597D1F3F5EC}" srcOrd="2" destOrd="0" presId="urn:microsoft.com/office/officeart/2005/8/layout/list1"/>
    <dgm:cxn modelId="{CFE595C9-0C7E-4C14-81B6-26C86AD86E79}" type="presParOf" srcId="{CBD06D0B-D61A-4455-B98E-A32A2945BDF8}" destId="{9B901F08-E42E-4020-BF84-E0D645A0FAB2}" srcOrd="3" destOrd="0" presId="urn:microsoft.com/office/officeart/2005/8/layout/list1"/>
    <dgm:cxn modelId="{81730FE1-8ECA-46F3-8320-54DCDD61B495}" type="presParOf" srcId="{CBD06D0B-D61A-4455-B98E-A32A2945BDF8}" destId="{0C2B551A-7276-4171-A9DC-1B77A451C794}" srcOrd="4" destOrd="0" presId="urn:microsoft.com/office/officeart/2005/8/layout/list1"/>
    <dgm:cxn modelId="{C24B471C-7F3D-461C-B589-F0F11CB3404E}" type="presParOf" srcId="{0C2B551A-7276-4171-A9DC-1B77A451C794}" destId="{FD8DB9CC-8D33-4BFF-9A88-B05786959766}" srcOrd="0" destOrd="0" presId="urn:microsoft.com/office/officeart/2005/8/layout/list1"/>
    <dgm:cxn modelId="{FB4A1466-7A66-40DB-8669-CEEEDC9D957C}" type="presParOf" srcId="{0C2B551A-7276-4171-A9DC-1B77A451C794}" destId="{71463ECD-CFD5-4E13-82C1-0816545209C9}" srcOrd="1" destOrd="0" presId="urn:microsoft.com/office/officeart/2005/8/layout/list1"/>
    <dgm:cxn modelId="{E30158CE-117B-43F2-AE1C-180D33405FCD}" type="presParOf" srcId="{CBD06D0B-D61A-4455-B98E-A32A2945BDF8}" destId="{2BB8DF9F-B96E-40C7-A018-6BEB9F31F8E3}" srcOrd="5" destOrd="0" presId="urn:microsoft.com/office/officeart/2005/8/layout/list1"/>
    <dgm:cxn modelId="{F5890693-D742-4962-AA17-D744EE9BECD3}" type="presParOf" srcId="{CBD06D0B-D61A-4455-B98E-A32A2945BDF8}" destId="{051D0C64-68C7-4C1D-8ACE-8B2E82B57D70}" srcOrd="6" destOrd="0" presId="urn:microsoft.com/office/officeart/2005/8/layout/list1"/>
    <dgm:cxn modelId="{815B0AC0-D251-4F66-AB03-A48760B7D7B5}" type="presParOf" srcId="{CBD06D0B-D61A-4455-B98E-A32A2945BDF8}" destId="{A683C6E1-E13D-43EB-B137-9677F154A6ED}" srcOrd="7" destOrd="0" presId="urn:microsoft.com/office/officeart/2005/8/layout/list1"/>
    <dgm:cxn modelId="{AD1525E5-66AF-4C66-8CBE-293400D0A4E8}" type="presParOf" srcId="{CBD06D0B-D61A-4455-B98E-A32A2945BDF8}" destId="{DA048984-7481-43CE-A6FA-CC5BFDA81830}" srcOrd="8" destOrd="0" presId="urn:microsoft.com/office/officeart/2005/8/layout/list1"/>
    <dgm:cxn modelId="{32227F36-2E1C-4164-86B4-056C01BC3795}" type="presParOf" srcId="{DA048984-7481-43CE-A6FA-CC5BFDA81830}" destId="{1E5FE92A-10AB-4549-A8CD-A5F62DE16A62}" srcOrd="0" destOrd="0" presId="urn:microsoft.com/office/officeart/2005/8/layout/list1"/>
    <dgm:cxn modelId="{C51B0452-EBEE-4DCE-896A-CB1162794AA0}" type="presParOf" srcId="{DA048984-7481-43CE-A6FA-CC5BFDA81830}" destId="{4227FA0B-BCE8-46A5-BE56-4C8553B9D65F}" srcOrd="1" destOrd="0" presId="urn:microsoft.com/office/officeart/2005/8/layout/list1"/>
    <dgm:cxn modelId="{6BF4B36E-F635-4EC1-BAEA-5DA5E45D3927}" type="presParOf" srcId="{CBD06D0B-D61A-4455-B98E-A32A2945BDF8}" destId="{690BBE12-756A-4705-86E6-C074020B60E8}" srcOrd="9" destOrd="0" presId="urn:microsoft.com/office/officeart/2005/8/layout/list1"/>
    <dgm:cxn modelId="{9F29B3EF-30AE-4122-A347-3621DD026206}" type="presParOf" srcId="{CBD06D0B-D61A-4455-B98E-A32A2945BDF8}" destId="{92E7F8EA-8360-4067-BF74-E52408FAB4A7}" srcOrd="10" destOrd="0" presId="urn:microsoft.com/office/officeart/2005/8/layout/list1"/>
    <dgm:cxn modelId="{3CFE9C93-7F77-4009-BA22-E413AEFE0ECE}" type="presParOf" srcId="{CBD06D0B-D61A-4455-B98E-A32A2945BDF8}" destId="{AB8262DD-5DC4-4D41-B378-2AD0E9176D1E}" srcOrd="11" destOrd="0" presId="urn:microsoft.com/office/officeart/2005/8/layout/list1"/>
    <dgm:cxn modelId="{15B7BC92-9480-4672-A3E8-14F5DF81215C}" type="presParOf" srcId="{CBD06D0B-D61A-4455-B98E-A32A2945BDF8}" destId="{FC287AF3-4378-4BB9-B08B-71786B69DA2D}" srcOrd="12" destOrd="0" presId="urn:microsoft.com/office/officeart/2005/8/layout/list1"/>
    <dgm:cxn modelId="{CCD75593-3085-4CB2-B298-E0596BCCB9A9}" type="presParOf" srcId="{FC287AF3-4378-4BB9-B08B-71786B69DA2D}" destId="{6F5DD4A5-F188-4604-A7FB-74A7D89BDAE1}" srcOrd="0" destOrd="0" presId="urn:microsoft.com/office/officeart/2005/8/layout/list1"/>
    <dgm:cxn modelId="{187E0213-EBBF-411A-8429-880AE46CE971}" type="presParOf" srcId="{FC287AF3-4378-4BB9-B08B-71786B69DA2D}" destId="{DE1D9D8C-E710-43B7-BED0-A480D2C32E81}" srcOrd="1" destOrd="0" presId="urn:microsoft.com/office/officeart/2005/8/layout/list1"/>
    <dgm:cxn modelId="{FB8AF9C3-843B-4949-B5CD-13EB7FEA7254}" type="presParOf" srcId="{CBD06D0B-D61A-4455-B98E-A32A2945BDF8}" destId="{822DCCD3-8D86-4A82-B07D-39BE33F106F1}" srcOrd="13" destOrd="0" presId="urn:microsoft.com/office/officeart/2005/8/layout/list1"/>
    <dgm:cxn modelId="{20042469-E30D-42AF-B9C2-E6E77F8C459A}" type="presParOf" srcId="{CBD06D0B-D61A-4455-B98E-A32A2945BDF8}" destId="{107621F1-01D3-475F-9694-EB6C4D8FE58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69169A-7A84-4D88-8890-CA39AC37E197}">
      <dsp:nvSpPr>
        <dsp:cNvPr id="0" name=""/>
        <dsp:cNvSpPr/>
      </dsp:nvSpPr>
      <dsp:spPr>
        <a:xfrm>
          <a:off x="0" y="1844834"/>
          <a:ext cx="7450875" cy="1712695"/>
        </a:xfrm>
        <a:prstGeom prst="rect">
          <a:avLst/>
        </a:prstGeom>
        <a:solidFill>
          <a:srgbClr val="FFFFCC"/>
        </a:solidFill>
        <a:ln w="38100">
          <a:solidFill>
            <a:schemeClr val="accent2">
              <a:lumMod val="75000"/>
            </a:schemeClr>
          </a:solidFill>
        </a:ln>
        <a:effectLst>
          <a:glow rad="139700">
            <a:schemeClr val="accent2">
              <a:satMod val="175000"/>
              <a:alpha val="40000"/>
            </a:schemeClr>
          </a:glow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relaxedInset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2000" b="1" i="0" kern="1200" dirty="0" smtClean="0">
              <a:solidFill>
                <a:schemeClr val="tx1"/>
              </a:solidFill>
              <a:latin typeface="Cambria" panose="02040503050406030204" pitchFamily="18" charset="0"/>
              <a:cs typeface="Courier New" pitchFamily="49" charset="0"/>
            </a:rPr>
            <a:t>РАЗРАБОТКА И ВНЕДРЕНИЕ СИСТЕМЫ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2000" b="1" i="0" kern="1200" dirty="0" smtClean="0">
              <a:solidFill>
                <a:schemeClr val="tx1"/>
              </a:solidFill>
              <a:latin typeface="Cambria" panose="02040503050406030204" pitchFamily="18" charset="0"/>
              <a:cs typeface="Courier New" pitchFamily="49" charset="0"/>
            </a:rPr>
            <a:t>РАЗВИТИЯ ТВОРЧЕСКОГО МЫШЛЕНИЯ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2000" b="1" i="0" kern="1200" dirty="0" smtClean="0">
              <a:solidFill>
                <a:schemeClr val="tx1"/>
              </a:solidFill>
              <a:latin typeface="Cambria" panose="02040503050406030204" pitchFamily="18" charset="0"/>
              <a:cs typeface="Courier New" pitchFamily="49" charset="0"/>
            </a:rPr>
            <a:t>ДОШКОЛЬНИКОВ С ИСПОЛЬЗОВАНИЕМ СРЕДОВЫХ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2000" b="1" i="0" kern="1200" dirty="0" smtClean="0">
              <a:solidFill>
                <a:schemeClr val="tx1"/>
              </a:solidFill>
              <a:latin typeface="Cambria" panose="02040503050406030204" pitchFamily="18" charset="0"/>
              <a:cs typeface="Courier New" pitchFamily="49" charset="0"/>
            </a:rPr>
            <a:t>ОБРАЗОВАТЕЛЬНЫХ МОДУЛЕЙ</a:t>
          </a:r>
          <a:endParaRPr lang="ru-RU" sz="2000" b="1" i="0" kern="1200" dirty="0">
            <a:solidFill>
              <a:schemeClr val="tx1"/>
            </a:solidFill>
            <a:latin typeface="Cambria" panose="02040503050406030204" pitchFamily="18" charset="0"/>
            <a:cs typeface="Courier New" pitchFamily="49" charset="0"/>
          </a:endParaRPr>
        </a:p>
      </dsp:txBody>
      <dsp:txXfrm>
        <a:off x="0" y="1844834"/>
        <a:ext cx="7450875" cy="1712695"/>
      </dsp:txXfrm>
    </dsp:sp>
    <dsp:sp modelId="{7487BB8C-FDEA-46ED-B54F-C29F9A6E4854}">
      <dsp:nvSpPr>
        <dsp:cNvPr id="0" name=""/>
        <dsp:cNvSpPr/>
      </dsp:nvSpPr>
      <dsp:spPr>
        <a:xfrm rot="10800000">
          <a:off x="4731" y="445592"/>
          <a:ext cx="7441412" cy="1162263"/>
        </a:xfrm>
        <a:prstGeom prst="upArrowCallout">
          <a:avLst/>
        </a:prstGeom>
        <a:solidFill>
          <a:schemeClr val="bg1">
            <a:lumMod val="95000"/>
          </a:schemeClr>
        </a:solidFill>
        <a:ln w="38100">
          <a:solidFill>
            <a:schemeClr val="accent2">
              <a:lumMod val="75000"/>
            </a:schemeClr>
          </a:solidFill>
        </a:ln>
        <a:effectLst>
          <a:glow rad="139700">
            <a:schemeClr val="accent2">
              <a:satMod val="175000"/>
              <a:alpha val="40000"/>
            </a:schemeClr>
          </a:glow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relaxedInset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ЦЕЛЬ ИННОВАЦИОННОЙ ДЕЯТЕЛЬНОСТИ</a:t>
          </a:r>
          <a:endParaRPr lang="ru-RU" sz="2400" b="1" kern="1200" dirty="0">
            <a:solidFill>
              <a:schemeClr val="accent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4731" y="445592"/>
        <a:ext cx="7441412" cy="7552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3C8D46-F7F3-4B08-8CD9-0597D1F3F5EC}">
      <dsp:nvSpPr>
        <dsp:cNvPr id="0" name=""/>
        <dsp:cNvSpPr/>
      </dsp:nvSpPr>
      <dsp:spPr>
        <a:xfrm>
          <a:off x="0" y="799060"/>
          <a:ext cx="7858125" cy="453600"/>
        </a:xfrm>
        <a:prstGeom prst="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398BCD-793C-433C-8BC0-00113AE1F54F}">
      <dsp:nvSpPr>
        <dsp:cNvPr id="0" name=""/>
        <dsp:cNvSpPr/>
      </dsp:nvSpPr>
      <dsp:spPr>
        <a:xfrm>
          <a:off x="81483" y="0"/>
          <a:ext cx="7474409" cy="98532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76200">
          <a:solidFill>
            <a:schemeClr val="accent2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igh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7913" tIns="0" rIns="207913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Динамика развития творческого мышления</a:t>
          </a:r>
        </a:p>
      </dsp:txBody>
      <dsp:txXfrm>
        <a:off x="129582" y="48099"/>
        <a:ext cx="7378211" cy="889124"/>
      </dsp:txXfrm>
    </dsp:sp>
    <dsp:sp modelId="{051D0C64-68C7-4C1D-8ACE-8B2E82B57D70}">
      <dsp:nvSpPr>
        <dsp:cNvPr id="0" name=""/>
        <dsp:cNvSpPr/>
      </dsp:nvSpPr>
      <dsp:spPr>
        <a:xfrm>
          <a:off x="0" y="1804936"/>
          <a:ext cx="7858125" cy="453600"/>
        </a:xfrm>
        <a:prstGeom prst="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1463ECD-CFD5-4E13-82C1-0816545209C9}">
      <dsp:nvSpPr>
        <dsp:cNvPr id="0" name=""/>
        <dsp:cNvSpPr/>
      </dsp:nvSpPr>
      <dsp:spPr>
        <a:xfrm>
          <a:off x="0" y="1144616"/>
          <a:ext cx="6652366" cy="97385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76200">
          <a:solidFill>
            <a:schemeClr val="accent2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Lef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7913" tIns="0" rIns="207913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Уровень насыщенности средового пространства развивающими модулями </a:t>
          </a:r>
        </a:p>
      </dsp:txBody>
      <dsp:txXfrm>
        <a:off x="47539" y="1192155"/>
        <a:ext cx="6557288" cy="878772"/>
      </dsp:txXfrm>
    </dsp:sp>
    <dsp:sp modelId="{92E7F8EA-8360-4067-BF74-E52408FAB4A7}">
      <dsp:nvSpPr>
        <dsp:cNvPr id="0" name=""/>
        <dsp:cNvSpPr/>
      </dsp:nvSpPr>
      <dsp:spPr>
        <a:xfrm>
          <a:off x="0" y="2752428"/>
          <a:ext cx="7858125" cy="453600"/>
        </a:xfrm>
        <a:prstGeom prst="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227FA0B-BCE8-46A5-BE56-4C8553B9D65F}">
      <dsp:nvSpPr>
        <dsp:cNvPr id="0" name=""/>
        <dsp:cNvSpPr/>
      </dsp:nvSpPr>
      <dsp:spPr>
        <a:xfrm>
          <a:off x="184637" y="2380589"/>
          <a:ext cx="7484821" cy="105146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76200">
          <a:solidFill>
            <a:schemeClr val="accent2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igh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7913" tIns="0" rIns="207913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Разнообразие средовых модулей</a:t>
          </a:r>
        </a:p>
      </dsp:txBody>
      <dsp:txXfrm>
        <a:off x="235965" y="2431917"/>
        <a:ext cx="7382165" cy="948809"/>
      </dsp:txXfrm>
    </dsp:sp>
    <dsp:sp modelId="{107621F1-01D3-475F-9694-EB6C4D8FE580}">
      <dsp:nvSpPr>
        <dsp:cNvPr id="0" name=""/>
        <dsp:cNvSpPr/>
      </dsp:nvSpPr>
      <dsp:spPr>
        <a:xfrm>
          <a:off x="0" y="3835276"/>
          <a:ext cx="7858125" cy="703588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E1D9D8C-E710-43B7-BED0-A480D2C32E81}">
      <dsp:nvSpPr>
        <dsp:cNvPr id="0" name=""/>
        <dsp:cNvSpPr/>
      </dsp:nvSpPr>
      <dsp:spPr>
        <a:xfrm>
          <a:off x="977236" y="3626552"/>
          <a:ext cx="6336406" cy="84909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76200">
          <a:solidFill>
            <a:schemeClr val="accent2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igh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7913" tIns="0" rIns="207913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 Активность использования модулей в образовательном процессе</a:t>
          </a:r>
          <a:endParaRPr lang="ru-RU" sz="2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18685" y="3668001"/>
        <a:ext cx="6253508" cy="7661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41547-C008-431F-A779-558CE51391EB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BC866-4A34-4DE7-A331-8090E7AD41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60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B556F7-4428-4F1D-8DE4-AB18633D6B3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0CC94-0CAE-4C92-BF72-E278A70F6A8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44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B556F7-4428-4F1D-8DE4-AB18633D6B3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2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BD97-A0B1-43AB-AD94-3D7CB89DF415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C8145-D322-455E-9DA7-09D973B38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BD97-A0B1-43AB-AD94-3D7CB89DF415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C8145-D322-455E-9DA7-09D973B38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BD97-A0B1-43AB-AD94-3D7CB89DF415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C8145-D322-455E-9DA7-09D973B38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BD97-A0B1-43AB-AD94-3D7CB89DF415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C8145-D322-455E-9DA7-09D973B38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BD97-A0B1-43AB-AD94-3D7CB89DF415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C8145-D322-455E-9DA7-09D973B38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BD97-A0B1-43AB-AD94-3D7CB89DF415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C8145-D322-455E-9DA7-09D973B38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BD97-A0B1-43AB-AD94-3D7CB89DF415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C8145-D322-455E-9DA7-09D973B38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BD97-A0B1-43AB-AD94-3D7CB89DF415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C8145-D322-455E-9DA7-09D973B38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BD97-A0B1-43AB-AD94-3D7CB89DF415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C8145-D322-455E-9DA7-09D973B38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BD97-A0B1-43AB-AD94-3D7CB89DF415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C8145-D322-455E-9DA7-09D973B38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BD97-A0B1-43AB-AD94-3D7CB89DF415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C8145-D322-455E-9DA7-09D973B38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CBD97-A0B1-43AB-AD94-3D7CB89DF415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C8145-D322-455E-9DA7-09D973B38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4.png"/><Relationship Id="rId7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.png"/><Relationship Id="rId7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5.png"/><Relationship Id="rId9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5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5.png"/><Relationship Id="rId9" Type="http://schemas.microsoft.com/office/2007/relationships/diagramDrawing" Target="../diagrams/drawing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s113.centerstart.ru/node/1246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5.pn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4.pn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5.png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A446-B324-404D-B98D-A6EA69FAE0D8}" type="slidenum">
              <a:rPr lang="ru-RU"/>
              <a:pPr>
                <a:defRPr/>
              </a:pPr>
              <a:t>1</a:t>
            </a:fld>
            <a:endParaRPr lang="ru-RU" dirty="0"/>
          </a:p>
        </p:txBody>
      </p:sp>
      <p:pic>
        <p:nvPicPr>
          <p:cNvPr id="15362" name="Picture 2" descr="C:\Users\Ю\Desktop\Новая папка\Stunning-retro-graphic-powerpoint-design-backgrou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8"/>
          <p:cNvSpPr txBox="1">
            <a:spLocks noChangeArrowheads="1"/>
          </p:cNvSpPr>
          <p:nvPr/>
        </p:nvSpPr>
        <p:spPr bwMode="auto">
          <a:xfrm>
            <a:off x="0" y="0"/>
            <a:ext cx="644366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униципальное 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автономное дошкольное образовательное учреждение </a:t>
            </a:r>
          </a:p>
          <a:p>
            <a:pPr algn="ctr"/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муниципального образования город Краснодар</a:t>
            </a:r>
          </a:p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«Детский сад комбинированного вида № 113»</a:t>
            </a:r>
          </a:p>
        </p:txBody>
      </p:sp>
      <p:pic>
        <p:nvPicPr>
          <p:cNvPr id="15365" name="Рисунок 17" descr="C:\Users\Ю\Desktop\otkrytki-s-dnem-rozhdenija-risunki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5360988"/>
            <a:ext cx="2770188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0463" y="0"/>
            <a:ext cx="2903537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280128" y="5360988"/>
            <a:ext cx="5256584" cy="1296144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304439" y="5487325"/>
            <a:ext cx="519716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КРАЕВАЯ ИННОВАЦИОННАЯ 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ПЛОЩАДКА - 2017</a:t>
            </a: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107504" y="1988840"/>
            <a:ext cx="669522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ОТЧЁТ ПО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ТРЕТЬЕМУ ЭТАПУ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A50021"/>
              </a:solidFill>
              <a:latin typeface="Cambria" pitchFamily="18" charset="0"/>
              <a:cs typeface="Courier New" pitchFamily="49" charset="0"/>
            </a:endParaRPr>
          </a:p>
          <a:p>
            <a:pPr algn="ctr"/>
            <a:r>
              <a:rPr lang="ru-RU" sz="2800" b="1" dirty="0" smtClean="0">
                <a:solidFill>
                  <a:srgbClr val="A50021"/>
                </a:solidFill>
                <a:latin typeface="Cambria" pitchFamily="18" charset="0"/>
                <a:cs typeface="Courier New" pitchFamily="49" charset="0"/>
              </a:rPr>
              <a:t>СРЕДОВЫЕ  </a:t>
            </a:r>
            <a:r>
              <a:rPr lang="ru-RU" sz="2800" b="1" dirty="0">
                <a:solidFill>
                  <a:srgbClr val="A50021"/>
                </a:solidFill>
                <a:latin typeface="Cambria" pitchFamily="18" charset="0"/>
                <a:cs typeface="Courier New" pitchFamily="49" charset="0"/>
              </a:rPr>
              <a:t>МОДУЛИ В РАЗВИТИИ </a:t>
            </a:r>
            <a:r>
              <a:rPr lang="ru-RU" sz="2800" b="1" dirty="0" smtClean="0">
                <a:solidFill>
                  <a:srgbClr val="A50021"/>
                </a:solidFill>
                <a:latin typeface="Cambria" pitchFamily="18" charset="0"/>
                <a:cs typeface="Courier New" pitchFamily="49" charset="0"/>
              </a:rPr>
              <a:t>ТВОРЧЕСКОГО МЫШЛЕНИЯ ДОШКОЛЬНИКОВ</a:t>
            </a:r>
            <a:endParaRPr lang="ru-RU" sz="2600" dirty="0">
              <a:latin typeface="Cambria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9E369DE-AAB1-40F1-ADC9-3793BB4009C5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9458" name="Рисунок 1" descr="C:\Users\Ю\Desktop\Новая папка\Stunning-retro-graphic-powerpoint-design-background.jpg"/>
          <p:cNvPicPr>
            <a:picLocks noChangeAspect="1" noChangeArrowheads="1"/>
          </p:cNvPicPr>
          <p:nvPr/>
        </p:nvPicPr>
        <p:blipFill>
          <a:blip r:embed="rId2" cstate="print"/>
          <a:srcRect r="17107" b="234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3375065" y="188913"/>
            <a:ext cx="1107996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1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9460" name="Text Box 33"/>
          <p:cNvSpPr txBox="1">
            <a:spLocks noChangeArrowheads="1"/>
          </p:cNvSpPr>
          <p:nvPr/>
        </p:nvSpPr>
        <p:spPr bwMode="auto">
          <a:xfrm>
            <a:off x="1130300" y="1762125"/>
            <a:ext cx="45212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   </a:t>
            </a:r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9473" name="Picture 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5400" y="5454714"/>
            <a:ext cx="1500188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4" name="Text Box 9"/>
          <p:cNvSpPr txBox="1">
            <a:spLocks noChangeArrowheads="1"/>
          </p:cNvSpPr>
          <p:nvPr/>
        </p:nvSpPr>
        <p:spPr bwMode="auto">
          <a:xfrm>
            <a:off x="7351192" y="5914165"/>
            <a:ext cx="7920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953735"/>
                </a:solidFill>
              </a:rPr>
              <a:t>10</a:t>
            </a:r>
            <a:endParaRPr lang="ru-RU" sz="2800" b="1" i="1" dirty="0">
              <a:solidFill>
                <a:srgbClr val="953735"/>
              </a:solidFill>
            </a:endParaRPr>
          </a:p>
        </p:txBody>
      </p:sp>
      <p:pic>
        <p:nvPicPr>
          <p:cNvPr id="19475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0"/>
            <a:ext cx="14763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50"/>
          <p:cNvSpPr>
            <a:spLocks noChangeArrowheads="1"/>
          </p:cNvSpPr>
          <p:nvPr/>
        </p:nvSpPr>
        <p:spPr bwMode="auto">
          <a:xfrm>
            <a:off x="539552" y="188640"/>
            <a:ext cx="6912768" cy="77157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ДОМИК ПОЧЕМУЧЕК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marina\Desktop\фото модули\DSC03345.JPG"/>
          <p:cNvPicPr>
            <a:picLocks noChangeAspect="1" noChangeArrowheads="1"/>
          </p:cNvPicPr>
          <p:nvPr/>
        </p:nvPicPr>
        <p:blipFill>
          <a:blip r:embed="rId5" cstate="print"/>
          <a:srcRect r="5102"/>
          <a:stretch>
            <a:fillRect/>
          </a:stretch>
        </p:blipFill>
        <p:spPr bwMode="auto">
          <a:xfrm>
            <a:off x="598656" y="1084304"/>
            <a:ext cx="6696744" cy="4689392"/>
          </a:xfrm>
          <a:prstGeom prst="rect">
            <a:avLst/>
          </a:prstGeom>
          <a:noFill/>
        </p:spPr>
      </p:pic>
      <p:pic>
        <p:nvPicPr>
          <p:cNvPr id="3075" name="Picture 3" descr="C:\Users\marina\Desktop\фото модули\DSC03315.JPG"/>
          <p:cNvPicPr>
            <a:picLocks noChangeAspect="1" noChangeArrowheads="1"/>
          </p:cNvPicPr>
          <p:nvPr/>
        </p:nvPicPr>
        <p:blipFill>
          <a:blip r:embed="rId6" cstate="print"/>
          <a:srcRect r="6363"/>
          <a:stretch>
            <a:fillRect/>
          </a:stretch>
        </p:blipFill>
        <p:spPr bwMode="auto">
          <a:xfrm>
            <a:off x="598656" y="1080556"/>
            <a:ext cx="6759094" cy="4657930"/>
          </a:xfrm>
          <a:prstGeom prst="rect">
            <a:avLst/>
          </a:prstGeom>
          <a:noFill/>
        </p:spPr>
      </p:pic>
      <p:pic>
        <p:nvPicPr>
          <p:cNvPr id="3076" name="Picture 4" descr="C:\Users\marina\Desktop\фото модули\DSC03370.JPG"/>
          <p:cNvPicPr>
            <a:picLocks noChangeAspect="1" noChangeArrowheads="1"/>
          </p:cNvPicPr>
          <p:nvPr/>
        </p:nvPicPr>
        <p:blipFill>
          <a:blip r:embed="rId7" cstate="print"/>
          <a:srcRect l="2014" r="322"/>
          <a:stretch>
            <a:fillRect/>
          </a:stretch>
        </p:blipFill>
        <p:spPr bwMode="auto">
          <a:xfrm>
            <a:off x="583908" y="1080556"/>
            <a:ext cx="6868412" cy="47974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17387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9E369DE-AAB1-40F1-ADC9-3793BB4009C5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9458" name="Рисунок 1" descr="C:\Users\Ю\Desktop\Новая папка\Stunning-retro-graphic-powerpoint-design-background.jpg"/>
          <p:cNvPicPr>
            <a:picLocks noChangeAspect="1" noChangeArrowheads="1"/>
          </p:cNvPicPr>
          <p:nvPr/>
        </p:nvPicPr>
        <p:blipFill>
          <a:blip r:embed="rId2" cstate="print"/>
          <a:srcRect r="17107" b="234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3375065" y="188913"/>
            <a:ext cx="1107996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1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9460" name="Text Box 33"/>
          <p:cNvSpPr txBox="1">
            <a:spLocks noChangeArrowheads="1"/>
          </p:cNvSpPr>
          <p:nvPr/>
        </p:nvSpPr>
        <p:spPr bwMode="auto">
          <a:xfrm>
            <a:off x="1130300" y="1762125"/>
            <a:ext cx="45212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   </a:t>
            </a:r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9473" name="Picture 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0" y="5357813"/>
            <a:ext cx="1500188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4" name="Text Box 9"/>
          <p:cNvSpPr txBox="1">
            <a:spLocks noChangeArrowheads="1"/>
          </p:cNvSpPr>
          <p:nvPr/>
        </p:nvSpPr>
        <p:spPr bwMode="auto">
          <a:xfrm>
            <a:off x="7308304" y="5786438"/>
            <a:ext cx="7920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953735"/>
                </a:solidFill>
              </a:rPr>
              <a:t>11</a:t>
            </a:r>
            <a:endParaRPr lang="ru-RU" sz="2800" b="1" i="1" dirty="0">
              <a:solidFill>
                <a:srgbClr val="953735"/>
              </a:solidFill>
            </a:endParaRPr>
          </a:p>
        </p:txBody>
      </p:sp>
      <p:pic>
        <p:nvPicPr>
          <p:cNvPr id="19475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0"/>
            <a:ext cx="14763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50"/>
          <p:cNvSpPr>
            <a:spLocks noChangeArrowheads="1"/>
          </p:cNvSpPr>
          <p:nvPr/>
        </p:nvSpPr>
        <p:spPr bwMode="auto">
          <a:xfrm>
            <a:off x="539552" y="188640"/>
            <a:ext cx="6912768" cy="77157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«СКАЗОЧНЫЙ СУНДУЧОК»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Сергей\Pictures\IMG_7185.JPG"/>
          <p:cNvPicPr>
            <a:picLocks noChangeAspect="1" noChangeArrowheads="1"/>
          </p:cNvPicPr>
          <p:nvPr/>
        </p:nvPicPr>
        <p:blipFill>
          <a:blip r:embed="rId5"/>
          <a:srcRect l="8571" r="10000" b="14286"/>
          <a:stretch>
            <a:fillRect/>
          </a:stretch>
        </p:blipFill>
        <p:spPr bwMode="auto">
          <a:xfrm>
            <a:off x="857224" y="1214422"/>
            <a:ext cx="2986108" cy="2286016"/>
          </a:xfrm>
          <a:prstGeom prst="rect">
            <a:avLst/>
          </a:prstGeom>
          <a:noFill/>
        </p:spPr>
      </p:pic>
      <p:pic>
        <p:nvPicPr>
          <p:cNvPr id="3078" name="Picture 6" descr="C:\Users\Сергей\Pictures\IMG_9980.JPG"/>
          <p:cNvPicPr>
            <a:picLocks noChangeAspect="1" noChangeArrowheads="1"/>
          </p:cNvPicPr>
          <p:nvPr/>
        </p:nvPicPr>
        <p:blipFill>
          <a:blip r:embed="rId6" cstate="print"/>
          <a:srcRect l="6389" t="17111" r="19060" b="11595"/>
          <a:stretch>
            <a:fillRect/>
          </a:stretch>
        </p:blipFill>
        <p:spPr bwMode="auto">
          <a:xfrm>
            <a:off x="4214810" y="1214422"/>
            <a:ext cx="2971814" cy="2312981"/>
          </a:xfrm>
          <a:prstGeom prst="rect">
            <a:avLst/>
          </a:prstGeom>
          <a:noFill/>
        </p:spPr>
      </p:pic>
      <p:pic>
        <p:nvPicPr>
          <p:cNvPr id="21" name="Рисунок 20" descr="IMG_1282.JPG"/>
          <p:cNvPicPr/>
          <p:nvPr/>
        </p:nvPicPr>
        <p:blipFill>
          <a:blip r:embed="rId7" cstate="print"/>
          <a:srcRect l="6668" t="6696" b="10719"/>
          <a:stretch>
            <a:fillRect/>
          </a:stretch>
        </p:blipFill>
        <p:spPr>
          <a:xfrm>
            <a:off x="857224" y="3762032"/>
            <a:ext cx="2986108" cy="2286016"/>
          </a:xfrm>
          <a:prstGeom prst="rect">
            <a:avLst/>
          </a:prstGeom>
        </p:spPr>
      </p:pic>
      <p:pic>
        <p:nvPicPr>
          <p:cNvPr id="22" name="Рисунок 21" descr="IMG_9983.JPG"/>
          <p:cNvPicPr/>
          <p:nvPr/>
        </p:nvPicPr>
        <p:blipFill>
          <a:blip r:embed="rId8" cstate="print"/>
          <a:srcRect t="6349" r="19932"/>
          <a:stretch>
            <a:fillRect/>
          </a:stretch>
        </p:blipFill>
        <p:spPr>
          <a:xfrm>
            <a:off x="4200516" y="3807328"/>
            <a:ext cx="2986108" cy="228601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173877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9E369DE-AAB1-40F1-ADC9-3793BB4009C5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9458" name="Рисунок 1" descr="C:\Users\Ю\Desktop\Новая папка\Stunning-retro-graphic-powerpoint-design-background.jpg"/>
          <p:cNvPicPr>
            <a:picLocks noChangeAspect="1" noChangeArrowheads="1"/>
          </p:cNvPicPr>
          <p:nvPr/>
        </p:nvPicPr>
        <p:blipFill>
          <a:blip r:embed="rId2" cstate="print"/>
          <a:srcRect r="17107" b="234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3375065" y="188913"/>
            <a:ext cx="1107996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1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9460" name="Text Box 33"/>
          <p:cNvSpPr txBox="1">
            <a:spLocks noChangeArrowheads="1"/>
          </p:cNvSpPr>
          <p:nvPr/>
        </p:nvSpPr>
        <p:spPr bwMode="auto">
          <a:xfrm>
            <a:off x="1130300" y="1762125"/>
            <a:ext cx="45212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   </a:t>
            </a:r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9473" name="Picture 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3874" y="5751221"/>
            <a:ext cx="1500188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4" name="Text Box 9"/>
          <p:cNvSpPr txBox="1">
            <a:spLocks noChangeArrowheads="1"/>
          </p:cNvSpPr>
          <p:nvPr/>
        </p:nvSpPr>
        <p:spPr bwMode="auto">
          <a:xfrm>
            <a:off x="7524328" y="6198255"/>
            <a:ext cx="6816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953735"/>
                </a:solidFill>
              </a:rPr>
              <a:t>12</a:t>
            </a:r>
            <a:endParaRPr lang="ru-RU" sz="2800" b="1" i="1" dirty="0">
              <a:solidFill>
                <a:srgbClr val="953735"/>
              </a:solidFill>
            </a:endParaRPr>
          </a:p>
        </p:txBody>
      </p:sp>
      <p:pic>
        <p:nvPicPr>
          <p:cNvPr id="19475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0"/>
            <a:ext cx="14763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Администратор\Desktop\отчет 3 этап\00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8" b="2650"/>
          <a:stretch/>
        </p:blipFill>
        <p:spPr bwMode="auto">
          <a:xfrm>
            <a:off x="284081" y="1191582"/>
            <a:ext cx="3167732" cy="442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Сергей\Pictures\img133.jpg"/>
          <p:cNvPicPr>
            <a:picLocks noChangeAspect="1" noChangeArrowheads="1"/>
          </p:cNvPicPr>
          <p:nvPr/>
        </p:nvPicPr>
        <p:blipFill>
          <a:blip r:embed="rId6"/>
          <a:srcRect r="6118" b="4774"/>
          <a:stretch>
            <a:fillRect/>
          </a:stretch>
        </p:blipFill>
        <p:spPr bwMode="auto">
          <a:xfrm rot="16200000">
            <a:off x="4329255" y="1543715"/>
            <a:ext cx="2835290" cy="3770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Oval 50"/>
          <p:cNvSpPr>
            <a:spLocks noChangeArrowheads="1"/>
          </p:cNvSpPr>
          <p:nvPr/>
        </p:nvSpPr>
        <p:spPr bwMode="auto">
          <a:xfrm>
            <a:off x="2987825" y="318218"/>
            <a:ext cx="4632176" cy="68508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МЕТОДИЧЕСКИЕ РАЗРАБОТКИ</a:t>
            </a:r>
          </a:p>
        </p:txBody>
      </p:sp>
    </p:spTree>
    <p:extLst>
      <p:ext uri="{BB962C8B-B14F-4D97-AF65-F5344CB8AC3E}">
        <p14:creationId xmlns:p14="http://schemas.microsoft.com/office/powerpoint/2010/main" val="1359045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9E369DE-AAB1-40F1-ADC9-3793BB4009C5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9458" name="Рисунок 1" descr="C:\Users\Ю\Desktop\Новая папка\Stunning-retro-graphic-powerpoint-design-background.jpg"/>
          <p:cNvPicPr>
            <a:picLocks noChangeAspect="1" noChangeArrowheads="1"/>
          </p:cNvPicPr>
          <p:nvPr/>
        </p:nvPicPr>
        <p:blipFill>
          <a:blip r:embed="rId2" cstate="print"/>
          <a:srcRect r="17107" b="234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3375065" y="188913"/>
            <a:ext cx="1107996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1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9460" name="Text Box 33"/>
          <p:cNvSpPr txBox="1">
            <a:spLocks noChangeArrowheads="1"/>
          </p:cNvSpPr>
          <p:nvPr/>
        </p:nvSpPr>
        <p:spPr bwMode="auto">
          <a:xfrm>
            <a:off x="1130300" y="1762125"/>
            <a:ext cx="45212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   </a:t>
            </a:r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9473" name="Picture 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3874" y="5751221"/>
            <a:ext cx="1500188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4" name="Text Box 9"/>
          <p:cNvSpPr txBox="1">
            <a:spLocks noChangeArrowheads="1"/>
          </p:cNvSpPr>
          <p:nvPr/>
        </p:nvSpPr>
        <p:spPr bwMode="auto">
          <a:xfrm>
            <a:off x="7524328" y="6198255"/>
            <a:ext cx="6816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953735"/>
                </a:solidFill>
              </a:rPr>
              <a:t>13</a:t>
            </a:r>
            <a:endParaRPr lang="ru-RU" sz="2800" b="1" i="1" dirty="0">
              <a:solidFill>
                <a:srgbClr val="953735"/>
              </a:solidFill>
            </a:endParaRPr>
          </a:p>
        </p:txBody>
      </p:sp>
      <p:pic>
        <p:nvPicPr>
          <p:cNvPr id="19475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0"/>
            <a:ext cx="14763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Администратор\Pictures\2018-10-09\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11" y="1173807"/>
            <a:ext cx="2986954" cy="451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Сергей\Pictures\img1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4416905" y="332333"/>
            <a:ext cx="2404396" cy="3521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Сергей\Pictures\img13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>
            <a:off x="4428107" y="2894285"/>
            <a:ext cx="2451052" cy="3520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Oval 50"/>
          <p:cNvSpPr>
            <a:spLocks noChangeArrowheads="1"/>
          </p:cNvSpPr>
          <p:nvPr/>
        </p:nvSpPr>
        <p:spPr bwMode="auto">
          <a:xfrm>
            <a:off x="284081" y="250552"/>
            <a:ext cx="4287919" cy="600354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МЕТОДИЧЕСКИЕ РАЗРАБОТКИ</a:t>
            </a:r>
          </a:p>
        </p:txBody>
      </p:sp>
    </p:spTree>
    <p:extLst>
      <p:ext uri="{BB962C8B-B14F-4D97-AF65-F5344CB8AC3E}">
        <p14:creationId xmlns:p14="http://schemas.microsoft.com/office/powerpoint/2010/main" val="3319481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9E369DE-AAB1-40F1-ADC9-3793BB4009C5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9458" name="Рисунок 1" descr="C:\Users\Ю\Desktop\Новая папка\Stunning-retro-graphic-powerpoint-design-background.jpg"/>
          <p:cNvPicPr>
            <a:picLocks noChangeAspect="1" noChangeArrowheads="1"/>
          </p:cNvPicPr>
          <p:nvPr/>
        </p:nvPicPr>
        <p:blipFill>
          <a:blip r:embed="rId2" cstate="print"/>
          <a:srcRect r="17107" b="234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3375065" y="188913"/>
            <a:ext cx="1107996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1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9460" name="Text Box 33"/>
          <p:cNvSpPr txBox="1">
            <a:spLocks noChangeArrowheads="1"/>
          </p:cNvSpPr>
          <p:nvPr/>
        </p:nvSpPr>
        <p:spPr bwMode="auto">
          <a:xfrm>
            <a:off x="1130300" y="1762125"/>
            <a:ext cx="45212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   </a:t>
            </a:r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9473" name="Picture 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3874" y="5751221"/>
            <a:ext cx="1500188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4" name="Text Box 9"/>
          <p:cNvSpPr txBox="1">
            <a:spLocks noChangeArrowheads="1"/>
          </p:cNvSpPr>
          <p:nvPr/>
        </p:nvSpPr>
        <p:spPr bwMode="auto">
          <a:xfrm>
            <a:off x="7524328" y="6198255"/>
            <a:ext cx="6816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953735"/>
                </a:solidFill>
              </a:rPr>
              <a:t>14</a:t>
            </a:r>
            <a:endParaRPr lang="ru-RU" sz="2800" b="1" i="1" dirty="0">
              <a:solidFill>
                <a:srgbClr val="953735"/>
              </a:solidFill>
            </a:endParaRPr>
          </a:p>
        </p:txBody>
      </p:sp>
      <p:pic>
        <p:nvPicPr>
          <p:cNvPr id="19475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0"/>
            <a:ext cx="14763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29" y="1287246"/>
            <a:ext cx="3004443" cy="42835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Рисунок 20"/>
          <p:cNvPicPr/>
          <p:nvPr/>
        </p:nvPicPr>
        <p:blipFill rotWithShape="1">
          <a:blip r:embed="rId6"/>
          <a:srcRect l="35454" t="9054" r="36666" b="17674"/>
          <a:stretch/>
        </p:blipFill>
        <p:spPr>
          <a:xfrm>
            <a:off x="3995901" y="365814"/>
            <a:ext cx="1656184" cy="244827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/>
          <a:srcRect l="35063" t="14110" r="36304" b="11850"/>
          <a:stretch/>
        </p:blipFill>
        <p:spPr>
          <a:xfrm>
            <a:off x="5653728" y="356275"/>
            <a:ext cx="1689746" cy="245781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/>
          <a:srcRect l="35129" t="13664" r="35998" b="12362"/>
          <a:stretch/>
        </p:blipFill>
        <p:spPr>
          <a:xfrm>
            <a:off x="4562585" y="3056832"/>
            <a:ext cx="1712810" cy="246846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9"/>
          <a:srcRect l="35256" t="18519" r="36914" b="10801"/>
          <a:stretch/>
        </p:blipFill>
        <p:spPr>
          <a:xfrm>
            <a:off x="6270087" y="3056832"/>
            <a:ext cx="1727923" cy="246846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2" name="Oval 50"/>
          <p:cNvSpPr>
            <a:spLocks noChangeArrowheads="1"/>
          </p:cNvSpPr>
          <p:nvPr/>
        </p:nvSpPr>
        <p:spPr bwMode="auto">
          <a:xfrm>
            <a:off x="284081" y="250552"/>
            <a:ext cx="4287919" cy="600354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МЕТОДИЧЕСКИЕ РАЗРАБОТКИ</a:t>
            </a:r>
          </a:p>
        </p:txBody>
      </p:sp>
    </p:spTree>
    <p:extLst>
      <p:ext uri="{BB962C8B-B14F-4D97-AF65-F5344CB8AC3E}">
        <p14:creationId xmlns:p14="http://schemas.microsoft.com/office/powerpoint/2010/main" val="2226649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4691E74-1E74-4F37-9AE5-E861036DC349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9698" name="Рисунок 1" descr="C:\Users\Ю\Desktop\Новая папка\Stunning-retro-graphic-powerpoint-design-background.jpg"/>
          <p:cNvPicPr>
            <a:picLocks noChangeAspect="1" noChangeArrowheads="1"/>
          </p:cNvPicPr>
          <p:nvPr/>
        </p:nvPicPr>
        <p:blipFill>
          <a:blip r:embed="rId2" cstate="print"/>
          <a:srcRect r="17107" b="234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Box 7"/>
          <p:cNvSpPr txBox="1">
            <a:spLocks noChangeArrowheads="1"/>
          </p:cNvSpPr>
          <p:nvPr/>
        </p:nvSpPr>
        <p:spPr bwMode="auto">
          <a:xfrm>
            <a:off x="0" y="35824"/>
            <a:ext cx="7667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ОЦЕНКА КАЧЕСТВА ИННОВАЦИИ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75" y="5286375"/>
            <a:ext cx="976313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 Box 6"/>
          <p:cNvSpPr txBox="1">
            <a:spLocks noChangeArrowheads="1"/>
          </p:cNvSpPr>
          <p:nvPr/>
        </p:nvSpPr>
        <p:spPr bwMode="auto">
          <a:xfrm flipH="1">
            <a:off x="7858125" y="6072188"/>
            <a:ext cx="7191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dirty="0" smtClean="0">
                <a:solidFill>
                  <a:srgbClr val="A50021"/>
                </a:solidFill>
              </a:rPr>
              <a:t>15</a:t>
            </a:r>
            <a:endParaRPr lang="ru-RU" sz="2800" b="1" i="1" dirty="0">
              <a:solidFill>
                <a:srgbClr val="A50021"/>
              </a:solidFill>
            </a:endParaRPr>
          </a:p>
        </p:txBody>
      </p:sp>
      <p:pic>
        <p:nvPicPr>
          <p:cNvPr id="2970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0"/>
            <a:ext cx="14763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872559791"/>
              </p:ext>
            </p:extLst>
          </p:nvPr>
        </p:nvGraphicFramePr>
        <p:xfrm>
          <a:off x="285720" y="785794"/>
          <a:ext cx="7858125" cy="5311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360704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 txBox="1">
            <a:spLocks noGrp="1"/>
          </p:cNvSpPr>
          <p:nvPr/>
        </p:nvSpPr>
        <p:spPr>
          <a:xfrm>
            <a:off x="6057900" y="5624514"/>
            <a:ext cx="1600200" cy="273844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59E369DE-AAB1-40F1-ADC9-3793BB4009C5}" type="slidenum">
              <a:rPr lang="ru-RU" sz="9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16</a:t>
            </a:fld>
            <a:endParaRPr lang="ru-RU" sz="9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9458" name="Рисунок 1" descr="C:\Users\Ю\Desktop\Новая папка\Stunning-retro-graphic-powerpoint-design-background.jpg"/>
          <p:cNvPicPr>
            <a:picLocks noChangeAspect="1" noChangeArrowheads="1"/>
          </p:cNvPicPr>
          <p:nvPr/>
        </p:nvPicPr>
        <p:blipFill>
          <a:blip r:embed="rId3" cstate="print"/>
          <a:srcRect r="17107" b="234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3670452" y="998936"/>
            <a:ext cx="838691" cy="450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325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9460" name="Text Box 33"/>
          <p:cNvSpPr txBox="1">
            <a:spLocks noChangeArrowheads="1"/>
          </p:cNvSpPr>
          <p:nvPr/>
        </p:nvSpPr>
        <p:spPr bwMode="auto">
          <a:xfrm>
            <a:off x="1773362" y="2106059"/>
            <a:ext cx="3390900" cy="185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350"/>
              <a:t>    </a:t>
            </a:r>
          </a:p>
          <a:p>
            <a:pPr>
              <a:spcBef>
                <a:spcPct val="50000"/>
              </a:spcBef>
            </a:pPr>
            <a:endParaRPr lang="ru-RU" sz="1350"/>
          </a:p>
          <a:p>
            <a:pPr>
              <a:spcBef>
                <a:spcPct val="50000"/>
              </a:spcBef>
            </a:pPr>
            <a:endParaRPr lang="ru-RU" sz="1350"/>
          </a:p>
          <a:p>
            <a:pPr>
              <a:spcBef>
                <a:spcPct val="50000"/>
              </a:spcBef>
            </a:pPr>
            <a:endParaRPr lang="ru-RU" sz="1350"/>
          </a:p>
          <a:p>
            <a:pPr>
              <a:spcBef>
                <a:spcPct val="50000"/>
              </a:spcBef>
            </a:pPr>
            <a:endParaRPr lang="ru-RU" sz="1350"/>
          </a:p>
          <a:p>
            <a:pPr>
              <a:spcBef>
                <a:spcPct val="50000"/>
              </a:spcBef>
            </a:pPr>
            <a:endParaRPr lang="ru-RU" sz="1350"/>
          </a:p>
        </p:txBody>
      </p:sp>
      <p:pic>
        <p:nvPicPr>
          <p:cNvPr id="19473" name="Picture 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13" y="4875610"/>
            <a:ext cx="1125141" cy="856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4" name="Text Box 9"/>
          <p:cNvSpPr txBox="1">
            <a:spLocks noChangeArrowheads="1"/>
          </p:cNvSpPr>
          <p:nvPr/>
        </p:nvSpPr>
        <p:spPr bwMode="auto">
          <a:xfrm>
            <a:off x="6624229" y="5197078"/>
            <a:ext cx="59406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100" b="1" i="1" dirty="0">
                <a:solidFill>
                  <a:srgbClr val="953735"/>
                </a:solidFill>
              </a:rPr>
              <a:t>21</a:t>
            </a:r>
          </a:p>
        </p:txBody>
      </p:sp>
      <p:pic>
        <p:nvPicPr>
          <p:cNvPr id="19475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93720" y="857250"/>
            <a:ext cx="1107281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947710" y="150330"/>
            <a:ext cx="627058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ДИНАМИКИ ВЫСОКОГО УРОВНЯ ТВОРЧЕСКОГО МЫШЛЕНИЯ ДОШКОЛЬНИКОВ ЗА  ТРИ  ГОДА (%)</a:t>
            </a:r>
            <a:endParaRPr lang="ru-RU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4142902078"/>
              </p:ext>
            </p:extLst>
          </p:nvPr>
        </p:nvGraphicFramePr>
        <p:xfrm>
          <a:off x="539552" y="1202272"/>
          <a:ext cx="6528987" cy="2035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172377"/>
              </p:ext>
            </p:extLst>
          </p:nvPr>
        </p:nvGraphicFramePr>
        <p:xfrm>
          <a:off x="467544" y="3467363"/>
          <a:ext cx="7979287" cy="22064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4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8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09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09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09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09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82880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009140" algn="l"/>
                        </a:tabLs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Уровни 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00914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00914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00914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00914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оригинальность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00914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быстрота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00914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оригинальность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00914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быстрота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00914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оригинальность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00914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быстрота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7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009140" algn="l"/>
                        </a:tabLs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0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009140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30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009140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72375" y="5286375"/>
            <a:ext cx="976313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 flipH="1">
            <a:off x="7858125" y="6072188"/>
            <a:ext cx="7191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dirty="0" smtClean="0">
                <a:solidFill>
                  <a:srgbClr val="A50021"/>
                </a:solidFill>
              </a:rPr>
              <a:t>16</a:t>
            </a:r>
            <a:endParaRPr lang="ru-RU" sz="2800" b="1" i="1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52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771D7D-AAFA-49CD-9E45-9B8C18DB7177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7650" name="Рисунок 1" descr="C:\Users\Ю\Desktop\Новая папка\Stunning-retro-graphic-powerpoint-design-background.jpg"/>
          <p:cNvPicPr>
            <a:picLocks noChangeAspect="1" noChangeArrowheads="1"/>
          </p:cNvPicPr>
          <p:nvPr/>
        </p:nvPicPr>
        <p:blipFill>
          <a:blip r:embed="rId2" cstate="print"/>
          <a:srcRect r="17107" b="23466"/>
          <a:stretch>
            <a:fillRect/>
          </a:stretch>
        </p:blipFill>
        <p:spPr bwMode="auto">
          <a:xfrm>
            <a:off x="-66210" y="14867"/>
            <a:ext cx="92102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</p:pic>
      <p:sp>
        <p:nvSpPr>
          <p:cNvPr id="27651" name="TextBox 5"/>
          <p:cNvSpPr txBox="1">
            <a:spLocks noChangeArrowheads="1"/>
          </p:cNvSpPr>
          <p:nvPr/>
        </p:nvSpPr>
        <p:spPr bwMode="auto">
          <a:xfrm>
            <a:off x="395536" y="116632"/>
            <a:ext cx="744618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СЕТЕВОЕ ВЗАИМОДЕЙСТВИЕ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932685" y="1938815"/>
            <a:ext cx="1728972" cy="862641"/>
          </a:xfrm>
          <a:prstGeom prst="flowChartAlternateProcess">
            <a:avLst/>
          </a:prstGeom>
          <a:ln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МАОУ </a:t>
            </a:r>
            <a:r>
              <a:rPr lang="ru-RU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СОШ № 17</a:t>
            </a:r>
          </a:p>
        </p:txBody>
      </p:sp>
      <p:sp>
        <p:nvSpPr>
          <p:cNvPr id="30727" name="AutoShape 7"/>
          <p:cNvSpPr>
            <a:spLocks noChangeArrowheads="1"/>
          </p:cNvSpPr>
          <p:nvPr/>
        </p:nvSpPr>
        <p:spPr bwMode="auto">
          <a:xfrm>
            <a:off x="4257423" y="927919"/>
            <a:ext cx="1728972" cy="859792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ДОО № 123 </a:t>
            </a:r>
          </a:p>
        </p:txBody>
      </p:sp>
      <p:sp>
        <p:nvSpPr>
          <p:cNvPr id="27654" name="AutoShape 8"/>
          <p:cNvSpPr>
            <a:spLocks noChangeArrowheads="1"/>
          </p:cNvSpPr>
          <p:nvPr/>
        </p:nvSpPr>
        <p:spPr bwMode="auto">
          <a:xfrm rot="8537356">
            <a:off x="2865821" y="4091723"/>
            <a:ext cx="418619" cy="253575"/>
          </a:xfrm>
          <a:prstGeom prst="notchedRightArrow">
            <a:avLst>
              <a:gd name="adj1" fmla="val 50000"/>
              <a:gd name="adj2" fmla="val 29181"/>
            </a:avLst>
          </a:prstGeom>
          <a:solidFill>
            <a:srgbClr val="FFFFFF"/>
          </a:solidFill>
          <a:ln w="63500" cmpd="thickThin">
            <a:solidFill>
              <a:srgbClr val="C0504D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5" name="AutoShape 9"/>
          <p:cNvSpPr>
            <a:spLocks noChangeArrowheads="1"/>
          </p:cNvSpPr>
          <p:nvPr/>
        </p:nvSpPr>
        <p:spPr bwMode="auto">
          <a:xfrm rot="19755707">
            <a:off x="4921902" y="2570542"/>
            <a:ext cx="434305" cy="216085"/>
          </a:xfrm>
          <a:prstGeom prst="notchedRightArrow">
            <a:avLst>
              <a:gd name="adj1" fmla="val 50000"/>
              <a:gd name="adj2" fmla="val 28977"/>
            </a:avLst>
          </a:prstGeom>
          <a:solidFill>
            <a:srgbClr val="FFFFFF"/>
          </a:solidFill>
          <a:ln w="63500" cmpd="thickThin">
            <a:solidFill>
              <a:srgbClr val="4F81BD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AutoShape 10"/>
          <p:cNvSpPr>
            <a:spLocks noChangeArrowheads="1"/>
          </p:cNvSpPr>
          <p:nvPr/>
        </p:nvSpPr>
        <p:spPr bwMode="auto">
          <a:xfrm rot="14768790">
            <a:off x="3469569" y="2025243"/>
            <a:ext cx="419476" cy="247292"/>
          </a:xfrm>
          <a:prstGeom prst="notchedRightArrow">
            <a:avLst>
              <a:gd name="adj1" fmla="val 50000"/>
              <a:gd name="adj2" fmla="val 31677"/>
            </a:avLst>
          </a:prstGeom>
          <a:solidFill>
            <a:srgbClr val="FFFFFF"/>
          </a:solidFill>
          <a:ln w="63500" cmpd="thickThin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0731" name="AutoShape 11"/>
          <p:cNvSpPr>
            <a:spLocks noChangeArrowheads="1"/>
          </p:cNvSpPr>
          <p:nvPr/>
        </p:nvSpPr>
        <p:spPr bwMode="auto">
          <a:xfrm>
            <a:off x="5965659" y="2955589"/>
            <a:ext cx="1731216" cy="833451"/>
          </a:xfrm>
          <a:prstGeom prst="flowChartAlternateProcess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ДОО № 160 </a:t>
            </a:r>
          </a:p>
          <a:p>
            <a:pPr algn="ctr">
              <a:spcAft>
                <a:spcPts val="1000"/>
              </a:spcAft>
              <a:defRPr/>
            </a:pP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8" name="AutoShape 12"/>
          <p:cNvSpPr>
            <a:spLocks noChangeArrowheads="1"/>
          </p:cNvSpPr>
          <p:nvPr/>
        </p:nvSpPr>
        <p:spPr bwMode="auto">
          <a:xfrm rot="10959817">
            <a:off x="2604842" y="3332414"/>
            <a:ext cx="396408" cy="235445"/>
          </a:xfrm>
          <a:prstGeom prst="notchedRightArrow">
            <a:avLst>
              <a:gd name="adj1" fmla="val 50000"/>
              <a:gd name="adj2" fmla="val 27759"/>
            </a:avLst>
          </a:prstGeom>
          <a:solidFill>
            <a:srgbClr val="FFFFFF"/>
          </a:solidFill>
          <a:ln w="63500" cmpd="thickThin">
            <a:solidFill>
              <a:srgbClr val="8064A2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33" name="AutoShape 13"/>
          <p:cNvSpPr>
            <a:spLocks noChangeArrowheads="1"/>
          </p:cNvSpPr>
          <p:nvPr/>
        </p:nvSpPr>
        <p:spPr bwMode="auto">
          <a:xfrm>
            <a:off x="5655692" y="4012309"/>
            <a:ext cx="1795016" cy="862885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endParaRPr lang="ru-RU" sz="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  <a:defRPr/>
            </a:pP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ДОО № 171</a:t>
            </a:r>
            <a:endParaRPr lang="ru-RU" sz="1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4" name="AutoShape 14"/>
          <p:cNvSpPr>
            <a:spLocks noChangeArrowheads="1"/>
          </p:cNvSpPr>
          <p:nvPr/>
        </p:nvSpPr>
        <p:spPr bwMode="auto">
          <a:xfrm rot="-8652288">
            <a:off x="2841045" y="2519036"/>
            <a:ext cx="403556" cy="260259"/>
          </a:xfrm>
          <a:prstGeom prst="notchedRightArrow">
            <a:avLst>
              <a:gd name="adj1" fmla="val 50000"/>
              <a:gd name="adj2" fmla="val 30842"/>
            </a:avLst>
          </a:prstGeom>
          <a:solidFill>
            <a:srgbClr val="FFFFFF"/>
          </a:solidFill>
          <a:ln w="63500" cmpd="thickThin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10800000"/>
          <a:lstStyle/>
          <a:p>
            <a:pPr>
              <a:defRPr/>
            </a:pPr>
            <a:endParaRPr lang="ru-RU"/>
          </a:p>
        </p:txBody>
      </p:sp>
      <p:sp>
        <p:nvSpPr>
          <p:cNvPr id="30735" name="AutoShape 15"/>
          <p:cNvSpPr>
            <a:spLocks noChangeArrowheads="1"/>
          </p:cNvSpPr>
          <p:nvPr/>
        </p:nvSpPr>
        <p:spPr bwMode="auto">
          <a:xfrm>
            <a:off x="395537" y="2955589"/>
            <a:ext cx="1874430" cy="922597"/>
          </a:xfrm>
          <a:prstGeom prst="flowChartAlternateProcess">
            <a:avLst/>
          </a:prstGeom>
          <a:ln>
            <a:noFill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endParaRPr lang="ru-RU" sz="7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ДОО №  234</a:t>
            </a: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62" name="Picture 16"/>
          <p:cNvPicPr>
            <a:picLocks noChangeAspect="1" noChangeArrowheads="1"/>
          </p:cNvPicPr>
          <p:nvPr/>
        </p:nvPicPr>
        <p:blipFill>
          <a:blip r:embed="rId3" cstate="print"/>
          <a:srcRect l="45078" t="5244"/>
          <a:stretch>
            <a:fillRect/>
          </a:stretch>
        </p:blipFill>
        <p:spPr bwMode="auto">
          <a:xfrm rot="637616">
            <a:off x="7239000" y="5332413"/>
            <a:ext cx="1382713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38" y="6072188"/>
            <a:ext cx="8604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4" name="Text Box 6"/>
          <p:cNvSpPr txBox="1">
            <a:spLocks noChangeArrowheads="1"/>
          </p:cNvSpPr>
          <p:nvPr/>
        </p:nvSpPr>
        <p:spPr bwMode="auto">
          <a:xfrm>
            <a:off x="7072313" y="6072188"/>
            <a:ext cx="720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953735"/>
                </a:solidFill>
              </a:rPr>
              <a:t>17</a:t>
            </a:r>
            <a:endParaRPr lang="ru-RU" sz="2800" b="1" i="1" dirty="0">
              <a:solidFill>
                <a:srgbClr val="953735"/>
              </a:solidFill>
            </a:endParaRPr>
          </a:p>
        </p:txBody>
      </p:sp>
      <p:pic>
        <p:nvPicPr>
          <p:cNvPr id="27665" name="Picture 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7625" y="0"/>
            <a:ext cx="14763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AutoShape 13"/>
          <p:cNvSpPr>
            <a:spLocks noChangeArrowheads="1"/>
          </p:cNvSpPr>
          <p:nvPr/>
        </p:nvSpPr>
        <p:spPr bwMode="auto">
          <a:xfrm>
            <a:off x="5534585" y="1916832"/>
            <a:ext cx="1742292" cy="792088"/>
          </a:xfrm>
          <a:prstGeom prst="flowChartAlternateProcess">
            <a:avLst/>
          </a:prstGeom>
          <a:solidFill>
            <a:srgbClr val="CCFF99"/>
          </a:solidFill>
          <a:ln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  <a:scene3d>
            <a:camera prst="obliqueBottomRigh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endParaRPr lang="ru-RU" sz="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  <a:defRPr/>
            </a:pP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ДОО № 134</a:t>
            </a:r>
          </a:p>
        </p:txBody>
      </p:sp>
      <p:sp>
        <p:nvSpPr>
          <p:cNvPr id="6" name="Овал 5"/>
          <p:cNvSpPr/>
          <p:nvPr/>
        </p:nvSpPr>
        <p:spPr>
          <a:xfrm>
            <a:off x="3163899" y="2433691"/>
            <a:ext cx="1866406" cy="188604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AutoShape 10"/>
          <p:cNvSpPr>
            <a:spLocks noChangeArrowheads="1"/>
          </p:cNvSpPr>
          <p:nvPr/>
        </p:nvSpPr>
        <p:spPr bwMode="auto">
          <a:xfrm rot="1875800">
            <a:off x="4936186" y="4072071"/>
            <a:ext cx="405737" cy="254708"/>
          </a:xfrm>
          <a:prstGeom prst="notchedRightArrow">
            <a:avLst>
              <a:gd name="adj1" fmla="val 50000"/>
              <a:gd name="adj2" fmla="val 31677"/>
            </a:avLst>
          </a:prstGeom>
          <a:solidFill>
            <a:srgbClr val="FFFFFF"/>
          </a:solidFill>
          <a:ln w="63500" cmpd="thickThin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42925" y="3184354"/>
            <a:ext cx="1450397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  <a:defRPr/>
            </a:pP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ДОО №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113</a:t>
            </a: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AutoShape 13"/>
          <p:cNvSpPr>
            <a:spLocks noChangeArrowheads="1"/>
          </p:cNvSpPr>
          <p:nvPr/>
        </p:nvSpPr>
        <p:spPr bwMode="auto">
          <a:xfrm>
            <a:off x="830111" y="4066361"/>
            <a:ext cx="1795016" cy="853579"/>
          </a:xfrm>
          <a:prstGeom prst="flowChartAlternateProcess">
            <a:avLst/>
          </a:prstGeom>
          <a:solidFill>
            <a:srgbClr val="ECCECC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lvl="0" algn="ctr">
              <a:spcAft>
                <a:spcPts val="1000"/>
              </a:spcAft>
              <a:defRPr/>
            </a:pPr>
            <a:endParaRPr lang="ru-RU" sz="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1000"/>
              </a:spcAft>
              <a:defRPr/>
            </a:pPr>
            <a:r>
              <a:rPr lang="ru-RU" sz="1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ДОО </a:t>
            </a:r>
            <a:r>
              <a:rPr lang="ru-RU" sz="1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221</a:t>
            </a:r>
            <a:endParaRPr lang="ru-RU" sz="19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AutoShape 14"/>
          <p:cNvSpPr>
            <a:spLocks noChangeArrowheads="1"/>
          </p:cNvSpPr>
          <p:nvPr/>
        </p:nvSpPr>
        <p:spPr bwMode="auto">
          <a:xfrm>
            <a:off x="5191850" y="3302809"/>
            <a:ext cx="401744" cy="265711"/>
          </a:xfrm>
          <a:prstGeom prst="notchedRightArrow">
            <a:avLst>
              <a:gd name="adj1" fmla="val 50000"/>
              <a:gd name="adj2" fmla="val 30842"/>
            </a:avLst>
          </a:prstGeom>
          <a:solidFill>
            <a:srgbClr val="FFFFFF"/>
          </a:solidFill>
          <a:ln w="63500" cmpd="thickThin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10800000"/>
          <a:lstStyle/>
          <a:p>
            <a:pPr>
              <a:defRPr/>
            </a:pPr>
            <a:endParaRPr lang="ru-RU"/>
          </a:p>
        </p:txBody>
      </p:sp>
      <p:sp>
        <p:nvSpPr>
          <p:cNvPr id="27" name="AutoShape 15"/>
          <p:cNvSpPr>
            <a:spLocks noChangeArrowheads="1"/>
          </p:cNvSpPr>
          <p:nvPr/>
        </p:nvSpPr>
        <p:spPr bwMode="auto">
          <a:xfrm>
            <a:off x="4214824" y="5033119"/>
            <a:ext cx="1750835" cy="846001"/>
          </a:xfrm>
          <a:prstGeom prst="flowChartAlternateProcess">
            <a:avLst/>
          </a:prstGeom>
          <a:solidFill>
            <a:srgbClr val="FFFF99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endParaRPr lang="ru-RU" sz="7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ДОО №  200</a:t>
            </a: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AutoShape 12"/>
          <p:cNvSpPr>
            <a:spLocks noChangeArrowheads="1"/>
          </p:cNvSpPr>
          <p:nvPr/>
        </p:nvSpPr>
        <p:spPr bwMode="auto">
          <a:xfrm rot="6917343">
            <a:off x="3441482" y="4500530"/>
            <a:ext cx="475647" cy="248804"/>
          </a:xfrm>
          <a:prstGeom prst="notchedRightArrow">
            <a:avLst>
              <a:gd name="adj1" fmla="val 50000"/>
              <a:gd name="adj2" fmla="val 27759"/>
            </a:avLst>
          </a:prstGeom>
          <a:solidFill>
            <a:srgbClr val="FFFFFF"/>
          </a:solidFill>
          <a:ln w="63500" cmpd="thickThin">
            <a:solidFill>
              <a:srgbClr val="8064A2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" name="AutoShape 11"/>
          <p:cNvSpPr>
            <a:spLocks noChangeArrowheads="1"/>
          </p:cNvSpPr>
          <p:nvPr/>
        </p:nvSpPr>
        <p:spPr bwMode="auto">
          <a:xfrm>
            <a:off x="2261424" y="5060398"/>
            <a:ext cx="1731216" cy="794009"/>
          </a:xfrm>
          <a:prstGeom prst="flowChartAlternateProcess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ДОО № 213 </a:t>
            </a:r>
          </a:p>
          <a:p>
            <a:pPr algn="ctr">
              <a:spcAft>
                <a:spcPts val="1000"/>
              </a:spcAft>
              <a:defRPr/>
            </a:pP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AutoShape 11"/>
          <p:cNvSpPr>
            <a:spLocks noChangeArrowheads="1"/>
          </p:cNvSpPr>
          <p:nvPr/>
        </p:nvSpPr>
        <p:spPr bwMode="auto">
          <a:xfrm>
            <a:off x="2269966" y="941090"/>
            <a:ext cx="1731216" cy="833451"/>
          </a:xfrm>
          <a:prstGeom prst="flowChartAlternateProcess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ДОО № 108 </a:t>
            </a:r>
          </a:p>
          <a:p>
            <a:pPr algn="ctr">
              <a:spcAft>
                <a:spcPts val="1000"/>
              </a:spcAft>
              <a:defRPr/>
            </a:pP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 rot="17788841">
            <a:off x="4501185" y="2063020"/>
            <a:ext cx="418619" cy="253575"/>
          </a:xfrm>
          <a:prstGeom prst="notchedRightArrow">
            <a:avLst>
              <a:gd name="adj1" fmla="val 50000"/>
              <a:gd name="adj2" fmla="val 29181"/>
            </a:avLst>
          </a:prstGeom>
          <a:solidFill>
            <a:srgbClr val="FFFFFF"/>
          </a:solidFill>
          <a:ln w="63500" cmpd="thickThin">
            <a:solidFill>
              <a:srgbClr val="C0504D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 rot="4138613">
            <a:off x="4415591" y="4525694"/>
            <a:ext cx="434305" cy="216085"/>
          </a:xfrm>
          <a:prstGeom prst="notchedRightArrow">
            <a:avLst>
              <a:gd name="adj1" fmla="val 50000"/>
              <a:gd name="adj2" fmla="val 28977"/>
            </a:avLst>
          </a:prstGeom>
          <a:solidFill>
            <a:srgbClr val="FFFFFF"/>
          </a:solidFill>
          <a:ln w="63500" cmpd="thickThin">
            <a:solidFill>
              <a:srgbClr val="4F81BD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0439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9E369DE-AAB1-40F1-ADC9-3793BB4009C5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9458" name="Рисунок 1" descr="C:\Users\Ю\Desktop\Новая папка\Stunning-retro-graphic-powerpoint-design-background.jpg"/>
          <p:cNvPicPr>
            <a:picLocks noChangeAspect="1" noChangeArrowheads="1"/>
          </p:cNvPicPr>
          <p:nvPr/>
        </p:nvPicPr>
        <p:blipFill>
          <a:blip r:embed="rId2" cstate="print"/>
          <a:srcRect r="17107" b="234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3375065" y="188913"/>
            <a:ext cx="1107996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1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9460" name="Text Box 33"/>
          <p:cNvSpPr txBox="1">
            <a:spLocks noChangeArrowheads="1"/>
          </p:cNvSpPr>
          <p:nvPr/>
        </p:nvSpPr>
        <p:spPr bwMode="auto">
          <a:xfrm>
            <a:off x="1130300" y="1762125"/>
            <a:ext cx="45212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   </a:t>
            </a:r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9473" name="Picture 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5580063"/>
            <a:ext cx="1500188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4" name="Text Box 9"/>
          <p:cNvSpPr txBox="1">
            <a:spLocks noChangeArrowheads="1"/>
          </p:cNvSpPr>
          <p:nvPr/>
        </p:nvSpPr>
        <p:spPr bwMode="auto">
          <a:xfrm>
            <a:off x="7498020" y="5967318"/>
            <a:ext cx="6480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953735"/>
                </a:solidFill>
              </a:rPr>
              <a:t>18</a:t>
            </a:r>
            <a:endParaRPr lang="ru-RU" sz="2800" b="1" i="1" dirty="0">
              <a:solidFill>
                <a:srgbClr val="953735"/>
              </a:solidFill>
            </a:endParaRPr>
          </a:p>
        </p:txBody>
      </p:sp>
      <p:pic>
        <p:nvPicPr>
          <p:cNvPr id="19475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0"/>
            <a:ext cx="14763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50"/>
          <p:cNvSpPr>
            <a:spLocks noChangeArrowheads="1"/>
          </p:cNvSpPr>
          <p:nvPr/>
        </p:nvSpPr>
        <p:spPr bwMode="auto">
          <a:xfrm>
            <a:off x="516260" y="138364"/>
            <a:ext cx="6912768" cy="670483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ДИССЕМИНАЦИЯ ИННОВАЦИОННОГО ОПЫТА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Администратор\Desktop\фото модули\DSC060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59" y="1049081"/>
            <a:ext cx="7390897" cy="503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9866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A446-B324-404D-B98D-A6EA69FAE0D8}" type="slidenum">
              <a:rPr lang="ru-RU"/>
              <a:pPr>
                <a:defRPr/>
              </a:pPr>
              <a:t>19</a:t>
            </a:fld>
            <a:endParaRPr lang="ru-RU" dirty="0"/>
          </a:p>
        </p:txBody>
      </p:sp>
      <p:pic>
        <p:nvPicPr>
          <p:cNvPr id="15362" name="Picture 2" descr="C:\Users\Ю\Desktop\Новая папка\Stunning-retro-graphic-powerpoint-design-backgrou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8"/>
          <p:cNvSpPr txBox="1">
            <a:spLocks noChangeArrowheads="1"/>
          </p:cNvSpPr>
          <p:nvPr/>
        </p:nvSpPr>
        <p:spPr bwMode="auto">
          <a:xfrm>
            <a:off x="0" y="0"/>
            <a:ext cx="644366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униципальное 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автономное дошкольное образовательное учреждение </a:t>
            </a:r>
          </a:p>
          <a:p>
            <a:pPr algn="ctr"/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муниципального образования город Краснодар</a:t>
            </a:r>
          </a:p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«Детский сад комбинированного вида № 113»</a:t>
            </a:r>
          </a:p>
        </p:txBody>
      </p:sp>
      <p:pic>
        <p:nvPicPr>
          <p:cNvPr id="15365" name="Рисунок 17" descr="C:\Users\Ю\Desktop\otkrytki-s-dnem-rozhdenija-risunki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5360988"/>
            <a:ext cx="2770188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0463" y="0"/>
            <a:ext cx="2903537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280128" y="5360988"/>
            <a:ext cx="5256584" cy="1296144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304439" y="5487325"/>
            <a:ext cx="519716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КРАЕВАЯ ИННОВАЦИОННАЯ 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ПЛОЩАДКА - 2017</a:t>
            </a: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107504" y="1988840"/>
            <a:ext cx="669522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ОТЧЁТ ПО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ТРЕТЬЕМУ ЭТАПУ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A50021"/>
              </a:solidFill>
              <a:latin typeface="Cambria" pitchFamily="18" charset="0"/>
              <a:cs typeface="Courier New" pitchFamily="49" charset="0"/>
            </a:endParaRPr>
          </a:p>
          <a:p>
            <a:pPr algn="ctr"/>
            <a:r>
              <a:rPr lang="ru-RU" sz="2800" b="1" dirty="0" smtClean="0">
                <a:solidFill>
                  <a:srgbClr val="A50021"/>
                </a:solidFill>
                <a:latin typeface="Cambria" pitchFamily="18" charset="0"/>
                <a:cs typeface="Courier New" pitchFamily="49" charset="0"/>
              </a:rPr>
              <a:t>СРЕДОВЫЕ  </a:t>
            </a:r>
            <a:r>
              <a:rPr lang="ru-RU" sz="2800" b="1" dirty="0">
                <a:solidFill>
                  <a:srgbClr val="A50021"/>
                </a:solidFill>
                <a:latin typeface="Cambria" pitchFamily="18" charset="0"/>
                <a:cs typeface="Courier New" pitchFamily="49" charset="0"/>
              </a:rPr>
              <a:t>МОДУЛИ В РАЗВИТИИ </a:t>
            </a:r>
            <a:r>
              <a:rPr lang="ru-RU" sz="2800" b="1" dirty="0" smtClean="0">
                <a:solidFill>
                  <a:srgbClr val="A50021"/>
                </a:solidFill>
                <a:latin typeface="Cambria" pitchFamily="18" charset="0"/>
                <a:cs typeface="Courier New" pitchFamily="49" charset="0"/>
              </a:rPr>
              <a:t>ТВОРЧЕСКОГО МЫШЛЕНИЯ ДОШКОЛЬНИКОВ</a:t>
            </a:r>
            <a:endParaRPr lang="ru-RU" sz="2600" dirty="0">
              <a:latin typeface="Cambr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5615" y="6080202"/>
            <a:ext cx="465428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C10928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</a:t>
            </a:r>
            <a:r>
              <a:rPr lang="en-US" sz="2200" b="1" dirty="0">
                <a:solidFill>
                  <a:srgbClr val="C10928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://ds113.centerstart.ru/node/1246</a:t>
            </a:r>
            <a:endParaRPr lang="ru-RU" sz="2200" b="1" dirty="0">
              <a:solidFill>
                <a:srgbClr val="C1092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88250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" descr="C:\Users\Ю\Desktop\Новая папка\Stunning-retro-graphic-powerpoint-design-background.jpg"/>
          <p:cNvPicPr>
            <a:picLocks noChangeAspect="1" noChangeArrowheads="1"/>
          </p:cNvPicPr>
          <p:nvPr/>
        </p:nvPicPr>
        <p:blipFill>
          <a:blip r:embed="rId2" cstate="print"/>
          <a:srcRect r="17107" b="23466"/>
          <a:stretch>
            <a:fillRect/>
          </a:stretch>
        </p:blipFill>
        <p:spPr bwMode="auto">
          <a:xfrm>
            <a:off x="6079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9E369DE-AAB1-40F1-ADC9-3793BB4009C5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3375065" y="188913"/>
            <a:ext cx="1107996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1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9460" name="Text Box 33"/>
          <p:cNvSpPr txBox="1">
            <a:spLocks noChangeArrowheads="1"/>
          </p:cNvSpPr>
          <p:nvPr/>
        </p:nvSpPr>
        <p:spPr bwMode="auto">
          <a:xfrm>
            <a:off x="1114465" y="2006649"/>
            <a:ext cx="45212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    </a:t>
            </a:r>
          </a:p>
          <a:p>
            <a:pPr>
              <a:spcBef>
                <a:spcPct val="50000"/>
              </a:spcBef>
            </a:pPr>
            <a:endParaRPr lang="ru-RU" dirty="0"/>
          </a:p>
          <a:p>
            <a:pPr>
              <a:spcBef>
                <a:spcPct val="50000"/>
              </a:spcBef>
            </a:pPr>
            <a:endParaRPr lang="ru-RU" dirty="0"/>
          </a:p>
          <a:p>
            <a:pPr>
              <a:spcBef>
                <a:spcPct val="50000"/>
              </a:spcBef>
            </a:pPr>
            <a:endParaRPr lang="ru-RU" dirty="0"/>
          </a:p>
          <a:p>
            <a:pPr>
              <a:spcBef>
                <a:spcPct val="50000"/>
              </a:spcBef>
            </a:pPr>
            <a:endParaRPr lang="ru-RU" dirty="0"/>
          </a:p>
          <a:p>
            <a:pPr>
              <a:spcBef>
                <a:spcPct val="50000"/>
              </a:spcBef>
            </a:pPr>
            <a:endParaRPr lang="ru-RU" dirty="0"/>
          </a:p>
        </p:txBody>
      </p:sp>
      <p:pic>
        <p:nvPicPr>
          <p:cNvPr id="19473" name="Picture 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5645337"/>
            <a:ext cx="1500188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4" name="Text Box 9"/>
          <p:cNvSpPr txBox="1">
            <a:spLocks noChangeArrowheads="1"/>
          </p:cNvSpPr>
          <p:nvPr/>
        </p:nvSpPr>
        <p:spPr bwMode="auto">
          <a:xfrm>
            <a:off x="7840297" y="6015692"/>
            <a:ext cx="4524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dirty="0">
                <a:solidFill>
                  <a:srgbClr val="953735"/>
                </a:solidFill>
              </a:rPr>
              <a:t>2</a:t>
            </a:r>
          </a:p>
        </p:txBody>
      </p:sp>
      <p:pic>
        <p:nvPicPr>
          <p:cNvPr id="19475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0"/>
            <a:ext cx="14763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176521562"/>
              </p:ext>
            </p:extLst>
          </p:nvPr>
        </p:nvGraphicFramePr>
        <p:xfrm>
          <a:off x="216749" y="0"/>
          <a:ext cx="7450875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2" name="Группа 9"/>
          <p:cNvGrpSpPr/>
          <p:nvPr/>
        </p:nvGrpSpPr>
        <p:grpSpPr>
          <a:xfrm>
            <a:off x="300827" y="3933329"/>
            <a:ext cx="7539470" cy="1800201"/>
            <a:chOff x="0" y="1438645"/>
            <a:chExt cx="7057986" cy="1224938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1" name="Прямоугольник 10"/>
            <p:cNvSpPr/>
            <p:nvPr/>
          </p:nvSpPr>
          <p:spPr>
            <a:xfrm>
              <a:off x="0" y="1438645"/>
              <a:ext cx="6912767" cy="1224938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chemeClr val="accent2">
                  <a:lumMod val="75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relaxedInset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0" y="1438645"/>
              <a:ext cx="7057986" cy="122493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114000"/>
                </a:lnSpc>
                <a:spcAft>
                  <a:spcPct val="35000"/>
                </a:spcAft>
              </a:pPr>
              <a:r>
                <a:rPr lang="ru-RU" sz="2000" b="1" dirty="0" smtClean="0">
                  <a:solidFill>
                    <a:schemeClr val="tx1"/>
                  </a:solidFill>
                  <a:latin typeface="Cambria" panose="02040503050406030204" pitchFamily="18" charset="0"/>
                  <a:cs typeface="Courier New" pitchFamily="49" charset="0"/>
                </a:rPr>
                <a:t>ИННОВАЦИОННОСТЬ: РЕАЛИЗАЦИЯ СРЕДОВОГО ПОДХОДА В РАЗВИТИИ ТВОРЧЕСКОГО МЫШЛЕНИЯ ДОШКОЛЬНИКОВ </a:t>
              </a:r>
              <a:endParaRPr lang="ru-RU" sz="2000" b="1" kern="1200" dirty="0">
                <a:solidFill>
                  <a:schemeClr val="tx1"/>
                </a:solidFill>
                <a:latin typeface="Cambria" panose="02040503050406030204" pitchFamily="18" charset="0"/>
                <a:cs typeface="Courier New" pitchFamily="49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C7992-55F1-4848-B3B2-CB207CD6256B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24578" name="Рисунок 1" descr="C:\Users\Ю\Desktop\Новая папка\Stunning-retro-graphic-powerpoint-design-background.jpg"/>
          <p:cNvPicPr>
            <a:picLocks noChangeAspect="1" noChangeArrowheads="1"/>
          </p:cNvPicPr>
          <p:nvPr/>
        </p:nvPicPr>
        <p:blipFill>
          <a:blip r:embed="rId2" cstate="print"/>
          <a:srcRect r="17107" b="23466"/>
          <a:stretch>
            <a:fillRect/>
          </a:stretch>
        </p:blipFill>
        <p:spPr bwMode="auto">
          <a:xfrm>
            <a:off x="29297" y="48029"/>
            <a:ext cx="93759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5"/>
          <p:cNvSpPr txBox="1">
            <a:spLocks noChangeArrowheads="1"/>
          </p:cNvSpPr>
          <p:nvPr/>
        </p:nvSpPr>
        <p:spPr bwMode="auto">
          <a:xfrm>
            <a:off x="141288" y="48029"/>
            <a:ext cx="7526337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ТРЕТЬЕГО ЭТАПА</a:t>
            </a:r>
          </a:p>
          <a:p>
            <a:pPr algn="ctr"/>
            <a:r>
              <a:rPr lang="ru-RU" sz="3000" b="1" dirty="0" smtClean="0">
                <a:solidFill>
                  <a:srgbClr val="A50021"/>
                </a:solidFill>
              </a:rPr>
              <a:t>  </a:t>
            </a:r>
            <a:endParaRPr lang="ru-RU" sz="3000" b="1" dirty="0">
              <a:solidFill>
                <a:srgbClr val="A50021"/>
              </a:solidFill>
            </a:endParaRPr>
          </a:p>
        </p:txBody>
      </p:sp>
      <p:pic>
        <p:nvPicPr>
          <p:cNvPr id="2458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9" y="5405090"/>
            <a:ext cx="663733" cy="73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50" y="6143625"/>
            <a:ext cx="6746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7786688" y="6143625"/>
            <a:ext cx="4524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dirty="0">
                <a:solidFill>
                  <a:srgbClr val="953735"/>
                </a:solidFill>
              </a:rPr>
              <a:t>3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029234" y="811711"/>
            <a:ext cx="5778692" cy="1677654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АПРОБАЦИЯ И ВНЕДРЕНИЕ КОМПЛЕКСА СРЕДОВЫХ ОБРАЗОВАТЕЛЬНЫХ МОДУЛЕЙ</a:t>
            </a:r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 rot="16200000">
            <a:off x="390830" y="884593"/>
            <a:ext cx="1677656" cy="1536857"/>
          </a:xfrm>
          <a:prstGeom prst="triangle">
            <a:avLst>
              <a:gd name="adj" fmla="val 48984"/>
            </a:avLst>
          </a:prstGeom>
          <a:ln w="28575">
            <a:solidFill>
              <a:schemeClr val="accent2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" anchor="ctr"/>
          <a:lstStyle/>
          <a:p>
            <a:pPr algn="ctr">
              <a:defRPr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29234" y="2679721"/>
            <a:ext cx="5778692" cy="1606215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  <a:defRPr/>
            </a:pP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ОБЕСПЕЧЕНИЕ МЕТОДИЧЕСКОГО СОПРОВОЖДЕНИЯ </a:t>
            </a:r>
            <a:endParaRPr lang="ru-RU" sz="1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073434" y="4476292"/>
            <a:ext cx="5751285" cy="1667332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algn="ctr"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РАСПРОСТРАНЕНИЕ РЕЗУЛЬТАТОВ ИННОВАЦИОННОЙ ДЕЯТЕЛЬНОСТИ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Равнобедренный треугольник 20"/>
          <p:cNvSpPr/>
          <p:nvPr/>
        </p:nvSpPr>
        <p:spPr>
          <a:xfrm rot="16200000">
            <a:off x="426550" y="2731490"/>
            <a:ext cx="1606217" cy="1523154"/>
          </a:xfrm>
          <a:prstGeom prst="triangle">
            <a:avLst/>
          </a:prstGeom>
          <a:ln w="28575">
            <a:solidFill>
              <a:schemeClr val="accent2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"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</a:p>
        </p:txBody>
      </p:sp>
      <p:sp>
        <p:nvSpPr>
          <p:cNvPr id="22" name="Равнобедренный треугольник 21"/>
          <p:cNvSpPr/>
          <p:nvPr/>
        </p:nvSpPr>
        <p:spPr>
          <a:xfrm rot="16200000">
            <a:off x="485662" y="4595162"/>
            <a:ext cx="1667330" cy="1474946"/>
          </a:xfrm>
          <a:prstGeom prst="triangle">
            <a:avLst>
              <a:gd name="adj" fmla="val 49169"/>
            </a:avLst>
          </a:prstGeom>
          <a:ln w="28575">
            <a:solidFill>
              <a:schemeClr val="accent2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" anchor="ctr"/>
          <a:lstStyle/>
          <a:p>
            <a:pPr algn="ctr">
              <a:defRPr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93" name="Picture 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7625" y="0"/>
            <a:ext cx="14763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9514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36CEEF7-6717-4B3E-808A-9DF95C86DDB3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6626" name="Рисунок 1" descr="C:\Users\Ю\Desktop\Новая папка\Stunning-retro-graphic-powerpoint-design-background.jpg"/>
          <p:cNvPicPr>
            <a:picLocks noChangeAspect="1" noChangeArrowheads="1"/>
          </p:cNvPicPr>
          <p:nvPr/>
        </p:nvPicPr>
        <p:blipFill>
          <a:blip r:embed="rId2" cstate="print"/>
          <a:srcRect r="17107" b="234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5"/>
          <p:cNvSpPr txBox="1">
            <a:spLocks noChangeArrowheads="1"/>
          </p:cNvSpPr>
          <p:nvPr/>
        </p:nvSpPr>
        <p:spPr bwMode="auto">
          <a:xfrm>
            <a:off x="401213" y="15645"/>
            <a:ext cx="752633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22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КОМЛЕКС СРЕДОВЫХ МОДУЛЕЙ В ОБРАЗОВАТЕЛЬНОМ  ПРОЦЕССЕ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8243" y="5397899"/>
            <a:ext cx="7493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Скругленный прямоугольник 21"/>
          <p:cNvSpPr/>
          <p:nvPr/>
        </p:nvSpPr>
        <p:spPr>
          <a:xfrm>
            <a:off x="2716206" y="1791459"/>
            <a:ext cx="2448272" cy="4673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 smtClean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КРУГИ ЛУЛЛИЯ</a:t>
            </a:r>
            <a:endParaRPr lang="ru-RU" sz="1700" b="1" dirty="0">
              <a:solidFill>
                <a:srgbClr val="0000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685626" y="2937353"/>
            <a:ext cx="2494061" cy="5759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 smtClean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КАЛЕНДАРЬ НАРОДНОЙ КУКЛЫ</a:t>
            </a:r>
            <a:endParaRPr lang="ru-RU" sz="1700" b="1" dirty="0">
              <a:solidFill>
                <a:srgbClr val="0000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693147" y="2307303"/>
            <a:ext cx="2486540" cy="56216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 smtClean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КАЛЕНДАРЬ ВРЕМЕНИ</a:t>
            </a:r>
            <a:endParaRPr lang="ru-RU" sz="1700" b="1" dirty="0">
              <a:solidFill>
                <a:srgbClr val="0000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680322" y="3595127"/>
            <a:ext cx="2490086" cy="6371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 smtClean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ВАСИЛИСА ПРИРОДНАЯ</a:t>
            </a:r>
            <a:endParaRPr lang="ru-RU" sz="1700" b="1" dirty="0">
              <a:solidFill>
                <a:srgbClr val="0000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680648" y="4338063"/>
            <a:ext cx="2511538" cy="4779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 smtClean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ЧУДО-ДЕРЕВО</a:t>
            </a:r>
            <a:endParaRPr lang="ru-RU" sz="1700" b="1" dirty="0">
              <a:solidFill>
                <a:srgbClr val="0000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261820" y="2258832"/>
            <a:ext cx="2482257" cy="562161"/>
          </a:xfrm>
          <a:prstGeom prst="roundRect">
            <a:avLst/>
          </a:prstGeom>
          <a:solidFill>
            <a:srgbClr val="CCFF99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 smtClean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БИЗИБОРДЫ</a:t>
            </a:r>
            <a:endParaRPr lang="ru-RU" sz="1700" b="1" dirty="0">
              <a:solidFill>
                <a:srgbClr val="0000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271227" y="2945062"/>
            <a:ext cx="2492004" cy="568274"/>
          </a:xfrm>
          <a:prstGeom prst="roundRect">
            <a:avLst/>
          </a:prstGeom>
          <a:solidFill>
            <a:srgbClr val="99FF66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 smtClean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САМОДЕЛКИН</a:t>
            </a:r>
            <a:endParaRPr lang="ru-RU" sz="1700" b="1" dirty="0">
              <a:solidFill>
                <a:srgbClr val="0000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251197" y="3617446"/>
            <a:ext cx="2492003" cy="669933"/>
          </a:xfrm>
          <a:prstGeom prst="roundRect">
            <a:avLst>
              <a:gd name="adj" fmla="val 20825"/>
            </a:avLst>
          </a:prstGeom>
          <a:solidFill>
            <a:srgbClr val="CCFF99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 smtClean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СЕНСОРНО-МАТЕМА-ТИЧЕСКИЙ МОДУЛЬ</a:t>
            </a:r>
            <a:endParaRPr lang="ru-RU" sz="1700" b="1" dirty="0">
              <a:solidFill>
                <a:srgbClr val="000000"/>
              </a:solidFill>
              <a:latin typeface="Cambria" pitchFamily="18" charset="0"/>
              <a:cs typeface="Arial" charset="0"/>
            </a:endParaRPr>
          </a:p>
        </p:txBody>
      </p:sp>
      <p:pic>
        <p:nvPicPr>
          <p:cNvPr id="2666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38994" y="6082506"/>
            <a:ext cx="714375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62" name="Text Box 6"/>
          <p:cNvSpPr txBox="1">
            <a:spLocks noChangeArrowheads="1"/>
          </p:cNvSpPr>
          <p:nvPr/>
        </p:nvSpPr>
        <p:spPr bwMode="auto">
          <a:xfrm>
            <a:off x="7473005" y="6111402"/>
            <a:ext cx="60173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953735"/>
                </a:solidFill>
              </a:rPr>
              <a:t>4</a:t>
            </a:r>
            <a:endParaRPr lang="ru-RU" sz="2800" b="1" i="1" dirty="0">
              <a:solidFill>
                <a:srgbClr val="953735"/>
              </a:solidFill>
            </a:endParaRPr>
          </a:p>
        </p:txBody>
      </p:sp>
      <p:pic>
        <p:nvPicPr>
          <p:cNvPr id="26663" name="Picture 4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7625" y="0"/>
            <a:ext cx="14763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Скругленный прямоугольник 27"/>
          <p:cNvSpPr/>
          <p:nvPr/>
        </p:nvSpPr>
        <p:spPr>
          <a:xfrm>
            <a:off x="103612" y="2258832"/>
            <a:ext cx="2447553" cy="6398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 smtClean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МАСТЕР-КАРАНДАШ</a:t>
            </a:r>
            <a:endParaRPr lang="ru-RU" sz="1700" b="1" dirty="0">
              <a:solidFill>
                <a:srgbClr val="0000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78901" y="3026853"/>
            <a:ext cx="2447553" cy="590593"/>
          </a:xfrm>
          <a:prstGeom prst="roundRect">
            <a:avLst/>
          </a:prstGeom>
          <a:solidFill>
            <a:srgbClr val="E0BCB9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 smtClean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МАСТЕРИЦА КИСТОЧКА</a:t>
            </a:r>
            <a:endParaRPr lang="ru-RU" sz="1700" b="1" dirty="0">
              <a:solidFill>
                <a:srgbClr val="0000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0760" y="3725613"/>
            <a:ext cx="2447553" cy="6124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 smtClean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МАТРЁШКА</a:t>
            </a:r>
            <a:endParaRPr lang="ru-RU" sz="1700" b="1" dirty="0">
              <a:solidFill>
                <a:srgbClr val="0000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0760" y="4447345"/>
            <a:ext cx="2447553" cy="590593"/>
          </a:xfrm>
          <a:prstGeom prst="roundRect">
            <a:avLst/>
          </a:prstGeom>
          <a:solidFill>
            <a:srgbClr val="E0BCB9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 smtClean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КАПИТОШКА</a:t>
            </a:r>
            <a:endParaRPr lang="ru-RU" sz="1700" b="1" dirty="0">
              <a:solidFill>
                <a:srgbClr val="0000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92056" y="5150175"/>
            <a:ext cx="2447553" cy="6124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 smtClean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СКАЗОЧНЫЙ СУНДУЧОК</a:t>
            </a:r>
            <a:endParaRPr lang="ru-RU" sz="1700" b="1" dirty="0">
              <a:solidFill>
                <a:srgbClr val="0000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674392" y="4921456"/>
            <a:ext cx="2490086" cy="6371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 smtClean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ВОЛШЕБНЫЙ КОМО-ДИК «ГЕОМЕТРИК»</a:t>
            </a:r>
            <a:endParaRPr lang="ru-RU" sz="1700" b="1" dirty="0">
              <a:solidFill>
                <a:srgbClr val="0000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271227" y="4427665"/>
            <a:ext cx="2492004" cy="576758"/>
          </a:xfrm>
          <a:prstGeom prst="roundRect">
            <a:avLst/>
          </a:prstGeom>
          <a:solidFill>
            <a:srgbClr val="99FF66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 smtClean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«ПО ВОДЕ, ПО ЗЕМЛЕ, ПО ВОЗДУХУ»</a:t>
            </a:r>
            <a:endParaRPr lang="ru-RU" sz="1700" b="1" dirty="0">
              <a:solidFill>
                <a:srgbClr val="0000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281870" y="5121434"/>
            <a:ext cx="2492003" cy="641191"/>
          </a:xfrm>
          <a:prstGeom prst="roundRect">
            <a:avLst>
              <a:gd name="adj" fmla="val 20825"/>
            </a:avLst>
          </a:prstGeom>
          <a:solidFill>
            <a:srgbClr val="CCFF99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 smtClean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ВОЛШЕБНАЯ ДОРОЖКА</a:t>
            </a:r>
            <a:endParaRPr lang="ru-RU" sz="1700" b="1" dirty="0">
              <a:solidFill>
                <a:srgbClr val="0000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693147" y="5648725"/>
            <a:ext cx="2511538" cy="5937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 smtClean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МАТЕМАТИЧЕСКАЯ ГУСЕНИЦА</a:t>
            </a:r>
            <a:endParaRPr lang="ru-RU" sz="1700" b="1" dirty="0">
              <a:solidFill>
                <a:srgbClr val="0000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169993" y="1003300"/>
            <a:ext cx="2338320" cy="1238929"/>
          </a:xfrm>
          <a:prstGeom prst="downArrowCallout">
            <a:avLst>
              <a:gd name="adj1" fmla="val 13598"/>
              <a:gd name="adj2" fmla="val 16236"/>
              <a:gd name="adj3" fmla="val 16661"/>
              <a:gd name="adj4" fmla="val 74244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700" b="1" dirty="0" smtClean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ХУДОЖЕСТВЕННО-ЭСТЕТИЧЕСКОЕ+ РЕЧЕВОЕ РАЗВИТИЕ</a:t>
            </a:r>
            <a:endParaRPr lang="ru-RU" sz="1700" b="1" dirty="0">
              <a:solidFill>
                <a:srgbClr val="0000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41" name="Выноска со стрелкой вниз 40"/>
          <p:cNvSpPr/>
          <p:nvPr/>
        </p:nvSpPr>
        <p:spPr>
          <a:xfrm>
            <a:off x="2740043" y="773008"/>
            <a:ext cx="2424435" cy="1020242"/>
          </a:xfrm>
          <a:prstGeom prst="downArrowCallout">
            <a:avLst>
              <a:gd name="adj1" fmla="val 17587"/>
              <a:gd name="adj2" fmla="val 22220"/>
              <a:gd name="adj3" fmla="val 16661"/>
              <a:gd name="adj4" fmla="val 74244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700" b="1" dirty="0" smtClean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ПОЗНАВАТЕЛЬНОЕ+ РЕЧЕВОЕ РАЗВИТИЕ</a:t>
            </a:r>
            <a:endParaRPr lang="ru-RU" sz="1700" b="1" dirty="0">
              <a:solidFill>
                <a:srgbClr val="0000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42" name="Выноска со стрелкой вниз 41"/>
          <p:cNvSpPr/>
          <p:nvPr/>
        </p:nvSpPr>
        <p:spPr>
          <a:xfrm>
            <a:off x="5281870" y="1003300"/>
            <a:ext cx="2419816" cy="1212242"/>
          </a:xfrm>
          <a:prstGeom prst="downArrowCallout">
            <a:avLst>
              <a:gd name="adj1" fmla="val 11471"/>
              <a:gd name="adj2" fmla="val 17123"/>
              <a:gd name="adj3" fmla="val 16661"/>
              <a:gd name="adj4" fmla="val 74244"/>
            </a:avLst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700" b="1" dirty="0" smtClean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ЭКСПЕРИМЕНТИ-РОВАНИЕ+</a:t>
            </a:r>
          </a:p>
          <a:p>
            <a:pPr algn="ctr">
              <a:defRPr/>
            </a:pPr>
            <a:r>
              <a:rPr lang="ru-RU" sz="1700" b="1" dirty="0" smtClean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РЕЧЕВОЕ РАЗВИТИЕ</a:t>
            </a:r>
            <a:endParaRPr lang="ru-RU" sz="1700" b="1" dirty="0">
              <a:solidFill>
                <a:srgbClr val="000000"/>
              </a:solidFill>
              <a:latin typeface="Cambria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51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9E369DE-AAB1-40F1-ADC9-3793BB4009C5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9458" name="Рисунок 1" descr="C:\Users\Ю\Desktop\Новая папка\Stunning-retro-graphic-powerpoint-design-background.jpg"/>
          <p:cNvPicPr>
            <a:picLocks noChangeAspect="1" noChangeArrowheads="1"/>
          </p:cNvPicPr>
          <p:nvPr/>
        </p:nvPicPr>
        <p:blipFill>
          <a:blip r:embed="rId2" cstate="print"/>
          <a:srcRect r="17107" b="234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3375065" y="188913"/>
            <a:ext cx="1107996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1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9460" name="Text Box 33"/>
          <p:cNvSpPr txBox="1">
            <a:spLocks noChangeArrowheads="1"/>
          </p:cNvSpPr>
          <p:nvPr/>
        </p:nvSpPr>
        <p:spPr bwMode="auto">
          <a:xfrm>
            <a:off x="1130300" y="1762125"/>
            <a:ext cx="45212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    </a:t>
            </a:r>
          </a:p>
          <a:p>
            <a:pPr>
              <a:spcBef>
                <a:spcPct val="50000"/>
              </a:spcBef>
            </a:pPr>
            <a:endParaRPr lang="ru-RU" dirty="0"/>
          </a:p>
          <a:p>
            <a:pPr>
              <a:spcBef>
                <a:spcPct val="50000"/>
              </a:spcBef>
            </a:pPr>
            <a:endParaRPr lang="ru-RU" dirty="0"/>
          </a:p>
          <a:p>
            <a:pPr>
              <a:spcBef>
                <a:spcPct val="50000"/>
              </a:spcBef>
            </a:pPr>
            <a:endParaRPr lang="ru-RU" dirty="0"/>
          </a:p>
          <a:p>
            <a:pPr>
              <a:spcBef>
                <a:spcPct val="50000"/>
              </a:spcBef>
            </a:pPr>
            <a:endParaRPr lang="ru-RU" dirty="0"/>
          </a:p>
          <a:p>
            <a:pPr>
              <a:spcBef>
                <a:spcPct val="50000"/>
              </a:spcBef>
            </a:pPr>
            <a:endParaRPr lang="ru-RU" dirty="0"/>
          </a:p>
        </p:txBody>
      </p:sp>
      <p:pic>
        <p:nvPicPr>
          <p:cNvPr id="19473" name="Picture 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0" y="5357813"/>
            <a:ext cx="1500188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4" name="Text Box 9"/>
          <p:cNvSpPr txBox="1">
            <a:spLocks noChangeArrowheads="1"/>
          </p:cNvSpPr>
          <p:nvPr/>
        </p:nvSpPr>
        <p:spPr bwMode="auto">
          <a:xfrm>
            <a:off x="7308305" y="5786438"/>
            <a:ext cx="6480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953735"/>
                </a:solidFill>
              </a:rPr>
              <a:t>5</a:t>
            </a:r>
            <a:endParaRPr lang="ru-RU" sz="2800" b="1" i="1" dirty="0">
              <a:solidFill>
                <a:srgbClr val="953735"/>
              </a:solidFill>
            </a:endParaRPr>
          </a:p>
        </p:txBody>
      </p:sp>
      <p:pic>
        <p:nvPicPr>
          <p:cNvPr id="19475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0"/>
            <a:ext cx="14763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50"/>
          <p:cNvSpPr>
            <a:spLocks noChangeArrowheads="1"/>
          </p:cNvSpPr>
          <p:nvPr/>
        </p:nvSpPr>
        <p:spPr bwMode="auto">
          <a:xfrm>
            <a:off x="467544" y="188640"/>
            <a:ext cx="6912768" cy="77157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C:\Users\Администратор\Desktop\DSC041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09" y="1233540"/>
            <a:ext cx="3964781" cy="422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marina\Desktop\фото модули\DSC0336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1233540"/>
            <a:ext cx="3969916" cy="42510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1909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9E369DE-AAB1-40F1-ADC9-3793BB4009C5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9458" name="Рисунок 1" descr="C:\Users\Ю\Desktop\Новая папка\Stunning-retro-graphic-powerpoint-design-background.jpg"/>
          <p:cNvPicPr>
            <a:picLocks noChangeAspect="1" noChangeArrowheads="1"/>
          </p:cNvPicPr>
          <p:nvPr/>
        </p:nvPicPr>
        <p:blipFill>
          <a:blip r:embed="rId2" cstate="print"/>
          <a:srcRect r="17107" b="234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3375065" y="188913"/>
            <a:ext cx="1107996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1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9460" name="Text Box 33"/>
          <p:cNvSpPr txBox="1">
            <a:spLocks noChangeArrowheads="1"/>
          </p:cNvSpPr>
          <p:nvPr/>
        </p:nvSpPr>
        <p:spPr bwMode="auto">
          <a:xfrm>
            <a:off x="1130300" y="1762125"/>
            <a:ext cx="45212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   </a:t>
            </a:r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9473" name="Picture 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6075" y="5746356"/>
            <a:ext cx="1500188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4" name="Text Box 9"/>
          <p:cNvSpPr txBox="1">
            <a:spLocks noChangeArrowheads="1"/>
          </p:cNvSpPr>
          <p:nvPr/>
        </p:nvSpPr>
        <p:spPr bwMode="auto">
          <a:xfrm>
            <a:off x="7245772" y="6055452"/>
            <a:ext cx="6480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953735"/>
                </a:solidFill>
              </a:rPr>
              <a:t>6</a:t>
            </a:r>
            <a:endParaRPr lang="ru-RU" sz="2800" b="1" i="1" dirty="0">
              <a:solidFill>
                <a:srgbClr val="953735"/>
              </a:solidFill>
            </a:endParaRPr>
          </a:p>
        </p:txBody>
      </p:sp>
      <p:pic>
        <p:nvPicPr>
          <p:cNvPr id="19475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0"/>
            <a:ext cx="14763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50"/>
          <p:cNvSpPr>
            <a:spLocks noChangeArrowheads="1"/>
          </p:cNvSpPr>
          <p:nvPr/>
        </p:nvSpPr>
        <p:spPr bwMode="auto">
          <a:xfrm>
            <a:off x="467544" y="188640"/>
            <a:ext cx="6912768" cy="77157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МОДУЛЬ «ВРЕМЕНА ГОДА»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Содержимое 3" descr="IMG_512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14612" y="1214422"/>
            <a:ext cx="3214710" cy="250033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 descr="IMG_5132.JPG"/>
          <p:cNvPicPr>
            <a:picLocks noChangeAspect="1"/>
          </p:cNvPicPr>
          <p:nvPr/>
        </p:nvPicPr>
        <p:blipFill>
          <a:blip r:embed="rId6" cstate="print"/>
          <a:srcRect t="14286"/>
          <a:stretch>
            <a:fillRect/>
          </a:stretch>
        </p:blipFill>
        <p:spPr>
          <a:xfrm>
            <a:off x="214282" y="1500174"/>
            <a:ext cx="2286016" cy="192882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 descr="IMG_5133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3929066"/>
            <a:ext cx="2214578" cy="185738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Рисунок 17" descr="IMG_5134.JPG"/>
          <p:cNvPicPr>
            <a:picLocks noChangeAspect="1"/>
          </p:cNvPicPr>
          <p:nvPr/>
        </p:nvPicPr>
        <p:blipFill>
          <a:blip r:embed="rId8" cstate="print"/>
          <a:srcRect t="3571"/>
          <a:stretch>
            <a:fillRect/>
          </a:stretch>
        </p:blipFill>
        <p:spPr>
          <a:xfrm>
            <a:off x="6272454" y="1557932"/>
            <a:ext cx="2071702" cy="192882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Рисунок 18" descr="IMG_5135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7950" y="4000505"/>
            <a:ext cx="2214578" cy="178593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C:\Users\Сергей\Pictures\IMG_9261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12" y="4141772"/>
            <a:ext cx="3286148" cy="2214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190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9E369DE-AAB1-40F1-ADC9-3793BB4009C5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9458" name="Рисунок 1" descr="C:\Users\Ю\Desktop\Новая папка\Stunning-retro-graphic-powerpoint-design-background.jpg"/>
          <p:cNvPicPr>
            <a:picLocks noChangeAspect="1" noChangeArrowheads="1"/>
          </p:cNvPicPr>
          <p:nvPr/>
        </p:nvPicPr>
        <p:blipFill>
          <a:blip r:embed="rId2" cstate="print"/>
          <a:srcRect r="17107" b="23466"/>
          <a:stretch>
            <a:fillRect/>
          </a:stretch>
        </p:blipFill>
        <p:spPr bwMode="auto">
          <a:xfrm>
            <a:off x="-7868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3375065" y="188913"/>
            <a:ext cx="1107996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1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9460" name="Text Box 33"/>
          <p:cNvSpPr txBox="1">
            <a:spLocks noChangeArrowheads="1"/>
          </p:cNvSpPr>
          <p:nvPr/>
        </p:nvSpPr>
        <p:spPr bwMode="auto">
          <a:xfrm>
            <a:off x="1114465" y="2213768"/>
            <a:ext cx="45212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   </a:t>
            </a:r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9473" name="Picture 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0" y="5357813"/>
            <a:ext cx="1500188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4" name="Text Box 9"/>
          <p:cNvSpPr txBox="1">
            <a:spLocks noChangeArrowheads="1"/>
          </p:cNvSpPr>
          <p:nvPr/>
        </p:nvSpPr>
        <p:spPr bwMode="auto">
          <a:xfrm>
            <a:off x="7308304" y="5786438"/>
            <a:ext cx="7920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953735"/>
                </a:solidFill>
              </a:rPr>
              <a:t>7</a:t>
            </a:r>
            <a:endParaRPr lang="ru-RU" sz="2800" b="1" i="1" dirty="0">
              <a:solidFill>
                <a:srgbClr val="953735"/>
              </a:solidFill>
            </a:endParaRPr>
          </a:p>
        </p:txBody>
      </p:sp>
      <p:pic>
        <p:nvPicPr>
          <p:cNvPr id="19475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0"/>
            <a:ext cx="14763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E:\Новая папка\IMG_20170314_10474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1587" y="1381720"/>
            <a:ext cx="3124078" cy="4162502"/>
          </a:xfrm>
          <a:prstGeom prst="rect">
            <a:avLst/>
          </a:prstGeom>
          <a:noFill/>
        </p:spPr>
      </p:pic>
      <p:sp>
        <p:nvSpPr>
          <p:cNvPr id="23" name="Oval 50"/>
          <p:cNvSpPr>
            <a:spLocks noChangeArrowheads="1"/>
          </p:cNvSpPr>
          <p:nvPr/>
        </p:nvSpPr>
        <p:spPr bwMode="auto">
          <a:xfrm>
            <a:off x="539552" y="188640"/>
            <a:ext cx="6912768" cy="77157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ЭКСПЕРИМЕНТИРОВАНИЕ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 descr="E:\Новая папка\IMG_20161114_11465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0" y="1391860"/>
            <a:ext cx="2552625" cy="4187630"/>
          </a:xfrm>
          <a:prstGeom prst="rect">
            <a:avLst/>
          </a:prstGeom>
          <a:noFill/>
        </p:spPr>
      </p:pic>
      <p:pic>
        <p:nvPicPr>
          <p:cNvPr id="21" name="Picture 5" descr="E:\Новая папка\IMG_20170314_17110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5665" y="1381720"/>
            <a:ext cx="2123728" cy="41595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7019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9E369DE-AAB1-40F1-ADC9-3793BB4009C5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9458" name="Рисунок 1" descr="C:\Users\Ю\Desktop\Новая папка\Stunning-retro-graphic-powerpoint-design-background.jpg"/>
          <p:cNvPicPr>
            <a:picLocks noChangeAspect="1" noChangeArrowheads="1"/>
          </p:cNvPicPr>
          <p:nvPr/>
        </p:nvPicPr>
        <p:blipFill>
          <a:blip r:embed="rId2" cstate="print"/>
          <a:srcRect r="17107" b="234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3375065" y="188913"/>
            <a:ext cx="1107996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1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9460" name="Text Box 33"/>
          <p:cNvSpPr txBox="1">
            <a:spLocks noChangeArrowheads="1"/>
          </p:cNvSpPr>
          <p:nvPr/>
        </p:nvSpPr>
        <p:spPr bwMode="auto">
          <a:xfrm>
            <a:off x="1130300" y="1762125"/>
            <a:ext cx="45212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   </a:t>
            </a:r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9473" name="Picture 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402" y="5575029"/>
            <a:ext cx="1500188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4" name="Text Box 9"/>
          <p:cNvSpPr txBox="1">
            <a:spLocks noChangeArrowheads="1"/>
          </p:cNvSpPr>
          <p:nvPr/>
        </p:nvSpPr>
        <p:spPr bwMode="auto">
          <a:xfrm>
            <a:off x="7271581" y="5975278"/>
            <a:ext cx="7920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953735"/>
                </a:solidFill>
              </a:rPr>
              <a:t>8</a:t>
            </a:r>
            <a:endParaRPr lang="ru-RU" sz="2800" b="1" i="1" dirty="0">
              <a:solidFill>
                <a:srgbClr val="953735"/>
              </a:solidFill>
            </a:endParaRPr>
          </a:p>
        </p:txBody>
      </p:sp>
      <p:pic>
        <p:nvPicPr>
          <p:cNvPr id="19475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0"/>
            <a:ext cx="14763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E:\Новая папка\P_20160829_120645_p.jpg"/>
          <p:cNvPicPr>
            <a:picLocks noChangeAspect="1" noChangeArrowheads="1"/>
          </p:cNvPicPr>
          <p:nvPr/>
        </p:nvPicPr>
        <p:blipFill>
          <a:blip r:embed="rId5" cstate="print"/>
          <a:srcRect l="4651" t="6541" r="9302" b="5814"/>
          <a:stretch>
            <a:fillRect/>
          </a:stretch>
        </p:blipFill>
        <p:spPr bwMode="auto">
          <a:xfrm>
            <a:off x="954907" y="1150742"/>
            <a:ext cx="2996318" cy="4824536"/>
          </a:xfrm>
          <a:prstGeom prst="rect">
            <a:avLst/>
          </a:prstGeom>
          <a:noFill/>
        </p:spPr>
      </p:pic>
      <p:pic>
        <p:nvPicPr>
          <p:cNvPr id="1030" name="Picture 6" descr="E:\Новая папка\IMG_20170313_0921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51652" y="1172744"/>
            <a:ext cx="2999695" cy="4780531"/>
          </a:xfrm>
          <a:prstGeom prst="rect">
            <a:avLst/>
          </a:prstGeom>
          <a:noFill/>
        </p:spPr>
      </p:pic>
      <p:sp>
        <p:nvSpPr>
          <p:cNvPr id="17" name="Oval 50"/>
          <p:cNvSpPr>
            <a:spLocks noChangeArrowheads="1"/>
          </p:cNvSpPr>
          <p:nvPr/>
        </p:nvSpPr>
        <p:spPr bwMode="auto">
          <a:xfrm>
            <a:off x="467544" y="188640"/>
            <a:ext cx="6912768" cy="771577"/>
          </a:xfrm>
          <a:prstGeom prst="ellipse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E:\фото\DSC0326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1787" y="1123607"/>
            <a:ext cx="6269560" cy="48788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4321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9E369DE-AAB1-40F1-ADC9-3793BB4009C5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9458" name="Рисунок 1" descr="C:\Users\Ю\Desktop\Новая папка\Stunning-retro-graphic-powerpoint-design-background.jpg"/>
          <p:cNvPicPr>
            <a:picLocks noChangeAspect="1" noChangeArrowheads="1"/>
          </p:cNvPicPr>
          <p:nvPr/>
        </p:nvPicPr>
        <p:blipFill>
          <a:blip r:embed="rId2" cstate="print"/>
          <a:srcRect r="17107" b="234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3375065" y="188913"/>
            <a:ext cx="1107996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1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9460" name="Text Box 33"/>
          <p:cNvSpPr txBox="1">
            <a:spLocks noChangeArrowheads="1"/>
          </p:cNvSpPr>
          <p:nvPr/>
        </p:nvSpPr>
        <p:spPr bwMode="auto">
          <a:xfrm>
            <a:off x="1130300" y="1762125"/>
            <a:ext cx="45212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    </a:t>
            </a:r>
          </a:p>
          <a:p>
            <a:pPr>
              <a:spcBef>
                <a:spcPct val="50000"/>
              </a:spcBef>
            </a:pPr>
            <a:endParaRPr lang="ru-RU" dirty="0"/>
          </a:p>
          <a:p>
            <a:pPr>
              <a:spcBef>
                <a:spcPct val="50000"/>
              </a:spcBef>
            </a:pPr>
            <a:endParaRPr lang="ru-RU" dirty="0"/>
          </a:p>
          <a:p>
            <a:pPr>
              <a:spcBef>
                <a:spcPct val="50000"/>
              </a:spcBef>
            </a:pPr>
            <a:endParaRPr lang="ru-RU" dirty="0"/>
          </a:p>
          <a:p>
            <a:pPr>
              <a:spcBef>
                <a:spcPct val="50000"/>
              </a:spcBef>
            </a:pPr>
            <a:endParaRPr lang="ru-RU" dirty="0"/>
          </a:p>
          <a:p>
            <a:pPr>
              <a:spcBef>
                <a:spcPct val="50000"/>
              </a:spcBef>
            </a:pPr>
            <a:endParaRPr lang="ru-RU" dirty="0"/>
          </a:p>
        </p:txBody>
      </p:sp>
      <p:pic>
        <p:nvPicPr>
          <p:cNvPr id="19473" name="Picture 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6283" y="5580063"/>
            <a:ext cx="1500188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4" name="Text Box 9"/>
          <p:cNvSpPr txBox="1">
            <a:spLocks noChangeArrowheads="1"/>
          </p:cNvSpPr>
          <p:nvPr/>
        </p:nvSpPr>
        <p:spPr bwMode="auto">
          <a:xfrm>
            <a:off x="7343589" y="5951846"/>
            <a:ext cx="6480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953735"/>
                </a:solidFill>
              </a:rPr>
              <a:t>9</a:t>
            </a:r>
            <a:endParaRPr lang="ru-RU" sz="2800" b="1" i="1" dirty="0">
              <a:solidFill>
                <a:srgbClr val="953735"/>
              </a:solidFill>
            </a:endParaRPr>
          </a:p>
        </p:txBody>
      </p:sp>
      <p:pic>
        <p:nvPicPr>
          <p:cNvPr id="19475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0"/>
            <a:ext cx="14763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50"/>
          <p:cNvSpPr>
            <a:spLocks noChangeArrowheads="1"/>
          </p:cNvSpPr>
          <p:nvPr/>
        </p:nvSpPr>
        <p:spPr bwMode="auto">
          <a:xfrm>
            <a:off x="467544" y="188640"/>
            <a:ext cx="6912768" cy="77157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«КРУГИ ЛУЛЛИЯ»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Содержимое 5" descr="IMG_830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94" y="1484784"/>
            <a:ext cx="3970350" cy="410445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Рисунок 18" descr="IMG_7954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11960" y="1484784"/>
            <a:ext cx="1872208" cy="1944216"/>
          </a:xfrm>
          <a:prstGeom prst="rect">
            <a:avLst/>
          </a:prstGeom>
        </p:spPr>
      </p:pic>
      <p:pic>
        <p:nvPicPr>
          <p:cNvPr id="21" name="Рисунок 20" descr="IMG_7949.JP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68077" y="1484784"/>
            <a:ext cx="1869265" cy="1936421"/>
          </a:xfrm>
          <a:prstGeom prst="rect">
            <a:avLst/>
          </a:prstGeom>
        </p:spPr>
      </p:pic>
      <p:pic>
        <p:nvPicPr>
          <p:cNvPr id="22" name="Рисунок 21" descr="IMG_7950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11959" y="3626021"/>
            <a:ext cx="1872209" cy="1963219"/>
          </a:xfrm>
          <a:prstGeom prst="rect">
            <a:avLst/>
          </a:prstGeom>
        </p:spPr>
      </p:pic>
      <p:pic>
        <p:nvPicPr>
          <p:cNvPr id="23" name="Рисунок 22" descr="IMG_7951.JP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68076" y="3641034"/>
            <a:ext cx="1869265" cy="194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90996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1604</TotalTime>
  <Words>366</Words>
  <Application>Microsoft Office PowerPoint</Application>
  <PresentationFormat>Экран (4:3)</PresentationFormat>
  <Paragraphs>231</Paragraphs>
  <Slides>19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Cambria</vt:lpstr>
      <vt:lpstr>Courier New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ДС-113</cp:lastModifiedBy>
  <cp:revision>107</cp:revision>
  <dcterms:created xsi:type="dcterms:W3CDTF">2019-11-24T15:23:16Z</dcterms:created>
  <dcterms:modified xsi:type="dcterms:W3CDTF">2021-01-18T13:42:01Z</dcterms:modified>
</cp:coreProperties>
</file>