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82" r:id="rId3"/>
    <p:sldId id="305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1" r:id="rId16"/>
    <p:sldId id="287" r:id="rId17"/>
    <p:sldId id="301" r:id="rId18"/>
    <p:sldId id="302" r:id="rId19"/>
    <p:sldId id="304" r:id="rId20"/>
    <p:sldId id="320" r:id="rId21"/>
    <p:sldId id="322" r:id="rId22"/>
    <p:sldId id="32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2" autoAdjust="0"/>
  </p:normalViewPr>
  <p:slideViewPr>
    <p:cSldViewPr>
      <p:cViewPr>
        <p:scale>
          <a:sx n="50" d="100"/>
          <a:sy n="50" d="100"/>
        </p:scale>
        <p:origin x="-1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03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0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2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54C9-381A-4EC8-9699-07AF8CDDDF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1179-5F2E-4B07-AC71-AB4C1195F3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491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ACB5-54C8-488E-960D-6133D52F2F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0EBA-6794-47BA-9324-FAB2E24291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4171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0443-7C4F-4F96-AC5F-558B7DB94B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4709-C0B0-4C77-981B-35689EEE88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6624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83A-8563-432A-9CCB-6D1FBF42E2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0CC8-50C0-49C5-BE0D-C94C73B3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9318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A995-4F30-4347-9F49-A674D5E40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8971-E277-41BC-8A44-70437DFE6B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8001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31FF-7D0A-4DCC-A61E-DDF548A67E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DFE0-6D48-45E0-AAF1-6BB6AEA33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669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ADE4-089E-4D55-B224-EE70CE2CBA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A83F-C3DF-4F0F-A27A-9DCA388BDB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6521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D1C1-481D-448E-ADF7-969349394A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18D0-6F47-4A57-906E-5B8A3B8A8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7092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30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5C89-A225-4CBF-BB9A-8702787036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B139-B8CC-4340-869C-E8F8119C91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22890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514B-A8A9-4BAD-ABCB-1B4661356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128F-DC52-4035-BEC2-F66CD9C31D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3922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579B-3E81-4022-BADA-123CE4655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827E-7B96-4F21-89E2-4C146BD840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636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16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7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69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0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2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4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05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44500"/>
                <a:satMod val="160000"/>
              </a:schemeClr>
            </a:gs>
            <a:gs pos="43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1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44500"/>
                <a:satMod val="160000"/>
              </a:schemeClr>
            </a:gs>
            <a:gs pos="43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97AFC-1331-49D7-99F2-3D1896D903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47EA8-4ED8-4AB9-A30F-8094FC7D15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инновационная площадка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389500" cy="2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50" y="1124745"/>
            <a:ext cx="9144001" cy="5699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90000"/>
              </a:lnSpc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МАОУ МО г. </a:t>
            </a:r>
            <a:r>
              <a:rPr lang="ru-RU" sz="3200" b="1" dirty="0">
                <a:solidFill>
                  <a:schemeClr val="tx1"/>
                </a:solidFill>
              </a:rPr>
              <a:t>Краснодар </a:t>
            </a:r>
            <a:r>
              <a:rPr lang="ru-RU" sz="3200" b="1" dirty="0" smtClean="0">
                <a:solidFill>
                  <a:schemeClr val="tx1"/>
                </a:solidFill>
              </a:rPr>
              <a:t>гимназия </a:t>
            </a:r>
            <a:r>
              <a:rPr lang="ru-RU" sz="3200" b="1" dirty="0">
                <a:solidFill>
                  <a:schemeClr val="tx1"/>
                </a:solidFill>
              </a:rPr>
              <a:t>№ </a:t>
            </a:r>
            <a:r>
              <a:rPr lang="ru-RU" sz="3200" b="1" dirty="0" smtClean="0">
                <a:solidFill>
                  <a:schemeClr val="tx1"/>
                </a:solidFill>
              </a:rPr>
              <a:t>36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Директор: </a:t>
            </a:r>
            <a:r>
              <a:rPr lang="ru-RU" alt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Давыдова Н.Н.     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Научный руководитель:</a:t>
            </a:r>
          </a:p>
          <a:p>
            <a:pPr marL="45720" indent="0" algn="r"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r>
              <a:rPr lang="ru-RU" altLang="ru-RU" sz="2800" b="1" dirty="0" err="1" smtClean="0">
                <a:solidFill>
                  <a:schemeClr val="tx1"/>
                </a:solidFill>
                <a:cs typeface="Times New Roman" pitchFamily="18" charset="0"/>
              </a:rPr>
              <a:t>Бондарев</a:t>
            </a:r>
            <a:r>
              <a:rPr lang="ru-RU" altLang="ru-RU" sz="2800" b="1" dirty="0" smtClean="0">
                <a:solidFill>
                  <a:schemeClr val="tx1"/>
                </a:solidFill>
                <a:cs typeface="Times New Roman" pitchFamily="18" charset="0"/>
              </a:rPr>
              <a:t> П.Б., к.ф.н.,  </a:t>
            </a:r>
          </a:p>
          <a:p>
            <a:pPr marL="45720" indent="0" algn="r"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доц., ГБОУ ВО «</a:t>
            </a:r>
            <a:r>
              <a:rPr lang="ru-RU" altLang="ru-RU" sz="2800" b="1" dirty="0" err="1" smtClean="0">
                <a:solidFill>
                  <a:schemeClr val="tx1"/>
                </a:solidFill>
                <a:cs typeface="Times New Roman" pitchFamily="18" charset="0"/>
              </a:rPr>
              <a:t>КубГУ</a:t>
            </a:r>
            <a:r>
              <a:rPr lang="ru-RU" altLang="ru-RU" sz="2800" b="1" dirty="0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</a:p>
          <a:p>
            <a:pPr marL="45720" indent="0">
              <a:spcBef>
                <a:spcPts val="0"/>
              </a:spcBef>
              <a:buNone/>
            </a:pPr>
            <a:endParaRPr lang="ru-RU" alt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" indent="0">
              <a:buNone/>
              <a:defRPr/>
            </a:pPr>
            <a:endParaRPr lang="ru-RU" dirty="0" smtClean="0"/>
          </a:p>
          <a:p>
            <a:pPr marL="45720" indent="0">
              <a:buNone/>
              <a:defRPr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97" y="3068960"/>
            <a:ext cx="5554738" cy="3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9" b="2589"/>
          <a:stretch/>
        </p:blipFill>
        <p:spPr bwMode="auto">
          <a:xfrm>
            <a:off x="251520" y="3070076"/>
            <a:ext cx="3110414" cy="28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58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Прямоугольник 2"/>
          <p:cNvSpPr>
            <a:spLocks noChangeArrowheads="1"/>
          </p:cNvSpPr>
          <p:nvPr/>
        </p:nvSpPr>
        <p:spPr bwMode="auto">
          <a:xfrm>
            <a:off x="395288" y="2564904"/>
            <a:ext cx="8280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1. Оценка решения 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метапредметной</a:t>
            </a:r>
            <a:r>
              <a:rPr lang="ru-RU" altLang="ru-RU" sz="2800" dirty="0" smtClean="0">
                <a:solidFill>
                  <a:srgbClr val="000000"/>
                </a:solidFill>
              </a:rPr>
              <a:t> задачи.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2. Оценка творческого продукта обучающихся.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3. Оценка деятельности обучающихся в условиях образовательного события.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314" y="836712"/>
            <a:ext cx="825407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Педагогические инструменты оценки </a:t>
            </a:r>
            <a:br>
              <a:rPr lang="ru-RU" alt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alt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метапредметных</a:t>
            </a:r>
            <a:r>
              <a:rPr lang="ru-RU" alt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результатов </a:t>
            </a:r>
            <a:r>
              <a:rPr lang="ru-RU" alt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обучающихся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631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79580"/>
              </p:ext>
            </p:extLst>
          </p:nvPr>
        </p:nvGraphicFramePr>
        <p:xfrm>
          <a:off x="539750" y="1600200"/>
          <a:ext cx="8135938" cy="4621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52525"/>
                <a:gridCol w="2303463"/>
                <a:gridCol w="4679950"/>
              </a:tblGrid>
              <a:tr h="78740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Творчество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Творческие действия и операции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1.1.1. Приобретение недостающих умений, знаний, способностей для ответа на вопрос самообучения: как научиться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  <a:tr h="1279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1.1.2. Учащийся не останавливается перед задачей, для решения которой у него нет готовых средств, не требует, чтобы его научили, не объявляет задачу неинтересной и не отказывается от нее.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1.1.3. Изобретение недостающего способа действия, перевода задачи в творческую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  <a:tr h="8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Творческая поисковая активность (субъект учебной деятельности)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1.2.1. Поиск недостающей информации в любом источнике - в учебнике, справочнике, книге, в сети Интернет, у учителя.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1.2.2. Поиск таких задач, которые учащийся не может решить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  <a:tr h="68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1.2.3. Активность в поиске новых способов действия, предложении своих гипотез, догадок.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 horzOverflow="overflow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02325"/>
            <a:ext cx="82514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Универсальные способы </a:t>
            </a:r>
            <a:r>
              <a:rPr lang="ru-RU" alt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действия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78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986505"/>
              </p:ext>
            </p:extLst>
          </p:nvPr>
        </p:nvGraphicFramePr>
        <p:xfrm>
          <a:off x="539750" y="1539875"/>
          <a:ext cx="8064500" cy="50409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3600"/>
                <a:gridCol w="1728788"/>
                <a:gridCol w="5472112"/>
              </a:tblGrid>
              <a:tr h="815975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Иссле-дование</a:t>
                      </a: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Работа с проблемой и выдвижением гипотез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2.1.1. Высказывание предположений о неизвестном, предложение способов проверки своих гипотез, инициирование поиска способов действий/средств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2.1.2. Переход от проблем к постановке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29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2.1.3. Конструирование разных путей при решении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593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Позиционное видение изучаемых объектов, процессов и явлений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2.2.1. Создание обобщений, установление аналогов, классификаций, выбор оснований и критериев для классификации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992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2.2.2. Установление причинно-следственных связей, построение логических рассуждений, формулирование выводов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2.3. Системность и обобщенность предметных знаний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2.3.1. Умение создавать, применять и преобразовывать знаки и символы, модели  и схемы для решения учебных и познавательных задач. Умение переносить общий способ решения на решение частных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  <a:tr h="81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2.3.2.Умение обучающихся самостоятельно преобразовывать исходный способ действия, уже освоенного в обучении, применительно к новому типу задач.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24" marR="27824" marT="0" marB="0"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02325"/>
            <a:ext cx="82514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Универсальные способы </a:t>
            </a:r>
            <a:r>
              <a:rPr lang="ru-RU" alt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действия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536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99057"/>
              </p:ext>
            </p:extLst>
          </p:nvPr>
        </p:nvGraphicFramePr>
        <p:xfrm>
          <a:off x="539750" y="1485900"/>
          <a:ext cx="8064500" cy="46342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5400"/>
                <a:gridCol w="2160588"/>
                <a:gridCol w="4608512"/>
              </a:tblGrid>
              <a:tr h="709613"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Проек-тирование</a:t>
                      </a: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Участие в проектировании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3.1.1. Умение делать выбор и осмысливать последствия выбора, результаты собственной деятельности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3.1.2. Планирование этапов выполнения проекта (исследования)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88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3.1.3. Обсуждение возможных средств решения задач: подбор способов решения, проведения исследования, методов исследования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Выполнение проекта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3.2.1. Освоение способов реализации проекта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62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3.2.2. Обсуждение способов оформления конечных результатов (презентаций проектов и т.п.)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44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3.2.3. Сбор, систематизация и анализ полученных результатов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44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3.3. Проектирование собственной ИОП с помощью тьютора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3.3.1. Проектирование индивидуальной образовательной программы (ИОП)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3.3.2. Выбор индивидуального и профессионального маршрута для реализации ИОП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9" marR="33279" marT="0" marB="0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02325"/>
            <a:ext cx="82514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Универсальные способы </a:t>
            </a:r>
            <a:r>
              <a:rPr lang="ru-RU" alt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действия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515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Прямоугольник 2"/>
          <p:cNvSpPr>
            <a:spLocks noChangeArrowheads="1"/>
          </p:cNvSpPr>
          <p:nvPr/>
        </p:nvSpPr>
        <p:spPr bwMode="auto">
          <a:xfrm>
            <a:off x="395288" y="1557338"/>
            <a:ext cx="8280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1. Фокус оценки на таких навыках, которые, формируясь в разных предметных областях, могут потом пригодиться в дальнейшей взрослой жизни.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2. Успешность в решении таких задач должна показывать овладение школьником широкими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комтетенциями</a:t>
            </a:r>
            <a:r>
              <a:rPr lang="ru-RU" altLang="ru-RU" sz="2000" dirty="0" smtClean="0">
                <a:solidFill>
                  <a:srgbClr val="000000"/>
                </a:solidFill>
              </a:rPr>
              <a:t> и универсальными действиями, которые и позволяют использовать полученные знания в разных жизненных ситуациях.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3. Отсутствие в традиционных учебных планах задач, сходных с данным инструментом, должно упреждать возможность использования школьником решения «по аналогии».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</a:rPr>
              <a:t>Таким образом, должна открыться возможность для тестирования умений, которые учащийся может использовать в новых для себя проблемных ситуациях</a:t>
            </a:r>
            <a:r>
              <a:rPr lang="ru-RU" altLang="ru-RU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043" y="548680"/>
            <a:ext cx="821288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Оценочная </a:t>
            </a:r>
            <a:r>
              <a:rPr lang="ru-RU" altLang="ru-RU" sz="4000" b="1" dirty="0" err="1">
                <a:solidFill>
                  <a:srgbClr val="FF0000"/>
                </a:solidFill>
              </a:rPr>
              <a:t>метапредметная</a:t>
            </a:r>
            <a:r>
              <a:rPr lang="ru-RU" altLang="ru-RU" sz="4000" b="1" dirty="0">
                <a:solidFill>
                  <a:srgbClr val="FF0000"/>
                </a:solidFill>
              </a:rPr>
              <a:t> задача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738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21623"/>
              </p:ext>
            </p:extLst>
          </p:nvPr>
        </p:nvGraphicFramePr>
        <p:xfrm>
          <a:off x="539552" y="404663"/>
          <a:ext cx="8136903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451"/>
                <a:gridCol w="1080742"/>
                <a:gridCol w="1080742"/>
                <a:gridCol w="1080742"/>
                <a:gridCol w="1080742"/>
                <a:gridCol w="1080742"/>
                <a:gridCol w="1080742"/>
              </a:tblGrid>
              <a:tr h="893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оценки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метапредметных задач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критериальные экспертные карты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783217"/>
            <a:ext cx="8134579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Процентное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распределение обучающихся начальной </a:t>
            </a:r>
          </a:p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ступени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 уровням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решения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метапредметных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задач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16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66563"/>
              </p:ext>
            </p:extLst>
          </p:nvPr>
        </p:nvGraphicFramePr>
        <p:xfrm>
          <a:off x="539552" y="404663"/>
          <a:ext cx="8136903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451"/>
                <a:gridCol w="1080742"/>
                <a:gridCol w="1080742"/>
                <a:gridCol w="1080742"/>
                <a:gridCol w="1080742"/>
                <a:gridCol w="1080742"/>
                <a:gridCol w="1080742"/>
              </a:tblGrid>
              <a:tr h="893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Формы оценки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решение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метапредметных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задач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критериальные экспертные карты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Уровни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выше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ниже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7896" y="4811554"/>
            <a:ext cx="8134579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Процентное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распределение обучающихся основной </a:t>
            </a:r>
          </a:p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ступени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 уровням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решения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метапредметных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задач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7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87842"/>
              </p:ext>
            </p:extLst>
          </p:nvPr>
        </p:nvGraphicFramePr>
        <p:xfrm>
          <a:off x="539552" y="404663"/>
          <a:ext cx="8136903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451"/>
                <a:gridCol w="1080742"/>
                <a:gridCol w="1080742"/>
                <a:gridCol w="1080742"/>
                <a:gridCol w="1080742"/>
                <a:gridCol w="1080742"/>
                <a:gridCol w="1080742"/>
              </a:tblGrid>
              <a:tr h="893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Формы оценки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решение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метапредметных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задач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критериальные экспертные карты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Уровни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выше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28%</a:t>
                      </a:r>
                    </a:p>
                  </a:txBody>
                  <a:tcPr marL="68580" marR="68580" marT="0" marB="0"/>
                </a:tc>
              </a:tr>
              <a:tr h="893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ниже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</a:tr>
              <a:tr h="427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783217"/>
            <a:ext cx="8134579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Процентное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распределение обучающихся средней </a:t>
            </a:r>
          </a:p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ступени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 уровням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решения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метапредметных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задач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37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4832" y="2564904"/>
            <a:ext cx="67665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/>
              <a:t>отмечено постоянное поступательное повышение результатов и совершенствование качества общего образования;</a:t>
            </a:r>
          </a:p>
          <a:p>
            <a:r>
              <a:rPr lang="ru-RU" sz="2400" dirty="0"/>
              <a:t>- повысилась степень открытости образовательного процесса и управления общеобразовательной организацией;</a:t>
            </a:r>
          </a:p>
          <a:p>
            <a:r>
              <a:rPr lang="ru-RU" sz="2400" dirty="0"/>
              <a:t>- повысилась управляемость качеством образования, в том числе, за счёт выявления и учёта факторов качества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61206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счёт внедрения системы управления качеством общего образования нам удалось добиться следующих эффектов:</a:t>
            </a:r>
          </a:p>
        </p:txBody>
      </p:sp>
    </p:spTree>
    <p:extLst>
      <p:ext uri="{BB962C8B-B14F-4D97-AF65-F5344CB8AC3E}">
        <p14:creationId xmlns:p14="http://schemas.microsoft.com/office/powerpoint/2010/main" val="3480636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5805264"/>
            <a:ext cx="6480720" cy="6389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продукты проектной деятельности: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200" dirty="0" smtClean="0">
                <a:solidFill>
                  <a:prstClr val="black"/>
                </a:solidFill>
              </a:rPr>
              <a:t>разработана </a:t>
            </a:r>
            <a:r>
              <a:rPr lang="ru-RU" sz="2200" dirty="0">
                <a:solidFill>
                  <a:prstClr val="black"/>
                </a:solidFill>
              </a:rPr>
              <a:t>и апробирована интегративная </a:t>
            </a:r>
            <a:r>
              <a:rPr lang="ru-RU" sz="2200" dirty="0" err="1">
                <a:solidFill>
                  <a:prstClr val="black"/>
                </a:solidFill>
              </a:rPr>
              <a:t>внутришкольная</a:t>
            </a:r>
            <a:r>
              <a:rPr lang="ru-RU" sz="2200" dirty="0">
                <a:solidFill>
                  <a:prstClr val="black"/>
                </a:solidFill>
              </a:rPr>
              <a:t> система оценки качества на основе принципов ФГОС, с встроенным в неё блоком оценки </a:t>
            </a:r>
            <a:r>
              <a:rPr lang="ru-RU" sz="2200" dirty="0" err="1">
                <a:solidFill>
                  <a:prstClr val="black"/>
                </a:solidFill>
              </a:rPr>
              <a:t>метапредметных</a:t>
            </a:r>
            <a:r>
              <a:rPr lang="ru-RU" sz="2200" dirty="0">
                <a:solidFill>
                  <a:prstClr val="black"/>
                </a:solidFill>
              </a:rPr>
              <a:t> образовательных результатов;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200" dirty="0" smtClean="0">
                <a:solidFill>
                  <a:prstClr val="black"/>
                </a:solidFill>
              </a:rPr>
              <a:t>разработана </a:t>
            </a:r>
            <a:r>
              <a:rPr lang="ru-RU" sz="2200" dirty="0">
                <a:solidFill>
                  <a:prstClr val="black"/>
                </a:solidFill>
              </a:rPr>
              <a:t>педагогическая модель индивидуализации общего образования (ИОО) в условиях гимназии, которая включает в себя ценностно-целевой, возрастной и технологический аспекты </a:t>
            </a:r>
            <a:r>
              <a:rPr lang="ru-RU" sz="2200" dirty="0" err="1">
                <a:solidFill>
                  <a:prstClr val="black"/>
                </a:solidFill>
              </a:rPr>
              <a:t>тьюторского</a:t>
            </a:r>
            <a:r>
              <a:rPr lang="ru-RU" sz="2200" dirty="0">
                <a:solidFill>
                  <a:prstClr val="black"/>
                </a:solidFill>
              </a:rPr>
              <a:t> сопровождения</a:t>
            </a:r>
            <a:r>
              <a:rPr lang="ru-RU" sz="2200" dirty="0" smtClean="0">
                <a:solidFill>
                  <a:prstClr val="black"/>
                </a:solidFill>
              </a:rPr>
              <a:t>;</a:t>
            </a:r>
          </a:p>
          <a:p>
            <a:pPr marL="457200" indent="-457200">
              <a:buFontTx/>
              <a:buAutoNum type="arabicParenR"/>
            </a:pPr>
            <a:r>
              <a:rPr lang="ru-RU" sz="2200" dirty="0" smtClean="0">
                <a:solidFill>
                  <a:prstClr val="black"/>
                </a:solidFill>
              </a:rPr>
              <a:t>выявлены </a:t>
            </a:r>
            <a:r>
              <a:rPr lang="ru-RU" sz="2200" dirty="0">
                <a:solidFill>
                  <a:prstClr val="black"/>
                </a:solidFill>
              </a:rPr>
              <a:t>психолого-педагогические ресурсы реализации </a:t>
            </a:r>
            <a:r>
              <a:rPr lang="ru-RU" sz="2200" dirty="0" err="1">
                <a:solidFill>
                  <a:prstClr val="black"/>
                </a:solidFill>
              </a:rPr>
              <a:t>тьюторских</a:t>
            </a:r>
            <a:r>
              <a:rPr lang="ru-RU" sz="2200" dirty="0">
                <a:solidFill>
                  <a:prstClr val="black"/>
                </a:solidFill>
              </a:rPr>
              <a:t> практик индивидуализации образования, построена локальная нормативно-правовая база организации </a:t>
            </a:r>
            <a:r>
              <a:rPr lang="ru-RU" sz="2200" dirty="0" err="1">
                <a:solidFill>
                  <a:prstClr val="black"/>
                </a:solidFill>
              </a:rPr>
              <a:t>тьюторского</a:t>
            </a:r>
            <a:r>
              <a:rPr lang="ru-RU" sz="2200" dirty="0">
                <a:solidFill>
                  <a:prstClr val="black"/>
                </a:solidFill>
              </a:rPr>
              <a:t> сопровождения образовательного процесса в гимназии;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200" dirty="0" smtClean="0">
                <a:solidFill>
                  <a:prstClr val="black"/>
                </a:solidFill>
              </a:rPr>
              <a:t>разработаны </a:t>
            </a:r>
            <a:r>
              <a:rPr lang="ru-RU" sz="2200" dirty="0">
                <a:solidFill>
                  <a:prstClr val="black"/>
                </a:solidFill>
              </a:rPr>
              <a:t>способы формирования и оценки </a:t>
            </a:r>
            <a:r>
              <a:rPr lang="ru-RU" sz="2200" dirty="0" err="1">
                <a:solidFill>
                  <a:prstClr val="black"/>
                </a:solidFill>
              </a:rPr>
              <a:t>метапредметных</a:t>
            </a:r>
            <a:r>
              <a:rPr lang="ru-RU" sz="2200" dirty="0">
                <a:solidFill>
                  <a:prstClr val="black"/>
                </a:solidFill>
              </a:rPr>
              <a:t> образовательных результатов на всех ступенях общего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82248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013176"/>
            <a:ext cx="6512511" cy="1143000"/>
          </a:xfrm>
        </p:spPr>
        <p:txBody>
          <a:bodyPr/>
          <a:lstStyle/>
          <a:p>
            <a:r>
              <a:rPr lang="ru-RU" sz="2800" dirty="0"/>
              <a:t>ИТОГОВЫЙ ОТЧЕТ КИП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</a:t>
            </a:r>
            <a:r>
              <a:rPr lang="ru-RU" sz="2800" dirty="0"/>
              <a:t>2014-2017 </a:t>
            </a:r>
            <a:r>
              <a:rPr lang="ru-RU" sz="2800" dirty="0" err="1" smtClean="0"/>
              <a:t>гг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065632"/>
          </a:xfrm>
        </p:spPr>
        <p:txBody>
          <a:bodyPr>
            <a:normAutofit/>
          </a:bodyPr>
          <a:lstStyle/>
          <a:p>
            <a:pPr marL="4572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Реализация педагогической модели индивидуализации обучения</a:t>
            </a:r>
          </a:p>
          <a:p>
            <a:pPr marL="4572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в условиях введения ФГОС ОО </a:t>
            </a:r>
          </a:p>
          <a:p>
            <a:pPr marL="4572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как средство формирования у </a:t>
            </a:r>
            <a:r>
              <a:rPr lang="ru-RU" sz="2800" b="1" spc="-100" dirty="0" smtClean="0">
                <a:solidFill>
                  <a:srgbClr val="C0504D">
                    <a:lumMod val="75000"/>
                  </a:srgbClr>
                </a:solidFill>
              </a:rPr>
              <a:t>обучающихся </a:t>
            </a: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гимназии </a:t>
            </a:r>
            <a:r>
              <a:rPr lang="ru-RU" sz="2800" b="1" spc="-100" dirty="0" err="1">
                <a:solidFill>
                  <a:srgbClr val="C0504D">
                    <a:lumMod val="75000"/>
                  </a:srgbClr>
                </a:solidFill>
              </a:rPr>
              <a:t>метапредметных</a:t>
            </a: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 результатов образования: </a:t>
            </a:r>
          </a:p>
          <a:p>
            <a:pPr marL="4572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гностических, творческих,</a:t>
            </a:r>
          </a:p>
          <a:p>
            <a:pPr marL="4572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исследовательских, </a:t>
            </a:r>
          </a:p>
          <a:p>
            <a:pPr marL="4572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spc="-100" dirty="0">
                <a:solidFill>
                  <a:srgbClr val="C0504D">
                    <a:lumMod val="75000"/>
                  </a:srgbClr>
                </a:solidFill>
              </a:rPr>
              <a:t>проектировочных умений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97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74136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Организация сетевого взаимодействия</a:t>
            </a:r>
            <a:b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 взаимодействие с краевыми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муниципальными (МО г. Краснодар)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инновационными площадками</a:t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инновационная региональная образовательная сеть</a:t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всего 12 школ края) в рамках реализации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ФИП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РФ на базе ФГБОУ ВПО </a:t>
            </a:r>
            <a:r>
              <a:rPr lang="ru-RU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КубГУ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4" descr="G:\Педагогические советы\P10136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/>
          <a:stretch/>
        </p:blipFill>
        <p:spPr bwMode="auto">
          <a:xfrm>
            <a:off x="179512" y="980728"/>
            <a:ext cx="2042120" cy="17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G:\Педагогические советы\P1013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2968"/>
            <a:ext cx="3672408" cy="25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G:\Педагогические советы\P1013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34" y="4005064"/>
            <a:ext cx="3675346" cy="25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11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16"/>
            <a:ext cx="8856984" cy="5805264"/>
          </a:xfrm>
        </p:spPr>
        <p:txBody>
          <a:bodyPr/>
          <a:lstStyle/>
          <a:p>
            <a:pPr algn="r"/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Организация сетевого взаимодействия</a:t>
            </a:r>
            <a:b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</a:b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</a:br>
            <a: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* </a:t>
            </a: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сеть ассоциированных школ ЮНЕСКО (ПАШ)</a:t>
            </a:r>
            <a:b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</a:b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</a:b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* межрегиональная сеть организаций общего образования (ФЦПРО) «Развитие </a:t>
            </a:r>
            <a:r>
              <a:rPr lang="ru-RU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внутришкольных</a:t>
            </a:r>
            <a:r>
              <a:rPr lang="ru-RU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> систем оценки качества</a:t>
            </a:r>
          </a:p>
        </p:txBody>
      </p:sp>
      <p:pic>
        <p:nvPicPr>
          <p:cNvPr id="3" name="Picture 2" descr="Z:\Савенко А.П\Для презентации КИП\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0" y="3284984"/>
            <a:ext cx="5357152" cy="31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3469432"/>
            <a:ext cx="3456384" cy="67413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effectLst/>
              </a:rPr>
              <a:t>образования как современный механизм повышения его эффективности»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2267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062" y="2204864"/>
            <a:ext cx="6116638" cy="136207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Благодарим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внимание!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1192213" y="404664"/>
            <a:ext cx="6548139" cy="1224136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автономное общеобразовательное учреждение муниципального образования г. Краснодар гимназия №36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4221088"/>
            <a:ext cx="8064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+mj-lt"/>
              </a:rPr>
              <a:t>Адрес: 350000, Краснодар, </a:t>
            </a:r>
            <a:endParaRPr lang="ru-RU" sz="3200" dirty="0" smtClean="0">
              <a:latin typeface="+mj-lt"/>
            </a:endParaRPr>
          </a:p>
          <a:p>
            <a:pPr algn="ctr">
              <a:defRPr/>
            </a:pPr>
            <a:r>
              <a:rPr lang="ru-RU" sz="3200" dirty="0" smtClean="0">
                <a:latin typeface="+mj-lt"/>
              </a:rPr>
              <a:t>ул</a:t>
            </a:r>
            <a:r>
              <a:rPr lang="ru-RU" sz="3200" dirty="0">
                <a:latin typeface="+mj-lt"/>
              </a:rPr>
              <a:t>. Красноармейская, 52</a:t>
            </a:r>
          </a:p>
          <a:p>
            <a:pPr algn="ctr">
              <a:defRPr/>
            </a:pPr>
            <a:r>
              <a:rPr lang="ru-RU" sz="3200" dirty="0" smtClean="0">
                <a:latin typeface="+mj-lt"/>
              </a:rPr>
              <a:t>Телефон, факс: </a:t>
            </a:r>
            <a:r>
              <a:rPr lang="ru-RU" sz="3200" dirty="0">
                <a:latin typeface="+mj-lt"/>
              </a:rPr>
              <a:t>(861) </a:t>
            </a:r>
            <a:r>
              <a:rPr lang="ru-RU" sz="3200" dirty="0" smtClean="0">
                <a:latin typeface="+mj-lt"/>
              </a:rPr>
              <a:t>262-25-47</a:t>
            </a:r>
          </a:p>
          <a:p>
            <a:pPr algn="ctr">
              <a:defRPr/>
            </a:pPr>
            <a:r>
              <a:rPr lang="ru-RU" sz="3200" dirty="0" smtClean="0">
                <a:latin typeface="+mj-lt"/>
              </a:rPr>
              <a:t>e-</a:t>
            </a:r>
            <a:r>
              <a:rPr lang="ru-RU" sz="3200" dirty="0" err="1" smtClean="0">
                <a:latin typeface="+mj-lt"/>
              </a:rPr>
              <a:t>mail</a:t>
            </a:r>
            <a:r>
              <a:rPr lang="ru-RU" sz="3200" dirty="0">
                <a:latin typeface="+mj-lt"/>
              </a:rPr>
              <a:t>: </a:t>
            </a:r>
            <a:r>
              <a:rPr lang="ru-RU" sz="3200" dirty="0" smtClean="0">
                <a:latin typeface="+mj-lt"/>
              </a:rPr>
              <a:t>gimnaz36@kubannet.ru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442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804"/>
              </p:ext>
            </p:extLst>
          </p:nvPr>
        </p:nvGraphicFramePr>
        <p:xfrm>
          <a:off x="198438" y="1252538"/>
          <a:ext cx="8755062" cy="5427663"/>
        </p:xfrm>
        <a:graphic>
          <a:graphicData uri="http://schemas.openxmlformats.org/drawingml/2006/table">
            <a:tbl>
              <a:tblPr/>
              <a:tblGrid>
                <a:gridCol w="3111500"/>
                <a:gridCol w="2894012"/>
                <a:gridCol w="2749550"/>
              </a:tblGrid>
              <a:tr h="68580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Начальное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общее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образование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Основное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общее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образование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Среднее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общее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образование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мение учиться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сообща под руководством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учителя (взрослого)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Умение учиться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индивидуально под руководством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учителя (взрослого)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Умение учиться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по индивидуальной ОП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с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минимальным участием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взрослого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чебное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сотрудничество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как основа совместных действий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Продуктивное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сотрудничество как основа совместных действий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Ресурсное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сотрудничество как основа совместных действий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90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Поиск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информации как основа информационной компетентности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Организация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работы с информацией как основа информационной компетентности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Управление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Arial" charset="0"/>
                          <a:sym typeface="Helvetica Neue" charset="0"/>
                        </a:rPr>
                        <a:t> потоками информации как основа ИК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Arial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352" y="230168"/>
            <a:ext cx="7625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Структура</a:t>
            </a:r>
            <a:r>
              <a:rPr lang="en-US" alt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образовательных</a:t>
            </a:r>
            <a:r>
              <a:rPr lang="en-US" alt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результатов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4526" y="620688"/>
            <a:ext cx="5414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Lucida Grande"/>
                <a:cs typeface="Lucida Grande"/>
                <a:sym typeface="Lucida Grande"/>
              </a:rPr>
              <a:t>Метапредметные</a:t>
            </a:r>
            <a:r>
              <a:rPr lang="en-US" alt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Lucida Grande"/>
                <a:cs typeface="Lucida Grande"/>
                <a:sym typeface="Lucida Grande"/>
              </a:rPr>
              <a:t>  </a:t>
            </a:r>
            <a:r>
              <a:rPr lang="en-US" alt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Lucida Grande"/>
                <a:cs typeface="Lucida Grande"/>
                <a:sym typeface="Lucida Grande"/>
              </a:rPr>
              <a:t>результаты</a:t>
            </a:r>
            <a:r>
              <a:rPr lang="en-US" alt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902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72070"/>
              </p:ext>
            </p:extLst>
          </p:nvPr>
        </p:nvGraphicFramePr>
        <p:xfrm>
          <a:off x="295275" y="1557338"/>
          <a:ext cx="8308974" cy="45354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7287"/>
                <a:gridCol w="2921157"/>
                <a:gridCol w="2830530"/>
              </a:tblGrid>
              <a:tr h="5288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ценностно-целевой аспект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8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социализация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самоопределение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самореализация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</a:tr>
              <a:tr h="5288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возрастной аспект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086">
                <a:tc>
                  <a:txBody>
                    <a:bodyPr/>
                    <a:lstStyle/>
                    <a:p>
                      <a:pPr algn="ctr"/>
                      <a:r>
                        <a:rPr lang="ru-RU" sz="2000" spc="-10">
                          <a:effectLst/>
                        </a:rPr>
                        <a:t>начальная школа</a:t>
                      </a:r>
                      <a:endParaRPr lang="ru-RU" sz="200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pc="-10" dirty="0">
                          <a:effectLst/>
                        </a:rPr>
                        <a:t>основная школа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pc="-10" dirty="0" smtClean="0">
                          <a:effectLst/>
                        </a:rPr>
                        <a:t>средняя школа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</a:tr>
              <a:tr h="5288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технологический аспект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21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обнаружение интереса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оформление образовательных потребностей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развитие способностей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04379"/>
            <a:ext cx="802838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Общая модель </a:t>
            </a:r>
            <a:r>
              <a:rPr lang="ru-RU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тьюторского</a:t>
            </a:r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сопровождения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319996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462963" cy="45259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линия индивидуализация образовательного процесса обеспечивается за счёт самостоятельного выбора учащимися учебных предметов, форм обучения, выбора дополнительных образовательных услуг, самостоятельного определения тем и направлений творческой, исследовательской и проектной деятельности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открытость и вариативность образовательного процесса;</a:t>
            </a:r>
          </a:p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организация пространства рефлексии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организация самоопределения, накопления социального опыта, анализа собственной образовательной деятельности.</a:t>
            </a:r>
          </a:p>
          <a:p>
            <a:pPr algn="just" eaLnBrk="1" hangingPunct="1">
              <a:buFont typeface="Arial" pitchFamily="34" charset="0"/>
              <a:buNone/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92696"/>
            <a:ext cx="8186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Ориентиры  содержания образования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155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образования –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проектируются </a:t>
            </a:r>
            <a:r>
              <a:rPr lang="ru-RU" sz="2400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готовности реализовывать </a:t>
            </a:r>
            <a:r>
              <a:rPr lang="ru-RU" sz="2400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потенциал и возможности в любых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ситуациях</a:t>
            </a:r>
            <a:r>
              <a:rPr lang="ru-RU" sz="2400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любом этапе своего жизненного пути;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–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400" b="1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2400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перспективу; запрос на управление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ресурсами; запрос на личностный рост;</a:t>
            </a:r>
            <a:endParaRPr lang="ru-RU" sz="2400" kern="14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b="1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kern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опирается на </a:t>
            </a:r>
            <a:r>
              <a:rPr lang="ru-RU" sz="2400" kern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форм самообразования и саморазвития обучающихся;</a:t>
            </a:r>
            <a:endParaRPr lang="ru-RU" sz="2400" kern="14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922" y="692696"/>
            <a:ext cx="8530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 условия-1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778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89925" cy="511333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институциональной формой образования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выступает ИОП, процесс реализации которой сопровождается педагогами-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тьюторами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осваивает позиции проектировщика,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консультанта обучающихся; 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осваивают самообразование как основной способ освоения содержания обучения, развивают навыки самостоятельной деятельности;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существенно возрастает роль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средств обучения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особое значение приобретают средства дистанционного обучения, ИКТ.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922" y="692696"/>
            <a:ext cx="8530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 условия-2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15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89925" cy="511333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элективные курсы, носящие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общкультурный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характер и учебные предметы на углубленном уровне по выбору обучающихся;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организация «проектно-исследовательской» деятельности и социальной практики; 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коммуникативная линия реализуется через организацию и проведение сетевых межкультурных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проектов, общешкольных разновозрастных мероприятий.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922" y="692696"/>
            <a:ext cx="8530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 условия-3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316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14051"/>
              </p:ext>
            </p:extLst>
          </p:nvPr>
        </p:nvGraphicFramePr>
        <p:xfrm>
          <a:off x="899592" y="1215594"/>
          <a:ext cx="7200900" cy="5120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63863"/>
                <a:gridCol w="4237037"/>
              </a:tblGrid>
              <a:tr h="171931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 измерения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655763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Универсальные способы деятельности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 Творчество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 Исследование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Проектирование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 Тесты креативности  (различные варианты для старшеклассников, мл. школьников, уч-ся основной школы)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 Успешность решения исследовательски-ориентированных задач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 Экспертная оценка проектов как продуктов деятельности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07498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Личностные новообразования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Сформированность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мотивации достижения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2.2. Осмысленность жизни, наличие жизненных целей, удовлетворённость самореализацией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2.3. Высокий уровень самоуважения,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самопринятия</a:t>
                      </a: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2.4. Способность к саморазвитию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2.1. «Мотивация достижения» А.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Мехрабиана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(для старшеклассников).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2.2. Тест-опросник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смысложизненных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ориентаций  Д.А. Леонтьева (для старшеклассников)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2.3. Тест-опросник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самоотношения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С.Р. Пантелеева, В.В.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Столина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(для уч-ся основной школы и старшеклассников), показатель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самоприятия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«Шкалы оценки своей компетентности» С.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Хартер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адапт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Н.С.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Чернышёвой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(для мл. школьников)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Самоактуализационный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тест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Э.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Шострома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(для старшеклассников)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9836" y="116632"/>
            <a:ext cx="82381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Психодиагностические инструменты оценки </a:t>
            </a:r>
            <a:br>
              <a:rPr lang="ru-RU" alt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alt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метапредметных</a:t>
            </a:r>
            <a:r>
              <a:rPr lang="ru-RU" alt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результатов обучающихся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318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1490</TotalTime>
  <Words>1565</Words>
  <Application>Microsoft Office PowerPoint</Application>
  <PresentationFormat>Экран (4:3)</PresentationFormat>
  <Paragraphs>298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1_Воздушный поток</vt:lpstr>
      <vt:lpstr>1_Тема Office</vt:lpstr>
      <vt:lpstr>Краевая инновационная площадка  Краснодарского края</vt:lpstr>
      <vt:lpstr>ИТОГОВЫЙ ОТЧЕТ КИП  ЗА 2014-2017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проектной деятельности:</vt:lpstr>
      <vt:lpstr>Организация сетевого взаимодействия  * взаимодействие с краевыми и муниципальными (МО г. Краснодар) инновационными площадками  * инновационная региональная образовательная сеть (всего 12 школ края) в рамках реализации  ФИП РФ на базе ФГБОУ ВПО КубГУ  </vt:lpstr>
      <vt:lpstr>Организация сетевого взаимодействия  * сеть ассоциированных школ ЮНЕСКО (ПАШ)  * межрегиональная сеть организаций общего образования (ФЦПРО) «Развитие внутришкольных систем оценки качества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сони</dc:creator>
  <cp:lastModifiedBy>test2</cp:lastModifiedBy>
  <cp:revision>54</cp:revision>
  <dcterms:created xsi:type="dcterms:W3CDTF">2015-02-16T06:42:58Z</dcterms:created>
  <dcterms:modified xsi:type="dcterms:W3CDTF">2018-02-02T12:32:03Z</dcterms:modified>
</cp:coreProperties>
</file>