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330" r:id="rId2"/>
    <p:sldId id="259" r:id="rId3"/>
    <p:sldId id="262" r:id="rId4"/>
    <p:sldId id="278" r:id="rId5"/>
    <p:sldId id="279" r:id="rId6"/>
    <p:sldId id="281" r:id="rId7"/>
    <p:sldId id="331" r:id="rId8"/>
    <p:sldId id="336" r:id="rId9"/>
    <p:sldId id="338" r:id="rId10"/>
    <p:sldId id="282" r:id="rId11"/>
    <p:sldId id="285" r:id="rId12"/>
    <p:sldId id="284" r:id="rId13"/>
    <p:sldId id="287" r:id="rId14"/>
    <p:sldId id="288" r:id="rId15"/>
    <p:sldId id="286" r:id="rId16"/>
    <p:sldId id="332" r:id="rId17"/>
    <p:sldId id="333" r:id="rId18"/>
    <p:sldId id="305" r:id="rId19"/>
    <p:sldId id="334" r:id="rId20"/>
    <p:sldId id="335" r:id="rId21"/>
    <p:sldId id="283" r:id="rId22"/>
    <p:sldId id="290" r:id="rId23"/>
    <p:sldId id="297" r:id="rId24"/>
    <p:sldId id="273" r:id="rId25"/>
    <p:sldId id="274" r:id="rId26"/>
    <p:sldId id="275" r:id="rId27"/>
    <p:sldId id="272" r:id="rId28"/>
    <p:sldId id="327" r:id="rId29"/>
    <p:sldId id="276" r:id="rId30"/>
    <p:sldId id="291" r:id="rId31"/>
    <p:sldId id="324" r:id="rId32"/>
    <p:sldId id="295" r:id="rId33"/>
    <p:sldId id="298" r:id="rId34"/>
    <p:sldId id="301" r:id="rId35"/>
    <p:sldId id="300" r:id="rId36"/>
    <p:sldId id="302" r:id="rId37"/>
    <p:sldId id="303" r:id="rId38"/>
    <p:sldId id="304" r:id="rId39"/>
    <p:sldId id="306" r:id="rId40"/>
    <p:sldId id="307" r:id="rId41"/>
    <p:sldId id="309" r:id="rId42"/>
    <p:sldId id="310" r:id="rId43"/>
    <p:sldId id="311" r:id="rId44"/>
    <p:sldId id="325" r:id="rId45"/>
    <p:sldId id="328" r:id="rId4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0FF00"/>
    <a:srgbClr val="C033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0" autoAdjust="0"/>
    <p:restoredTop sz="96433" autoAdjust="0"/>
  </p:normalViewPr>
  <p:slideViewPr>
    <p:cSldViewPr snapToGrid="0">
      <p:cViewPr varScale="1">
        <p:scale>
          <a:sx n="100" d="100"/>
          <a:sy n="100" d="100"/>
        </p:scale>
        <p:origin x="28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56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45" y="476361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923" y="-209439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23111-4283-446E-BDC6-3710F52F8221}"/>
              </a:ext>
            </a:extLst>
          </p:cNvPr>
          <p:cNvSpPr txBox="1"/>
          <p:nvPr/>
        </p:nvSpPr>
        <p:spPr>
          <a:xfrm>
            <a:off x="1802855" y="3621306"/>
            <a:ext cx="59605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Процедура диагностики успешности освоения программы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5C084-C904-496B-A76A-38B8F21D34CA}"/>
              </a:ext>
            </a:extLst>
          </p:cNvPr>
          <p:cNvSpPr txBox="1"/>
          <p:nvPr/>
        </p:nvSpPr>
        <p:spPr>
          <a:xfrm>
            <a:off x="2026024" y="4632539"/>
            <a:ext cx="639603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Процедура диагностики успешности освоения программы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Ахалая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Назифа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Галиевна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методист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.Краснодар,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9933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A32BB1-B418-4E18-8D2A-0C468907D2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717" y="1079307"/>
            <a:ext cx="5413717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25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59122" y="1990379"/>
            <a:ext cx="771579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етоды педагогической диагностики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809625" marR="0" lvl="0" indent="-365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наблюдение, </a:t>
            </a:r>
          </a:p>
          <a:p>
            <a:pPr marL="809625" marR="0" lvl="0" indent="-365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педагогический эксперимент, </a:t>
            </a:r>
          </a:p>
          <a:p>
            <a:pPr marL="809625" marR="0" lvl="0" indent="-365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анкетирование, </a:t>
            </a:r>
          </a:p>
          <a:p>
            <a:pPr marL="809625" marR="0" lvl="0" indent="-365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беседа, </a:t>
            </a:r>
          </a:p>
          <a:p>
            <a:pPr marL="809625" marR="0" lvl="0" indent="-365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интервью, </a:t>
            </a:r>
          </a:p>
          <a:p>
            <a:pPr marL="809625" marR="0" lvl="0" indent="-365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опрос, </a:t>
            </a:r>
          </a:p>
          <a:p>
            <a:pPr marL="809625" marR="0" lvl="0" indent="-365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тестирование, </a:t>
            </a:r>
          </a:p>
          <a:p>
            <a:pPr marL="809625" marR="0" lvl="0" indent="-365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педагогической документации (программы,</a:t>
            </a:r>
            <a:r>
              <a:rPr kumimoji="0" lang="ru-RU" sz="2400" b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 профессиональной деятельности). 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1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879" y="421518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892" y="-264486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59204" y="2394955"/>
            <a:ext cx="8395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«Результат – это любой итог деятельности, чем бы она ни завершилась – какими-либо успехами, достижениями на педагогическом поприще, или же неудачами»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Е.В. Титова,</a:t>
            </a:r>
          </a:p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профессор РГПУ им. А.И.Герцена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14016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0" y="441346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309" y="-107950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44285" y="1215790"/>
            <a:ext cx="8164285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результаты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образовательной деятельности можно разделить: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предметные результаты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требования к знаниям и умениям, которые должен приобрести учащихся в процессе занятий по программе (т.е. что он должен знать и уметь);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личностные результаты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включают готовность и способность учащихся к саморазвитию и личностному самоопределению, могут быть представлены следующими компонентами: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когнитивным (знания, рефлексия деятельности);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операциональным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(умения, навыки);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эмоционально-волевым (уровень притязаний, самооценка, эмоциональное отношение к достижению, волевые усилия).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мотивационно-ценностным (потребность в самореализации, саморазвитии, самосовершенствовании, мотивация достижения, ценностные ориентации);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33" y="423907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315" y="-261893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35215" y="1964207"/>
            <a:ext cx="800584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метапредметные результаты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приобретет учащийся по итогам освоения программы, означают усвоенные учащимися способы деятельности, применяемые ими как в рамках образовательного процесса, так и при решении реальных жизненных ситуаций; могут быть представлены в виде совокупности способов универсальных учебных действий и коммуникативных навыков, которые  обеспечивают способность учащихся к самостоятельному усвоению новых знаний и умений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212" y="332991"/>
            <a:ext cx="71382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50033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475" y="-235767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24542" y="1252245"/>
            <a:ext cx="840594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предъявления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демонстрации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образовательных результатов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аналитический материал по итогам проведения психологической диагностики,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готовое изделие,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демонстрация моделей,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диагностическая карта,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защита творческих работ,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научно-практическая конференция, олимпиада,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открытое занятие,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портфолио,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поступление выпускников в профессиональные образовательные организации по профилю,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праздник, слет, соревнование, фестиваль и др.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1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56749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4977" y="-229051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740227" y="1054669"/>
            <a:ext cx="7637417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отслеживания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фиксации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образовательных результатов: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аналитическая справка,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аудиозапись,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грамота,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диплом,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дневник наблюдений,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журнал посещаемости,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маршрутный лист,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материал анкетирования и тестирования,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методическая разработка,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портфолио,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перечень готовых работ,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протокол соревнований, 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отзыв детей и родителей, </a:t>
            </a:r>
          </a:p>
          <a:p>
            <a:pPr marL="1166813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свидетельство (сертификат),статья и др.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50033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269" y="-317953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23826" y="467418"/>
            <a:ext cx="8362949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фиксации личностных достижений учащихся: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карта-профиль личностных достижений; «тетрадь успешности»; «портфолио достижений учащегося»,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бально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рейтинговая шкала, «кейс-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стади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и др.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(портфолио-собственность (собирается для себя) и портфолио-отчет (собирается для педагога).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зависимости от содержания выделяют: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портфолио достижений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в себя лучшие результаты работы обучающегося;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1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рефлексивный портфолио: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в себя материалы и самооценку достижения целей, особенностей хода и качества работы с различными источниками информации, ощущений, размышлений, впечатлений;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проблемно-ориентированный портфолио: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все материалы, отражающие цели, процесс и результат решения какой-либо проблемы;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тематический портфолио</a:t>
            </a:r>
            <a:r>
              <a:rPr kumimoji="0" lang="ru-RU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включает материалы, отражающие работу обучающегося в рамках той или иной темы.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1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31" y="473760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552" y="-212040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35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23826" y="990637"/>
            <a:ext cx="8362949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«тетради успешности»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отражаются успехи учащегося, полезные дела, которые он сделал для себя, своих родных, друзей и окружающих людей. С помощью нее можно проследить успешность освоения обучающимся материала, изменение его интересов.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Данные формы относятся к разряду индивидуализированных оценок, ориентированных не только на процесс оценивания, но 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самооценивания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Основной смысл – «</a:t>
            </a: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показать все, на что ты способен».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правило, в них фиксируется: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уровень освоения образовательной программы по виду деятельности, которым занимается ребенок;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особенности развития познавательных процессов, входящих в структуру специальных способностей;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некоторые личностные характеристики (мотивация, ценностные ориентации, самооценка); результаты участия в фестивалях, смотрах, конкурсах, олимпиадах, спортивных соревнованиях и т.п.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1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831" y="473760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552" y="-212040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740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314" y="2593313"/>
            <a:ext cx="735296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самооценки учебных достижений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учащегося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78560"/>
              </p:ext>
            </p:extLst>
          </p:nvPr>
        </p:nvGraphicFramePr>
        <p:xfrm>
          <a:off x="305981" y="3548017"/>
          <a:ext cx="8316684" cy="2040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76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1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Тема, раздел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Что мною сделано?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Мои успехи и достижения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Над чем надо поработать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64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28" y="476159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3721" y="-209641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91294" y="2150736"/>
            <a:ext cx="8362949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Вторая форма оценивания – система рейтинга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сочетает в себе количественные и качественные характеристики. 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не зависит от характера межличностных отношений педагога и обучающихся, итог определяется в виде суммирования всех собранных баллов, которые могут быть исправлены до начала подведения итогов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обучающийся волен сам выбирать стратегию своей деятельности, так как оценки предлагаемых видов деятельности определены заранее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рейтинговая система обладает ни с чем не сравнимой гибкостью, что позволяет выстроить свою систему оценивания по каждому курсу с учетом его специфики и особенностей обучающихся, его изучающих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Недостатком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рейтинговой системы является то, что количество баллов за ту или иную часть деятельности, определяется экспертным способом, может сильно варьироваться в разных образовательных учреждениях.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1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06" y="355761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27" y="-162123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89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575" y="2169542"/>
            <a:ext cx="77910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Диагностика – от греч.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diagnostikos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«способность распознавать» - т.е.  учение о методах и принципах распознавания и оценки состояния объекта, процесса, явления, на основе всестороннего исследования  и постановки диагноза.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56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645" y="476361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0923" y="-209439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7625" y="1810465"/>
            <a:ext cx="8362949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400" b="1" i="1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Балльно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-рейтинговая шкала или технология оценивания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отвечает основным критериям эффективности современного диагностического инструментария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решает проблему повышения эффективности обучения путем стимулирования их самостоятельности, позволяет смоделировать процесс рефлексии на занятии так, как это происходит в жизненных ситуациях, тем самым предоставляя возможность получить практический опыт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способствует повышению мотивации к учению, индивидуализации образовательного процесса, позволяет выявить степень результативности обучения каждого ребенка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-1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06" y="355761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27" y="-162123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766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046549" y="2651472"/>
            <a:ext cx="74280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езультативность педагогического процесса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понимается как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мера соответствия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полученных реальных результатов и планируемых результатов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которые обозначены в качестве целей педагогического процесса в образовательной программе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5511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70" y="467451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6269" y="-218349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78969" y="2164373"/>
            <a:ext cx="8377645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выделить показатели   результативности педагогического процесса: 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Сохранность контингента.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Умение педагога определить индивидуальный рост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учащегося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спрогнозировать перспективу творческого развития.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Отношение детей к занятиям в данном коллективе и к педагогу.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Успешное освоение детьми программы.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Соответствие результатов деятельности целевым установкам.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Создание образовательных и учебных программ, способных увлечь и заинтересовать детей.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Результаты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концертов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выставок, соревнований и т.д.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Экспертные оценки специалистов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02793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4680" y="-169908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240713"/>
              </p:ext>
            </p:extLst>
          </p:nvPr>
        </p:nvGraphicFramePr>
        <p:xfrm>
          <a:off x="346165" y="2075906"/>
          <a:ext cx="8496815" cy="4337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9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02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Этапы диагностики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Цель диагностики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Тестовые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контрольные задания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Сроки проведения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Кто проводил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Начальная 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Промежуточная 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0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Итоговая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02" y="484868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852" y="-283119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92506" y="1355077"/>
            <a:ext cx="8701238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Методики диагностики изменения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личности ребенка: 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«Карта интересов»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А.И. Савенков, 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(для детей 6–11 лет и 12–16 лет)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«Образовательные потребности» (для детей 6–11 лет и 12–16 лет) 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«Ценностные ориентации»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модификацией методики («Анализ социального заказа») Н.Ю. </a:t>
            </a:r>
            <a:r>
              <a:rPr lang="ru-RU" sz="2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Конасовой</a:t>
            </a:r>
            <a:r>
              <a:rPr lang="ru-RU" sz="2200" dirty="0">
                <a:solidFill>
                  <a:srgbClr val="002060"/>
                </a:solidFill>
              </a:rPr>
              <a:t> 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(для детей 12–16 лет) 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«Карта оценки результативности реализации программы» 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«Дневник педагогических наблюдений»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«Пословицы»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«Закончи предложение»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Методика для изучения </a:t>
            </a:r>
            <a:r>
              <a:rPr kumimoji="0" lang="ru-RU" sz="22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социализированности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личности учащегося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Карты самооценки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обучающихся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экспертной оценки педагогом компетентности воспитанников по освоению теоретической информации и способов практической деятельности, приобретению опыта творчества 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6736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297" y="450033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183" y="-235767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96388" y="1689624"/>
            <a:ext cx="836893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Методики диагностики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изменений системы отношений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«Позиция родителей в образовательном процессе»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Методика «Дневник педагогических наблюдений»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«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Цветограмма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настроений»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Методики диагностики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изменений личности педагога: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«Трудовые ценности»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«Рейтинг профессиональных ценностей»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«Индикатор профессиональной деятельности»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самооценки и экспертной оценки компетентности педагога дополнительного образования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450034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103" y="-235766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48490" y="1840561"/>
            <a:ext cx="830577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Методики диагностики изменений субъективного уровня: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Достижения детей: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Карты самооценки учащихся и экспертной оценки педагогом компетентности воспитанников (для детей 12 – 16 лет)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«Дневник педагогических наблюдений»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карта результатов участия детей в конкурсах, фестивалях и соревнованиях различного уровня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Педагогические достижения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«Анализ состава обучающихся»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Методика «Уровень программно-методического обеспечения»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карта результатов участия в педагогических и профессиональных конкурсах, фестивалях, соревнованиях различного уровня 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Информационная карта «Освоение обучающимися образовательной программы»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76159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018" y="-209641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16442"/>
              </p:ext>
            </p:extLst>
          </p:nvPr>
        </p:nvGraphicFramePr>
        <p:xfrm>
          <a:off x="357030" y="1619795"/>
          <a:ext cx="8543130" cy="5132379"/>
        </p:xfrm>
        <a:graphic>
          <a:graphicData uri="http://schemas.openxmlformats.org/drawingml/2006/table">
            <a:tbl>
              <a:tblPr/>
              <a:tblGrid>
                <a:gridCol w="4271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Параметры результативности образовательного процесса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1.Опыт освоения учащимися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теоретической информации (теоретические знания по основным темам учебно-тематического плана программы, владение специальной терминологией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Соответствие теоретических знаний программным требованиям. Осмысленность и правильность использования специальной терминологии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4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2.Опыт практической деятельности: освоение способов деятельности, умений и навыков (практические умения и навыки, предусмотренные программой по основным темам учебно-тематического плана, навыки соблюдения правил безопасности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Соответствие практических умений и навыков программным требованиям. Соответствие приобретенных навыков по технике безопасности программным требованиям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6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3.Опыт творчества</a:t>
                      </a:r>
                      <a:endParaRPr lang="ru-RU" sz="16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Проявление креативности в процессе освоения программы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4.Опыт общения (эмоционально-ценностные отношения, формирование личностных качеств учащихся)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Конструктивное сотрудничество в образовательном процессе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5.Опыт социально значимой деятельности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Социальная активность, достижения учащихся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23908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8521" y="-344080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95" y="685461"/>
            <a:ext cx="8722605" cy="617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78" y="428966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932" y="-256834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76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7571" y="2162991"/>
            <a:ext cx="7861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Мониторинг результатов освоения образовательной программы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26" y="423908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098" y="-196034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65759" y="2091440"/>
            <a:ext cx="845602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цель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педагогической диагностики – обеспечение оптимальных условий реализации потенциала каждого ребенка 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педагогической диагностики  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Установить предпосылки личности к получению дополнительного образования;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Определить условия для эффективного саморазвития личности ребенка;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Обеспечить реализацию личностно ориентированного подхода;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Обеспечить правильное определение результатов профессиональной диагностики педагога; 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Свести к минимуму педагогические ошибки;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6. Оценить деятельность педагога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32616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8852" y="-253184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25575" t="22204" r="25703" b="65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45\Desktop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4167"/>
          <a:stretch/>
        </p:blipFill>
        <p:spPr bwMode="auto">
          <a:xfrm>
            <a:off x="27174" y="0"/>
            <a:ext cx="9089652" cy="696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43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/>
          <a:srcRect l="26136" t="20978" r="25583" b="65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5031" t="20921" r="24661" b="6770"/>
          <a:stretch/>
        </p:blipFill>
        <p:spPr bwMode="auto">
          <a:xfrm>
            <a:off x="1" y="69669"/>
            <a:ext cx="9144000" cy="669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5152" t="21050" r="24661" b="6680"/>
          <a:stretch/>
        </p:blipFill>
        <p:spPr bwMode="auto">
          <a:xfrm>
            <a:off x="0" y="261257"/>
            <a:ext cx="9143999" cy="640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5142" t="20043" r="24903" b="31884"/>
          <a:stretch>
            <a:fillRect/>
          </a:stretch>
        </p:blipFill>
        <p:spPr bwMode="auto">
          <a:xfrm>
            <a:off x="0" y="-152399"/>
            <a:ext cx="8828313" cy="414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 cstate="print"/>
          <a:srcRect l="25142" t="20043" r="24903" b="31884"/>
          <a:stretch>
            <a:fillRect/>
          </a:stretch>
        </p:blipFill>
        <p:spPr bwMode="auto">
          <a:xfrm>
            <a:off x="0" y="-152399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3080" t="17457" r="22600" b="4095"/>
          <a:stretch>
            <a:fillRect/>
          </a:stretch>
        </p:blipFill>
        <p:spPr bwMode="auto">
          <a:xfrm>
            <a:off x="81643" y="0"/>
            <a:ext cx="89807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3195" t="17457" r="22486" b="4095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23437" t="20922" r="22478" b="6466"/>
          <a:stretch/>
        </p:blipFill>
        <p:spPr bwMode="auto">
          <a:xfrm>
            <a:off x="104504" y="278674"/>
            <a:ext cx="9043850" cy="667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86" y="1876810"/>
            <a:ext cx="85087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педагогике получило распространение понимание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воспитательного результата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перечня конкретных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 личностных образований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должны быть сформированы у обучающегося: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51012" y="2842689"/>
            <a:ext cx="84221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блок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организационно-волевые качества, выступающие субъективной основой образовательной деятельности любой направленности и практическим регулятором процесса саморазвития обучающегося. 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блок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ориентационные свойства личности, непосредственно побуждающие ребенка к активности. 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блок —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поведенческие характеристики, отражающие тип общения со сверстниками и определяющие статус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41325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1435" y="-244475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62489" y="2163582"/>
            <a:ext cx="780254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Оценочная функция (оценка результативности педагогической деятельности основана на сравнении достигнутых педагогических результатов с критериями и показателями);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Воспитательная функция (формирование системы отношений, ценностей, мотивации и стимулирования, включение каждого ученика в отдельности в реальную деятельность, побуждающую к созиданию);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Функция обратной связи (не контролируя своих действий, педагог не может управлять процессом формирования личности)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75855" y="1455697"/>
            <a:ext cx="5516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Функции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педагогической диагностики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23907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2129" y="-261893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 l="19140" t="16179" r="19151" b="1014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9887" t="17874" r="19365" b="5855"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9633" t="16025" r="19151" b="9861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88219" y="1516356"/>
            <a:ext cx="837260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организации итоговой аттестации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детского объединения дополнительного образования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Прежде всего, разрабатывается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нормативное обеспечение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процесса проверки результатов на уровне учреждения дополнительного образования в целом и каждом детском объединении, например,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Положение об итоговой аттестации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учащихся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учреждения дополнительного образования детей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аналогичный документ в каждом детском объединении;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 основании Положения и образовательной программы детского объединения далее составляется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итоговой аттестации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включающая теоретические вопросы и практические задания (продумываются их содержание и форма);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Проведения итоговой аттестации осуществляется педагогом дополнительного образования в соответствии с выбранными формами, методами и способами проверки знаний и умений, могут привлекаться другие педагоги определенного профиля деятельности;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Завершается итоговая аттестация тщательным педагогическим анализом и фиксацией результатов.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59" y="21021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925" y="467451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103" y="-309246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Прямоугольник 1137"/>
          <p:cNvSpPr/>
          <p:nvPr/>
        </p:nvSpPr>
        <p:spPr>
          <a:xfrm>
            <a:off x="107576" y="2274838"/>
            <a:ext cx="8700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					</a:t>
            </a:r>
          </a:p>
        </p:txBody>
      </p:sp>
      <p:pic>
        <p:nvPicPr>
          <p:cNvPr id="1171" name="Picture 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04" y="1300398"/>
            <a:ext cx="5809128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2" name="Picture 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68" y="5297495"/>
            <a:ext cx="59753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39" name="Таблица 1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778058"/>
              </p:ext>
            </p:extLst>
          </p:nvPr>
        </p:nvGraphicFramePr>
        <p:xfrm>
          <a:off x="827330" y="3832614"/>
          <a:ext cx="7214201" cy="1017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5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3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Фамилия, Имя ребенка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Форма итоговой работы (</a:t>
                      </a:r>
                      <a:r>
                        <a:rPr lang="en-US" sz="1200" dirty="0">
                          <a:effectLst/>
                        </a:rPr>
                        <a:t>I </a:t>
                      </a:r>
                      <a:r>
                        <a:rPr lang="ru-RU" sz="1200" dirty="0">
                          <a:effectLst/>
                        </a:rPr>
                        <a:t>полугодие)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Оценивание в  баллах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 итоговой работы (</a:t>
                      </a:r>
                      <a:r>
                        <a:rPr lang="en-US" sz="1200">
                          <a:effectLst/>
                        </a:rPr>
                        <a:t>II </a:t>
                      </a:r>
                      <a:r>
                        <a:rPr lang="ru-RU" sz="1200">
                          <a:effectLst/>
                        </a:rPr>
                        <a:t>полугодие)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Оценивание в  баллах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15199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772" y="-270601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213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Прямоугольник 1137"/>
          <p:cNvSpPr/>
          <p:nvPr/>
        </p:nvSpPr>
        <p:spPr>
          <a:xfrm>
            <a:off x="107576" y="2274838"/>
            <a:ext cx="8700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					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15199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0772" y="-270601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62" y="1245235"/>
            <a:ext cx="6608763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28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4245" y="1156619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09097" y="1496660"/>
            <a:ext cx="775511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Коммуникативная функция (формирование навыков межличностного общения с учетом индивидуально-типологических особенностей участников образовательного процесса);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Конструктивная функция (внесение изменений и педагогическая коррекция составляющих образовательного процесса);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Информационная функция (информирование участников образовательного процесса о результатах педагогической диагностики или сохранение педагогической тайны);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рогностическая функция (прогнозирование, определение перспектив развития)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15199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910" y="-270601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7674" y="1475034"/>
            <a:ext cx="8055429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принципы педагогической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комплексность;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непрерывность;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целостность;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объективность;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динамика;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обоснованность конкретных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педагогических процедур диагностирования в данных условиях;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32616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098" y="-331562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-76201" y="1669882"/>
            <a:ext cx="805542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Педагогическое оценивание успехов учащихся 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Социальная ориентация в оценочной деятельности ПДО выделяет 2 основных типа педагогов, руководствующихся в практической деятельности разными типами эталонов: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Социальная ориентация (оценка учащегося исходя из социальных норм, результат сравнивается с  результатом другого ребенка)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Индивидуальная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оценка уровня образования (взгляд на личный персональный рост, ребенок сравнивается с самим собой, а не с другими)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397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Необходимо разумное сочетание этих 2 подходов в педагогической деятельности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32616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098" y="-331562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47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7674" y="182373"/>
            <a:ext cx="8055429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успешной д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Четко определить цель и объекты диагностики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Подобрать систему конкретных методик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условия их использования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Проводить диагностику систематически по каждому из параметров развития учащегося. Охватить все стороны развития;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развитие всех учащихся на протяжении всех лет его обучения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Определить реальные достижения, с учетом возраста, особенностей и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Учесть, что результаты диагностики и возможности диагностики могут не совпасть с диагностической нормой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32616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098" y="-331562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48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47674" y="-371625"/>
            <a:ext cx="8055429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Правила успешной д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иагностики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Оценивать результаты диагностики учащегося путем их сопоставления с результатами предыдущих диагностических проверок, отслеживая характер  и величину его продвижения;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Оценивать усилия самого учащегося в учебной деятельности и самовоспитании;  </a:t>
            </a: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У детей, выявленных к отставанию или опережению в развитии, определить индивидуальные особенности и наметить оптимальные условия для развития каждого;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Корректировать недостатки, опираясь на достоинства учащегося;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Выявлять не только актуальный уровень развития, но и учитывать возможную «зону ближайшего развития»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3975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0"/>
            <a:ext cx="71755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31" y="432616"/>
            <a:ext cx="63960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098" y="-331562"/>
            <a:ext cx="39084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07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2134</TotalTime>
  <Words>2133</Words>
  <Application>Microsoft Office PowerPoint</Application>
  <PresentationFormat>Экран (4:3)</PresentationFormat>
  <Paragraphs>264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2" baseType="lpstr">
      <vt:lpstr>Arial</vt:lpstr>
      <vt:lpstr>Calibri</vt:lpstr>
      <vt:lpstr>Franklin Gothic Book</vt:lpstr>
      <vt:lpstr>Times New Roman</vt:lpstr>
      <vt:lpstr>Wingdings</vt:lpstr>
      <vt:lpstr>Wingdings 2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ККЦТР и ГО ГБОУ ДОД</cp:lastModifiedBy>
  <cp:revision>153</cp:revision>
  <cp:lastPrinted>2021-02-24T09:26:14Z</cp:lastPrinted>
  <dcterms:created xsi:type="dcterms:W3CDTF">2013-11-19T05:52:05Z</dcterms:created>
  <dcterms:modified xsi:type="dcterms:W3CDTF">2021-02-24T12:28:32Z</dcterms:modified>
</cp:coreProperties>
</file>