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9" r:id="rId7"/>
    <p:sldId id="281" r:id="rId8"/>
    <p:sldId id="280" r:id="rId9"/>
    <p:sldId id="261" r:id="rId10"/>
    <p:sldId id="27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93BD"/>
    <a:srgbClr val="6AA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90" y="-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201C7A-CD23-76A1-6AF2-89149C7C4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8AA2D75-8CFD-93C9-AD54-D9D1EF8A03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655AD1-ECA2-AF9A-7C49-29B365F1F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9BC7-3BE9-4B93-9C30-542CE9F1214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2A26A3-1CA9-E2C1-7B93-7CC3931F3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44FCD6-F552-1510-CB8E-837EFCCB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D4D8-116E-451A-8813-C94558878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29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6BF4A8-12E1-B1A0-E5FF-0422E1739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65382F-0539-CDAB-CEA6-0C0986936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50A70C-9AB7-4A56-F5F6-717DD548D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9BC7-3BE9-4B93-9C30-542CE9F1214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205BE1-9415-D77D-D1FE-C8E839AC6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CE9D66-184B-905D-951E-4F480FBFC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D4D8-116E-451A-8813-C94558878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8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C978F91-93BA-940D-784F-7FCCC56DD0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D2663E-2EAB-5A85-5C27-A983FCADBA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7E4E0B-1C4D-6BB5-CCF9-C062F0AA0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9BC7-3BE9-4B93-9C30-542CE9F1214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5BE6F0-A948-EF7D-957B-E9F840AE9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3DC33A-F0CB-AC07-E2F4-3F968029D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D4D8-116E-451A-8813-C94558878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07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0FC35F-C737-ECAD-ACE6-873CDC13C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A9CB96-4049-5222-2DA0-DFDA5A020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D71270-F579-E137-4016-0CD342F48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9BC7-3BE9-4B93-9C30-542CE9F1214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E569CA-2FF0-4271-04F6-A06E52E51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480A59-5294-3790-BA36-FA1B4369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D4D8-116E-451A-8813-C94558878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91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D09B3-F3B1-3302-3512-96185916D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880440-2220-9F54-A57E-76340363C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1C4D2F-551A-96AC-50D1-03E87B5E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9BC7-3BE9-4B93-9C30-542CE9F1214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067891-E30A-2758-5641-147E2D7AE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B6DB61-6220-9F59-23B6-1D09EA1EE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D4D8-116E-451A-8813-C94558878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9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75CFCF-98A2-88AD-1D9A-315F48676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35600D-DDD1-CEBE-21E6-B61D72FCB9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01F4FCF-193B-5F41-8E4A-5F2588F26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2CB6F06-1C31-CC27-A9C7-BDD958EF5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9BC7-3BE9-4B93-9C30-542CE9F1214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F6E35A-39F8-936C-DDE3-C4A8B49C7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9AB0A3-E8F7-2639-A10B-C31682658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D4D8-116E-451A-8813-C94558878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3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A5AC86-3440-D229-D8A9-C085A85EF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A4DD9F5-BDBF-8A18-C4A8-7E1C7A5D7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F27515-CBBC-320B-5F0F-577B09AD9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9A39591-FDDA-4279-D0B9-860C288513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AAC0D2E-2D98-E87D-EC1E-55103A345E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EC2A64F-6DFD-3D03-07BA-01BB6A2AB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9BC7-3BE9-4B93-9C30-542CE9F1214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3C27898-C5CA-D6A5-8078-AA2771DCF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DD90F2C-07B5-46AC-0CE5-96519093B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D4D8-116E-451A-8813-C94558878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84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E6DA0-C8A3-1313-9902-B82AD319A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ED907CE-56EC-FF57-D88F-46DB1533A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9BC7-3BE9-4B93-9C30-542CE9F1214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2B575-7111-C45F-F5DA-B3DD7B0C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795958-9A97-B55B-8EAD-CC066B380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D4D8-116E-451A-8813-C94558878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044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6787908-EE87-9E3C-7C73-B4823D8CC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9BC7-3BE9-4B93-9C30-542CE9F1214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D96D3C8-57BC-86DB-0150-8A538212A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1FCEED5-746A-89C5-F9BA-8731B515B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D4D8-116E-451A-8813-C94558878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04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846933-A1EB-EC36-BF4F-6F1D40AB7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C962EF-9398-7969-9D75-15DDC27BE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6D9E64-9720-2694-541F-D76E13F52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C2BF60-890A-19DB-622F-6FBBE747F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9BC7-3BE9-4B93-9C30-542CE9F1214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1F1A5A-C518-4BED-D256-BF179554A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E78D5C-53BA-21C6-F21C-443AA9BDA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D4D8-116E-451A-8813-C94558878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25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C1561E-2CEC-A522-7EEF-8B5A19938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0D9B117-B403-BCDD-0289-778434F832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3FC8FE-801B-2556-7AD7-0AA779F42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B996739-553C-7B4D-F45C-313A5FB04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9BC7-3BE9-4B93-9C30-542CE9F1214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7823E1-F0D4-02CA-861D-3D0D9BC22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E64754-0F06-0633-53D5-798C4E9F5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D4D8-116E-451A-8813-C94558878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78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2759C-0004-2164-DBAA-889785E85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C69178-2A0F-C6F5-F6DA-5E57BA2BC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07A5A4-2CD5-69A7-EBFC-8FBF902F60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39BC7-3BE9-4B93-9C30-542CE9F12143}" type="datetimeFigureOut">
              <a:rPr lang="ru-RU" smtClean="0"/>
              <a:t>31.08.2022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2011BC-386C-7693-CBE5-B26AFD588A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F30EBD-99E3-E8D7-DDBE-77C767385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CD4D8-116E-451A-8813-C94558878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38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E642C52-8FFB-0AE2-7010-48C9458A849E}"/>
              </a:ext>
            </a:extLst>
          </p:cNvPr>
          <p:cNvSpPr/>
          <p:nvPr/>
        </p:nvSpPr>
        <p:spPr>
          <a:xfrm>
            <a:off x="3048000" y="1597851"/>
            <a:ext cx="9144000" cy="2387600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ОТЧЕТ О ДЕЯТЕЛЬНОСТИ КИП-2021 ПО ТЕМЕ</a:t>
            </a:r>
            <a:r>
              <a:rPr lang="ru-RU" sz="2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ru-RU" sz="26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ОРГАНИЗАЦИЯ МЕЖДИСЦИПЛИНАРНОЙ ПРОЕКТНОЙ И ИССЛЕДОВАТЕЛЬСКОЙ ДЕЯТЕЛЬНОСТИ ДЕТЕЙ В УСЛОВИЯХ ДОПОЛНИТЕЛЬНОГО ОБРАЗОВАНИЯ</a:t>
            </a:r>
            <a:endParaRPr lang="ru-RU" sz="26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EA078BB-528B-7774-0B81-8F5F8298C0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08648" y="3985451"/>
            <a:ext cx="5483352" cy="1135189"/>
          </a:xfrm>
          <a:solidFill>
            <a:schemeClr val="accent4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Щеглова-Лазарева Н.Н. – директор</a:t>
            </a:r>
          </a:p>
          <a:p>
            <a:pPr algn="l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Косярский А.А. – руководитель КИП, заведующий отделом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E0A6AF4-F27A-B5C6-3681-06CED3FD50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8" y="1851838"/>
            <a:ext cx="2456485" cy="1888058"/>
          </a:xfrm>
          <a:prstGeom prst="rect">
            <a:avLst/>
          </a:prstGeom>
        </p:spPr>
      </p:pic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EA078BB-528B-7774-0B81-8F5F8298C020}"/>
              </a:ext>
            </a:extLst>
          </p:cNvPr>
          <p:cNvSpPr txBox="1">
            <a:spLocks/>
          </p:cNvSpPr>
          <p:nvPr/>
        </p:nvSpPr>
        <p:spPr>
          <a:xfrm>
            <a:off x="914400" y="183103"/>
            <a:ext cx="10306594" cy="120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МУНИЦИПАЛЬНОЕ АВТОНОМНОЕ ОБРАЗОВАТЕЛЬНОЕ УЧРЕЖДЕНИЕ ДОПОЛНИТЕЛЬНОГО ОБРАЗОВАНИЯ МУНИЦИПАЛЬНОГО ОБРАЗОВАНИЯ ГОРОД КРАСНОДАР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«ЦЕНТР ДЕТСКОГО ТВОРЧЕСТВА «ПРИКУБАНСКИЙ»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EEA078BB-528B-7774-0B81-8F5F8298C020}"/>
              </a:ext>
            </a:extLst>
          </p:cNvPr>
          <p:cNvSpPr txBox="1">
            <a:spLocks/>
          </p:cNvSpPr>
          <p:nvPr/>
        </p:nvSpPr>
        <p:spPr>
          <a:xfrm>
            <a:off x="4772297" y="6187612"/>
            <a:ext cx="2590800" cy="6703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КРАСНОДАР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2022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98" y="5604136"/>
            <a:ext cx="1166951" cy="1166951"/>
          </a:xfrm>
          <a:prstGeom prst="rect">
            <a:avLst/>
          </a:prstGeom>
        </p:spPr>
      </p:pic>
      <p:pic>
        <p:nvPicPr>
          <p:cNvPr id="8" name="Picture 6" descr="https://dppo.apkpro.ru/static/media/gerb-icon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8" t="9716" r="5890" b="13905"/>
          <a:stretch/>
        </p:blipFill>
        <p:spPr bwMode="auto">
          <a:xfrm>
            <a:off x="50341" y="5664739"/>
            <a:ext cx="1278591" cy="111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42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13C95-9C20-B5FA-A6B0-B7D780680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2" y="0"/>
            <a:ext cx="10503877" cy="7554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ИННОВАЦИОННЫЕ ПРОДУКТЫ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Рисунок 6" descr="Изображение выглядит как текст, человек, плавание, дно океана&#10;&#10;Автоматически созданное описание">
            <a:extLst>
              <a:ext uri="{FF2B5EF4-FFF2-40B4-BE49-F238E27FC236}">
                <a16:creationId xmlns:a16="http://schemas.microsoft.com/office/drawing/2014/main" id="{89C7D48C-7DD2-8FBD-020C-A562A5362A9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32" r="36029"/>
          <a:stretch/>
        </p:blipFill>
        <p:spPr>
          <a:xfrm>
            <a:off x="0" y="0"/>
            <a:ext cx="1688123" cy="6858000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F378382C-BA3D-B181-ECB2-FECD34B3B22C}"/>
              </a:ext>
            </a:extLst>
          </p:cNvPr>
          <p:cNvSpPr txBox="1"/>
          <p:nvPr/>
        </p:nvSpPr>
        <p:spPr>
          <a:xfrm>
            <a:off x="9045191" y="1547197"/>
            <a:ext cx="2850716" cy="1077218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 КИП2021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7998" y="901468"/>
            <a:ext cx="6848089" cy="344589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2970" y="3046525"/>
            <a:ext cx="6082937" cy="364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03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13C95-9C20-B5FA-A6B0-B7D780680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2" y="0"/>
            <a:ext cx="10503877" cy="7554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ТЕМА ПРОЕКТА. ЦЕЛЬ, ЗАДАЧИ, ИННОВАЦИОННОСТЬ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Рисунок 6" descr="Изображение выглядит как текст, человек, плавание, дно океана&#10;&#10;Автоматически созданное описание">
            <a:extLst>
              <a:ext uri="{FF2B5EF4-FFF2-40B4-BE49-F238E27FC236}">
                <a16:creationId xmlns:a16="http://schemas.microsoft.com/office/drawing/2014/main" id="{89C7D48C-7DD2-8FBD-020C-A562A5362A9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32" r="36029"/>
          <a:stretch/>
        </p:blipFill>
        <p:spPr>
          <a:xfrm>
            <a:off x="0" y="0"/>
            <a:ext cx="1688123" cy="6858000"/>
          </a:xfrm>
          <a:prstGeom prst="rect">
            <a:avLst/>
          </a:prstGeom>
        </p:spPr>
      </p:pic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9BCC776-06C1-D3BE-66E7-4BD4A7ED220C}"/>
              </a:ext>
            </a:extLst>
          </p:cNvPr>
          <p:cNvSpPr/>
          <p:nvPr/>
        </p:nvSpPr>
        <p:spPr>
          <a:xfrm>
            <a:off x="2037250" y="2110154"/>
            <a:ext cx="4743817" cy="26963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междисциплинарной проектной и исследовательской деятельности обучающихся в условиях дополнительного образования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0B4F600D-DD2E-E8D9-8EB8-47508B8B781F}"/>
              </a:ext>
            </a:extLst>
          </p:cNvPr>
          <p:cNvSpPr/>
          <p:nvPr/>
        </p:nvSpPr>
        <p:spPr>
          <a:xfrm>
            <a:off x="7080735" y="2110154"/>
            <a:ext cx="4876799" cy="26963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азработать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модель организации междисциплинарной проектной и научно-исследовательской деятельности обучающихся в условиях дополнительного образования</a:t>
            </a:r>
          </a:p>
        </p:txBody>
      </p: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293B1E33-C6DE-0FEF-F6BD-F11585D91279}"/>
              </a:ext>
            </a:extLst>
          </p:cNvPr>
          <p:cNvGrpSpPr/>
          <p:nvPr/>
        </p:nvGrpSpPr>
        <p:grpSpPr>
          <a:xfrm>
            <a:off x="2050257" y="1336430"/>
            <a:ext cx="4501659" cy="4478211"/>
            <a:chOff x="2050257" y="1336430"/>
            <a:chExt cx="4501659" cy="4478211"/>
          </a:xfrm>
        </p:grpSpPr>
        <p:grpSp>
          <p:nvGrpSpPr>
            <p:cNvPr id="29" name="Группа 28">
              <a:extLst>
                <a:ext uri="{FF2B5EF4-FFF2-40B4-BE49-F238E27FC236}">
                  <a16:creationId xmlns:a16="http://schemas.microsoft.com/office/drawing/2014/main" id="{EE75F3B7-F57E-C974-E7F7-35EA2966853D}"/>
                </a:ext>
              </a:extLst>
            </p:cNvPr>
            <p:cNvGrpSpPr/>
            <p:nvPr/>
          </p:nvGrpSpPr>
          <p:grpSpPr>
            <a:xfrm>
              <a:off x="2050257" y="1336431"/>
              <a:ext cx="4501659" cy="4478210"/>
              <a:chOff x="2555629" y="1266093"/>
              <a:chExt cx="4501659" cy="4478210"/>
            </a:xfrm>
          </p:grpSpPr>
          <p:sp>
            <p:nvSpPr>
              <p:cNvPr id="12" name="Стрелка: пятиугольник 11">
                <a:extLst>
                  <a:ext uri="{FF2B5EF4-FFF2-40B4-BE49-F238E27FC236}">
                    <a16:creationId xmlns:a16="http://schemas.microsoft.com/office/drawing/2014/main" id="{139718F0-BCC0-54CF-AB49-3D1FB9485F9B}"/>
                  </a:ext>
                </a:extLst>
              </p:cNvPr>
              <p:cNvSpPr/>
              <p:nvPr/>
            </p:nvSpPr>
            <p:spPr>
              <a:xfrm>
                <a:off x="2555629" y="4806457"/>
                <a:ext cx="4501659" cy="937846"/>
              </a:xfrm>
              <a:prstGeom prst="homePlat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latin typeface="Arial Black" panose="020B0A04020102020204" pitchFamily="34" charset="0"/>
                  </a:rPr>
                  <a:t>ТЕМА ПРОЕКТА</a:t>
                </a:r>
                <a:endParaRPr lang="ru-RU" sz="2800" dirty="0">
                  <a:latin typeface="Arial Black" panose="020B0A04020102020204" pitchFamily="34" charset="0"/>
                </a:endParaRPr>
              </a:p>
            </p:txBody>
          </p:sp>
          <p:cxnSp>
            <p:nvCxnSpPr>
              <p:cNvPr id="15" name="Прямая соединительная линия 14">
                <a:extLst>
                  <a:ext uri="{FF2B5EF4-FFF2-40B4-BE49-F238E27FC236}">
                    <a16:creationId xmlns:a16="http://schemas.microsoft.com/office/drawing/2014/main" id="{8651ABE1-0DE7-2D60-9283-48344D4F9749}"/>
                  </a:ext>
                </a:extLst>
              </p:cNvPr>
              <p:cNvCxnSpPr>
                <a:cxnSpLocks/>
                <a:stCxn id="12" idx="1"/>
              </p:cNvCxnSpPr>
              <p:nvPr/>
            </p:nvCxnSpPr>
            <p:spPr>
              <a:xfrm flipV="1">
                <a:off x="2555629" y="1981200"/>
                <a:ext cx="0" cy="329418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Прямоугольник 24">
                <a:extLst>
                  <a:ext uri="{FF2B5EF4-FFF2-40B4-BE49-F238E27FC236}">
                    <a16:creationId xmlns:a16="http://schemas.microsoft.com/office/drawing/2014/main" id="{FA4E9F22-ED5D-026E-5774-0CE0584EE22D}"/>
                  </a:ext>
                </a:extLst>
              </p:cNvPr>
              <p:cNvSpPr/>
              <p:nvPr/>
            </p:nvSpPr>
            <p:spPr>
              <a:xfrm>
                <a:off x="2555629" y="1266093"/>
                <a:ext cx="715107" cy="715107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32" name="Рисунок 31">
              <a:extLst>
                <a:ext uri="{FF2B5EF4-FFF2-40B4-BE49-F238E27FC236}">
                  <a16:creationId xmlns:a16="http://schemas.microsoft.com/office/drawing/2014/main" id="{1B62E387-D203-EA47-3449-F2D341F3C6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63265" y="1336430"/>
              <a:ext cx="715107" cy="715107"/>
            </a:xfrm>
            <a:prstGeom prst="rect">
              <a:avLst/>
            </a:prstGeom>
          </p:spPr>
        </p:pic>
      </p:grpSp>
      <p:grpSp>
        <p:nvGrpSpPr>
          <p:cNvPr id="35" name="Группа 34">
            <a:extLst>
              <a:ext uri="{FF2B5EF4-FFF2-40B4-BE49-F238E27FC236}">
                <a16:creationId xmlns:a16="http://schemas.microsoft.com/office/drawing/2014/main" id="{A0349938-1F67-7932-CAF0-E96B30F57C6E}"/>
              </a:ext>
            </a:extLst>
          </p:cNvPr>
          <p:cNvGrpSpPr/>
          <p:nvPr/>
        </p:nvGrpSpPr>
        <p:grpSpPr>
          <a:xfrm>
            <a:off x="7057287" y="1336429"/>
            <a:ext cx="4501660" cy="4478212"/>
            <a:chOff x="7057287" y="1336429"/>
            <a:chExt cx="4501660" cy="4478212"/>
          </a:xfrm>
        </p:grpSpPr>
        <p:grpSp>
          <p:nvGrpSpPr>
            <p:cNvPr id="31" name="Группа 30">
              <a:extLst>
                <a:ext uri="{FF2B5EF4-FFF2-40B4-BE49-F238E27FC236}">
                  <a16:creationId xmlns:a16="http://schemas.microsoft.com/office/drawing/2014/main" id="{BB2107BC-4D8E-FC62-BE05-60E3F3B931B4}"/>
                </a:ext>
              </a:extLst>
            </p:cNvPr>
            <p:cNvGrpSpPr/>
            <p:nvPr/>
          </p:nvGrpSpPr>
          <p:grpSpPr>
            <a:xfrm>
              <a:off x="7057287" y="1336430"/>
              <a:ext cx="4501660" cy="4478211"/>
              <a:chOff x="7057287" y="1266092"/>
              <a:chExt cx="4501660" cy="4478211"/>
            </a:xfrm>
          </p:grpSpPr>
          <p:sp>
            <p:nvSpPr>
              <p:cNvPr id="13" name="Стрелка: шеврон 12">
                <a:extLst>
                  <a:ext uri="{FF2B5EF4-FFF2-40B4-BE49-F238E27FC236}">
                    <a16:creationId xmlns:a16="http://schemas.microsoft.com/office/drawing/2014/main" id="{09038280-8621-F485-A926-38F468E13403}"/>
                  </a:ext>
                </a:extLst>
              </p:cNvPr>
              <p:cNvSpPr/>
              <p:nvPr/>
            </p:nvSpPr>
            <p:spPr>
              <a:xfrm>
                <a:off x="7057287" y="4806457"/>
                <a:ext cx="4501660" cy="937846"/>
              </a:xfrm>
              <a:prstGeom prst="chevron">
                <a:avLst/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800" dirty="0" smtClean="0">
                    <a:latin typeface="Arial Black" panose="020B0A04020102020204" pitchFamily="34" charset="0"/>
                  </a:rPr>
                  <a:t>ЦЕЛЬ ПРОЕКТА</a:t>
                </a:r>
                <a:endParaRPr lang="ru-RU" sz="2800" dirty="0">
                  <a:latin typeface="Arial Black" panose="020B0A04020102020204" pitchFamily="34" charset="0"/>
                </a:endParaRPr>
              </a:p>
            </p:txBody>
          </p:sp>
          <p:cxnSp>
            <p:nvCxnSpPr>
              <p:cNvPr id="22" name="Прямая соединительная линия 21">
                <a:extLst>
                  <a:ext uri="{FF2B5EF4-FFF2-40B4-BE49-F238E27FC236}">
                    <a16:creationId xmlns:a16="http://schemas.microsoft.com/office/drawing/2014/main" id="{BBEB757A-00D0-600C-8CD3-B5E82E3C17A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59856" y="1981200"/>
                <a:ext cx="0" cy="2825257"/>
              </a:xfrm>
              <a:prstGeom prst="line">
                <a:avLst/>
              </a:prstGeom>
              <a:ln>
                <a:solidFill>
                  <a:srgbClr val="6AA3D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Прямоугольник 25">
                <a:extLst>
                  <a:ext uri="{FF2B5EF4-FFF2-40B4-BE49-F238E27FC236}">
                    <a16:creationId xmlns:a16="http://schemas.microsoft.com/office/drawing/2014/main" id="{D8314F33-FF5C-BE35-1F2D-AC1703532E9F}"/>
                  </a:ext>
                </a:extLst>
              </p:cNvPr>
              <p:cNvSpPr/>
              <p:nvPr/>
            </p:nvSpPr>
            <p:spPr>
              <a:xfrm>
                <a:off x="7059855" y="1266092"/>
                <a:ext cx="715107" cy="715107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34" name="Рисунок 33">
              <a:extLst>
                <a:ext uri="{FF2B5EF4-FFF2-40B4-BE49-F238E27FC236}">
                  <a16:creationId xmlns:a16="http://schemas.microsoft.com/office/drawing/2014/main" id="{A1274C21-0FE0-77AD-0D6E-FCEE032A9C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057287" y="1336429"/>
              <a:ext cx="715103" cy="7151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9057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13C95-9C20-B5FA-A6B0-B7D780680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2" y="0"/>
            <a:ext cx="10503877" cy="7554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ЗАДАЧИ ПРОЕКТА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Рисунок 6" descr="Изображение выглядит как текст, человек, плавание, дно океана&#10;&#10;Автоматически созданное описание">
            <a:extLst>
              <a:ext uri="{FF2B5EF4-FFF2-40B4-BE49-F238E27FC236}">
                <a16:creationId xmlns:a16="http://schemas.microsoft.com/office/drawing/2014/main" id="{89C7D48C-7DD2-8FBD-020C-A562A5362A9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32" r="36029"/>
          <a:stretch/>
        </p:blipFill>
        <p:spPr>
          <a:xfrm>
            <a:off x="0" y="0"/>
            <a:ext cx="1688123" cy="6858000"/>
          </a:xfrm>
          <a:prstGeom prst="rect">
            <a:avLst/>
          </a:prstGeom>
        </p:spPr>
      </p:pic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BFBB4063-CB14-432D-A37F-0ADEFFB04F08}"/>
              </a:ext>
            </a:extLst>
          </p:cNvPr>
          <p:cNvGrpSpPr/>
          <p:nvPr/>
        </p:nvGrpSpPr>
        <p:grpSpPr>
          <a:xfrm>
            <a:off x="1688122" y="1406132"/>
            <a:ext cx="10362536" cy="4530149"/>
            <a:chOff x="829339" y="1619250"/>
            <a:chExt cx="10362536" cy="4530149"/>
          </a:xfrm>
        </p:grpSpPr>
        <p:grpSp>
          <p:nvGrpSpPr>
            <p:cNvPr id="23" name="Группа 22">
              <a:extLst>
                <a:ext uri="{FF2B5EF4-FFF2-40B4-BE49-F238E27FC236}">
                  <a16:creationId xmlns:a16="http://schemas.microsoft.com/office/drawing/2014/main" id="{8C93B6F5-FA61-4597-A2F0-C45435432E79}"/>
                </a:ext>
              </a:extLst>
            </p:cNvPr>
            <p:cNvGrpSpPr/>
            <p:nvPr/>
          </p:nvGrpSpPr>
          <p:grpSpPr>
            <a:xfrm>
              <a:off x="829339" y="1619250"/>
              <a:ext cx="10362536" cy="952500"/>
              <a:chOff x="667414" y="1724025"/>
              <a:chExt cx="10362536" cy="952500"/>
            </a:xfrm>
          </p:grpSpPr>
          <p:sp>
            <p:nvSpPr>
              <p:cNvPr id="39" name="Прямоугольник: скругленные углы 7">
                <a:extLst>
                  <a:ext uri="{FF2B5EF4-FFF2-40B4-BE49-F238E27FC236}">
                    <a16:creationId xmlns:a16="http://schemas.microsoft.com/office/drawing/2014/main" id="{9DC9723E-5FA4-4289-9835-38E18FE1414F}"/>
                  </a:ext>
                </a:extLst>
              </p:cNvPr>
              <p:cNvSpPr/>
              <p:nvPr/>
            </p:nvSpPr>
            <p:spPr>
              <a:xfrm>
                <a:off x="1627538" y="1724025"/>
                <a:ext cx="9402412" cy="952500"/>
              </a:xfrm>
              <a:prstGeom prst="round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Рассмотреть и обосновать теоретические аспекты междисциплинарной проектной и исследовательской деятельности в образовательном учреждении</a:t>
                </a:r>
              </a:p>
            </p:txBody>
          </p:sp>
          <p:grpSp>
            <p:nvGrpSpPr>
              <p:cNvPr id="40" name="Группа 39">
                <a:extLst>
                  <a:ext uri="{FF2B5EF4-FFF2-40B4-BE49-F238E27FC236}">
                    <a16:creationId xmlns:a16="http://schemas.microsoft.com/office/drawing/2014/main" id="{36771A0A-2DB4-4542-9BCA-E9FC4B21F051}"/>
                  </a:ext>
                </a:extLst>
              </p:cNvPr>
              <p:cNvGrpSpPr/>
              <p:nvPr/>
            </p:nvGrpSpPr>
            <p:grpSpPr>
              <a:xfrm>
                <a:off x="667414" y="1869457"/>
                <a:ext cx="716283" cy="666219"/>
                <a:chOff x="667414" y="1869457"/>
                <a:chExt cx="716283" cy="666219"/>
              </a:xfrm>
            </p:grpSpPr>
            <p:sp>
              <p:nvSpPr>
                <p:cNvPr id="41" name="Прямоугольник: скругленные углы 9">
                  <a:extLst>
                    <a:ext uri="{FF2B5EF4-FFF2-40B4-BE49-F238E27FC236}">
                      <a16:creationId xmlns:a16="http://schemas.microsoft.com/office/drawing/2014/main" id="{CF4FF2F9-47F3-4FB3-9D25-331CE070E331}"/>
                    </a:ext>
                  </a:extLst>
                </p:cNvPr>
                <p:cNvSpPr/>
                <p:nvPr/>
              </p:nvSpPr>
              <p:spPr>
                <a:xfrm>
                  <a:off x="667414" y="1869457"/>
                  <a:ext cx="716283" cy="666219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pic>
              <p:nvPicPr>
                <p:cNvPr id="42" name="Рисунок 41" descr="Изображение выглядит как текст, канцелярские товары&#10;&#10;Автоматически созданное описание">
                  <a:extLst>
                    <a:ext uri="{FF2B5EF4-FFF2-40B4-BE49-F238E27FC236}">
                      <a16:creationId xmlns:a16="http://schemas.microsoft.com/office/drawing/2014/main" id="{E63AF3A9-94AD-4177-8A40-29FA89A23A1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2655" y="1941134"/>
                  <a:ext cx="691042" cy="518282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4" name="Группа 23">
              <a:extLst>
                <a:ext uri="{FF2B5EF4-FFF2-40B4-BE49-F238E27FC236}">
                  <a16:creationId xmlns:a16="http://schemas.microsoft.com/office/drawing/2014/main" id="{0D1D6362-D365-4EF2-80DE-6A2298FA104E}"/>
                </a:ext>
              </a:extLst>
            </p:cNvPr>
            <p:cNvGrpSpPr/>
            <p:nvPr/>
          </p:nvGrpSpPr>
          <p:grpSpPr>
            <a:xfrm>
              <a:off x="829339" y="2809874"/>
              <a:ext cx="10362536" cy="952500"/>
              <a:chOff x="667414" y="1724025"/>
              <a:chExt cx="10362536" cy="952500"/>
            </a:xfrm>
          </p:grpSpPr>
          <p:sp>
            <p:nvSpPr>
              <p:cNvPr id="35" name="Прямоугольник: скругленные углы 13">
                <a:extLst>
                  <a:ext uri="{FF2B5EF4-FFF2-40B4-BE49-F238E27FC236}">
                    <a16:creationId xmlns:a16="http://schemas.microsoft.com/office/drawing/2014/main" id="{C7A60455-C085-43C0-A63C-A87827609F8D}"/>
                  </a:ext>
                </a:extLst>
              </p:cNvPr>
              <p:cNvSpPr/>
              <p:nvPr/>
            </p:nvSpPr>
            <p:spPr>
              <a:xfrm>
                <a:off x="1627538" y="1724025"/>
                <a:ext cx="9402412" cy="952500"/>
              </a:xfrm>
              <a:prstGeom prst="round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Изучить и провести анализ отрицательных и положительных факторов реализации междисциплинарной проектной и исследовательской деятельности в условиях дополнительного образования</a:t>
                </a:r>
              </a:p>
            </p:txBody>
          </p:sp>
          <p:grpSp>
            <p:nvGrpSpPr>
              <p:cNvPr id="36" name="Группа 35">
                <a:extLst>
                  <a:ext uri="{FF2B5EF4-FFF2-40B4-BE49-F238E27FC236}">
                    <a16:creationId xmlns:a16="http://schemas.microsoft.com/office/drawing/2014/main" id="{7975577B-52A2-4531-988C-D3DD5C8FE2D4}"/>
                  </a:ext>
                </a:extLst>
              </p:cNvPr>
              <p:cNvGrpSpPr/>
              <p:nvPr/>
            </p:nvGrpSpPr>
            <p:grpSpPr>
              <a:xfrm>
                <a:off x="667414" y="1869457"/>
                <a:ext cx="716283" cy="666219"/>
                <a:chOff x="667414" y="1869457"/>
                <a:chExt cx="716283" cy="666219"/>
              </a:xfrm>
            </p:grpSpPr>
            <p:sp>
              <p:nvSpPr>
                <p:cNvPr id="37" name="Прямоугольник: скругленные углы 15">
                  <a:extLst>
                    <a:ext uri="{FF2B5EF4-FFF2-40B4-BE49-F238E27FC236}">
                      <a16:creationId xmlns:a16="http://schemas.microsoft.com/office/drawing/2014/main" id="{D485BD96-C426-4928-AD86-A85B9F7E6AB5}"/>
                    </a:ext>
                  </a:extLst>
                </p:cNvPr>
                <p:cNvSpPr/>
                <p:nvPr/>
              </p:nvSpPr>
              <p:spPr>
                <a:xfrm>
                  <a:off x="667414" y="1869457"/>
                  <a:ext cx="716283" cy="666219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pic>
              <p:nvPicPr>
                <p:cNvPr id="38" name="Рисунок 37" descr="Изображение выглядит как текст, канцелярские товары&#10;&#10;Автоматически созданное описание">
                  <a:extLst>
                    <a:ext uri="{FF2B5EF4-FFF2-40B4-BE49-F238E27FC236}">
                      <a16:creationId xmlns:a16="http://schemas.microsoft.com/office/drawing/2014/main" id="{C2FEE5C5-F54F-4F44-8814-6AC841E91FE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2655" y="1941134"/>
                  <a:ext cx="691042" cy="518282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5" name="Группа 24">
              <a:extLst>
                <a:ext uri="{FF2B5EF4-FFF2-40B4-BE49-F238E27FC236}">
                  <a16:creationId xmlns:a16="http://schemas.microsoft.com/office/drawing/2014/main" id="{3D2AE1AE-131D-4370-985E-1601FBAE7582}"/>
                </a:ext>
              </a:extLst>
            </p:cNvPr>
            <p:cNvGrpSpPr/>
            <p:nvPr/>
          </p:nvGrpSpPr>
          <p:grpSpPr>
            <a:xfrm>
              <a:off x="829339" y="4000499"/>
              <a:ext cx="10362536" cy="952500"/>
              <a:chOff x="667414" y="1724025"/>
              <a:chExt cx="10362536" cy="952500"/>
            </a:xfrm>
          </p:grpSpPr>
          <p:sp>
            <p:nvSpPr>
              <p:cNvPr id="31" name="Прямоугольник: скругленные углы 18">
                <a:extLst>
                  <a:ext uri="{FF2B5EF4-FFF2-40B4-BE49-F238E27FC236}">
                    <a16:creationId xmlns:a16="http://schemas.microsoft.com/office/drawing/2014/main" id="{0F3A83A7-438F-4929-821D-10AE8F472C9E}"/>
                  </a:ext>
                </a:extLst>
              </p:cNvPr>
              <p:cNvSpPr/>
              <p:nvPr/>
            </p:nvSpPr>
            <p:spPr>
              <a:xfrm>
                <a:off x="1627538" y="1724025"/>
                <a:ext cx="9402412" cy="952500"/>
              </a:xfrm>
              <a:prstGeom prst="round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Разработать и описать уровневую модель организации междисциплинарной проектной и исследовательской деятельности в условиях дополнительного образования на примере МАОУДО «ЦДТ «Прикубанский»</a:t>
                </a:r>
              </a:p>
            </p:txBody>
          </p:sp>
          <p:grpSp>
            <p:nvGrpSpPr>
              <p:cNvPr id="32" name="Группа 31">
                <a:extLst>
                  <a:ext uri="{FF2B5EF4-FFF2-40B4-BE49-F238E27FC236}">
                    <a16:creationId xmlns:a16="http://schemas.microsoft.com/office/drawing/2014/main" id="{7A67E331-85B5-4824-80F2-FAF42D2C1A9E}"/>
                  </a:ext>
                </a:extLst>
              </p:cNvPr>
              <p:cNvGrpSpPr/>
              <p:nvPr/>
            </p:nvGrpSpPr>
            <p:grpSpPr>
              <a:xfrm>
                <a:off x="667414" y="1869457"/>
                <a:ext cx="716283" cy="666219"/>
                <a:chOff x="667414" y="1869457"/>
                <a:chExt cx="716283" cy="666219"/>
              </a:xfrm>
            </p:grpSpPr>
            <p:sp>
              <p:nvSpPr>
                <p:cNvPr id="33" name="Прямоугольник: скругленные углы 20">
                  <a:extLst>
                    <a:ext uri="{FF2B5EF4-FFF2-40B4-BE49-F238E27FC236}">
                      <a16:creationId xmlns:a16="http://schemas.microsoft.com/office/drawing/2014/main" id="{1B80946B-CC05-4AE5-BE6E-7155ED34B2C3}"/>
                    </a:ext>
                  </a:extLst>
                </p:cNvPr>
                <p:cNvSpPr/>
                <p:nvPr/>
              </p:nvSpPr>
              <p:spPr>
                <a:xfrm>
                  <a:off x="667414" y="1869457"/>
                  <a:ext cx="716283" cy="666219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pic>
              <p:nvPicPr>
                <p:cNvPr id="34" name="Рисунок 33" descr="Изображение выглядит как текст, канцелярские товары&#10;&#10;Автоматически созданное описание">
                  <a:extLst>
                    <a:ext uri="{FF2B5EF4-FFF2-40B4-BE49-F238E27FC236}">
                      <a16:creationId xmlns:a16="http://schemas.microsoft.com/office/drawing/2014/main" id="{BE7EEE2E-643F-41F2-A747-330B4BB35F7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2655" y="1941134"/>
                  <a:ext cx="691042" cy="518282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26" name="Группа 25">
              <a:extLst>
                <a:ext uri="{FF2B5EF4-FFF2-40B4-BE49-F238E27FC236}">
                  <a16:creationId xmlns:a16="http://schemas.microsoft.com/office/drawing/2014/main" id="{87963546-481C-4461-A151-BEE5875E48D4}"/>
                </a:ext>
              </a:extLst>
            </p:cNvPr>
            <p:cNvGrpSpPr/>
            <p:nvPr/>
          </p:nvGrpSpPr>
          <p:grpSpPr>
            <a:xfrm>
              <a:off x="829339" y="5196899"/>
              <a:ext cx="10362536" cy="952500"/>
              <a:chOff x="667414" y="1724025"/>
              <a:chExt cx="10362536" cy="952500"/>
            </a:xfrm>
          </p:grpSpPr>
          <p:sp>
            <p:nvSpPr>
              <p:cNvPr id="27" name="Прямоугольник: скругленные углы 23">
                <a:extLst>
                  <a:ext uri="{FF2B5EF4-FFF2-40B4-BE49-F238E27FC236}">
                    <a16:creationId xmlns:a16="http://schemas.microsoft.com/office/drawing/2014/main" id="{ACA5C54B-AAC3-4F14-BCDD-C9A236E853C4}"/>
                  </a:ext>
                </a:extLst>
              </p:cNvPr>
              <p:cNvSpPr/>
              <p:nvPr/>
            </p:nvSpPr>
            <p:spPr>
              <a:xfrm>
                <a:off x="1627538" y="1724025"/>
                <a:ext cx="9402412" cy="952500"/>
              </a:xfrm>
              <a:prstGeom prst="round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Провести апробацию созданной модели и выполнить анализ полученных результатов</a:t>
                </a:r>
              </a:p>
            </p:txBody>
          </p:sp>
          <p:grpSp>
            <p:nvGrpSpPr>
              <p:cNvPr id="28" name="Группа 27">
                <a:extLst>
                  <a:ext uri="{FF2B5EF4-FFF2-40B4-BE49-F238E27FC236}">
                    <a16:creationId xmlns:a16="http://schemas.microsoft.com/office/drawing/2014/main" id="{A3469A9D-693A-4721-998A-64B87620AFDF}"/>
                  </a:ext>
                </a:extLst>
              </p:cNvPr>
              <p:cNvGrpSpPr/>
              <p:nvPr/>
            </p:nvGrpSpPr>
            <p:grpSpPr>
              <a:xfrm>
                <a:off x="667414" y="1869457"/>
                <a:ext cx="716283" cy="666219"/>
                <a:chOff x="667414" y="1869457"/>
                <a:chExt cx="716283" cy="666219"/>
              </a:xfrm>
            </p:grpSpPr>
            <p:sp>
              <p:nvSpPr>
                <p:cNvPr id="29" name="Прямоугольник: скругленные углы 25">
                  <a:extLst>
                    <a:ext uri="{FF2B5EF4-FFF2-40B4-BE49-F238E27FC236}">
                      <a16:creationId xmlns:a16="http://schemas.microsoft.com/office/drawing/2014/main" id="{87881D00-FF77-4134-8634-F644AE580A4C}"/>
                    </a:ext>
                  </a:extLst>
                </p:cNvPr>
                <p:cNvSpPr/>
                <p:nvPr/>
              </p:nvSpPr>
              <p:spPr>
                <a:xfrm>
                  <a:off x="667414" y="1869457"/>
                  <a:ext cx="716283" cy="666219"/>
                </a:xfrm>
                <a:prstGeom prst="round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28575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pic>
              <p:nvPicPr>
                <p:cNvPr id="30" name="Рисунок 29" descr="Изображение выглядит как текст, канцелярские товары&#10;&#10;Автоматически созданное описание">
                  <a:extLst>
                    <a:ext uri="{FF2B5EF4-FFF2-40B4-BE49-F238E27FC236}">
                      <a16:creationId xmlns:a16="http://schemas.microsoft.com/office/drawing/2014/main" id="{A8D67E92-7AFF-48E4-A13E-74AA4BEB187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92655" y="1941134"/>
                  <a:ext cx="691042" cy="518282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109789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13C95-9C20-B5FA-A6B0-B7D780680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2" y="0"/>
            <a:ext cx="10503877" cy="7554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ИННОВАЦИОННОСТЬ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Рисунок 6" descr="Изображение выглядит как текст, человек, плавание, дно океана&#10;&#10;Автоматически созданное описание">
            <a:extLst>
              <a:ext uri="{FF2B5EF4-FFF2-40B4-BE49-F238E27FC236}">
                <a16:creationId xmlns:a16="http://schemas.microsoft.com/office/drawing/2014/main" id="{89C7D48C-7DD2-8FBD-020C-A562A5362A9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32" r="36029"/>
          <a:stretch/>
        </p:blipFill>
        <p:spPr>
          <a:xfrm>
            <a:off x="0" y="0"/>
            <a:ext cx="1688123" cy="68580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ED0B209C-CDAE-8B8C-A01C-BC5712B201D2}"/>
              </a:ext>
            </a:extLst>
          </p:cNvPr>
          <p:cNvSpPr txBox="1"/>
          <p:nvPr/>
        </p:nvSpPr>
        <p:spPr>
          <a:xfrm>
            <a:off x="1996323" y="1085494"/>
            <a:ext cx="9694934" cy="3507343"/>
          </a:xfrm>
          <a:prstGeom prst="roundRect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Новизна инновационного проекта выражается в создании некого уникального сообщества среди обучающихся и педагогических работников МАОУДО «ЦДТ «Прикубанский» (а в дальнейшем города Краснодара и возможно Краснодарского края) объединённых единой идеей и стремлением внедрения в систему дополнительного образования перспективных технологий разработки междисциплинарных проектов с целью популяризации научных знаний, а также формирования современных компетенций проектирования и исследования. Данный инновационный проект – это возможность создания клуба научной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коллаборации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в условиях дополнительного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95948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13C95-9C20-B5FA-A6B0-B7D780680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2" y="0"/>
            <a:ext cx="10503877" cy="7554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ИЗМЕРЕНИЕ И ОЦЕНКА КАЧЕСТВА ИННОВАЦИИ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Рисунок 6" descr="Изображение выглядит как текст, человек, плавание, дно океана&#10;&#10;Автоматически созданное описание">
            <a:extLst>
              <a:ext uri="{FF2B5EF4-FFF2-40B4-BE49-F238E27FC236}">
                <a16:creationId xmlns:a16="http://schemas.microsoft.com/office/drawing/2014/main" id="{89C7D48C-7DD2-8FBD-020C-A562A5362A9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32" r="36029"/>
          <a:stretch/>
        </p:blipFill>
        <p:spPr>
          <a:xfrm>
            <a:off x="0" y="0"/>
            <a:ext cx="1688123" cy="6858000"/>
          </a:xfrm>
          <a:prstGeom prst="rect">
            <a:avLst/>
          </a:prstGeom>
        </p:spPr>
      </p:pic>
      <p:sp>
        <p:nvSpPr>
          <p:cNvPr id="14" name="Прямоугольник: скругленные углы 7">
            <a:extLst>
              <a:ext uri="{FF2B5EF4-FFF2-40B4-BE49-F238E27FC236}">
                <a16:creationId xmlns:a16="http://schemas.microsoft.com/office/drawing/2014/main" id="{9DC9723E-5FA4-4289-9835-38E18FE1414F}"/>
              </a:ext>
            </a:extLst>
          </p:cNvPr>
          <p:cNvSpPr/>
          <p:nvPr/>
        </p:nvSpPr>
        <p:spPr>
          <a:xfrm>
            <a:off x="2656866" y="1495083"/>
            <a:ext cx="9402412" cy="66028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SWOT-анализ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слабых и сильных сторон образовательной организации в области организации инновационной образовательной деятельности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83686" y="1012728"/>
            <a:ext cx="99575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целью эффективной реализации проекта, были проведены:</a:t>
            </a:r>
            <a:endParaRPr lang="ru-RU" sz="1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: скругленные углы 7">
            <a:extLst>
              <a:ext uri="{FF2B5EF4-FFF2-40B4-BE49-F238E27FC236}">
                <a16:creationId xmlns:a16="http://schemas.microsoft.com/office/drawing/2014/main" id="{9DC9723E-5FA4-4289-9835-38E18FE1414F}"/>
              </a:ext>
            </a:extLst>
          </p:cNvPr>
          <p:cNvSpPr/>
          <p:nvPr/>
        </p:nvSpPr>
        <p:spPr>
          <a:xfrm>
            <a:off x="2656866" y="2291235"/>
            <a:ext cx="9402412" cy="360525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PEST-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деятельности учреждения</a:t>
            </a:r>
          </a:p>
        </p:txBody>
      </p:sp>
      <p:sp>
        <p:nvSpPr>
          <p:cNvPr id="19" name="Прямоугольник: скругленные углы 7">
            <a:extLst>
              <a:ext uri="{FF2B5EF4-FFF2-40B4-BE49-F238E27FC236}">
                <a16:creationId xmlns:a16="http://schemas.microsoft.com/office/drawing/2014/main" id="{9DC9723E-5FA4-4289-9835-38E18FE1414F}"/>
              </a:ext>
            </a:extLst>
          </p:cNvPr>
          <p:cNvSpPr/>
          <p:nvPr/>
        </p:nvSpPr>
        <p:spPr>
          <a:xfrm>
            <a:off x="2656866" y="2787624"/>
            <a:ext cx="9402412" cy="66028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статистика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вовлеченности обучающихся и педагогических сотрудников в инновационную и проектную деятельность</a:t>
            </a:r>
          </a:p>
        </p:txBody>
      </p:sp>
      <p:sp>
        <p:nvSpPr>
          <p:cNvPr id="20" name="Прямоугольник: скругленные углы 7">
            <a:extLst>
              <a:ext uri="{FF2B5EF4-FFF2-40B4-BE49-F238E27FC236}">
                <a16:creationId xmlns:a16="http://schemas.microsoft.com/office/drawing/2014/main" id="{9DC9723E-5FA4-4289-9835-38E18FE1414F}"/>
              </a:ext>
            </a:extLst>
          </p:cNvPr>
          <p:cNvSpPr/>
          <p:nvPr/>
        </p:nvSpPr>
        <p:spPr>
          <a:xfrm>
            <a:off x="2656866" y="3583776"/>
            <a:ext cx="9402412" cy="66028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статистика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охвата обучающихся проектно-исследовательской деятельностью в рамках реализации ДООП</a:t>
            </a:r>
          </a:p>
        </p:txBody>
      </p:sp>
      <p:sp>
        <p:nvSpPr>
          <p:cNvPr id="21" name="Прямоугольник: скругленные углы 7">
            <a:extLst>
              <a:ext uri="{FF2B5EF4-FFF2-40B4-BE49-F238E27FC236}">
                <a16:creationId xmlns:a16="http://schemas.microsoft.com/office/drawing/2014/main" id="{9DC9723E-5FA4-4289-9835-38E18FE1414F}"/>
              </a:ext>
            </a:extLst>
          </p:cNvPr>
          <p:cNvSpPr/>
          <p:nvPr/>
        </p:nvSpPr>
        <p:spPr>
          <a:xfrm>
            <a:off x="2656866" y="4379928"/>
            <a:ext cx="9402412" cy="66028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 по вопросам удовлетворённости качеством организации проектно-исследовательской деятельности</a:t>
            </a:r>
          </a:p>
        </p:txBody>
      </p:sp>
      <p:sp>
        <p:nvSpPr>
          <p:cNvPr id="22" name="Прямоугольник: скругленные углы 7">
            <a:extLst>
              <a:ext uri="{FF2B5EF4-FFF2-40B4-BE49-F238E27FC236}">
                <a16:creationId xmlns:a16="http://schemas.microsoft.com/office/drawing/2014/main" id="{9DC9723E-5FA4-4289-9835-38E18FE1414F}"/>
              </a:ext>
            </a:extLst>
          </p:cNvPr>
          <p:cNvSpPr/>
          <p:nvPr/>
        </p:nvSpPr>
        <p:spPr>
          <a:xfrm>
            <a:off x="2656866" y="5176080"/>
            <a:ext cx="9402412" cy="66028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 учреждения по вопросам качества методического сопровождения процесса проектно-исследовательской деятельности</a:t>
            </a:r>
          </a:p>
        </p:txBody>
      </p:sp>
      <p:sp>
        <p:nvSpPr>
          <p:cNvPr id="23" name="Прямоугольник: скругленные углы 7">
            <a:extLst>
              <a:ext uri="{FF2B5EF4-FFF2-40B4-BE49-F238E27FC236}">
                <a16:creationId xmlns:a16="http://schemas.microsoft.com/office/drawing/2014/main" id="{9DC9723E-5FA4-4289-9835-38E18FE1414F}"/>
              </a:ext>
            </a:extLst>
          </p:cNvPr>
          <p:cNvSpPr/>
          <p:nvPr/>
        </p:nvSpPr>
        <p:spPr>
          <a:xfrm>
            <a:off x="2656866" y="5972232"/>
            <a:ext cx="9402412" cy="66028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эффективности деятельности научны х клубов обучающихся и педагогов МАОУДО «ЦДТ «Прикубанский»</a:t>
            </a:r>
          </a:p>
        </p:txBody>
      </p:sp>
      <p:sp>
        <p:nvSpPr>
          <p:cNvPr id="9" name="Шеврон 8"/>
          <p:cNvSpPr/>
          <p:nvPr/>
        </p:nvSpPr>
        <p:spPr>
          <a:xfrm>
            <a:off x="1950426" y="1630600"/>
            <a:ext cx="444137" cy="378823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Шеврон 23"/>
          <p:cNvSpPr/>
          <p:nvPr/>
        </p:nvSpPr>
        <p:spPr>
          <a:xfrm>
            <a:off x="1950426" y="2282085"/>
            <a:ext cx="444137" cy="378823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Шеврон 24"/>
          <p:cNvSpPr/>
          <p:nvPr/>
        </p:nvSpPr>
        <p:spPr>
          <a:xfrm>
            <a:off x="1950426" y="2933570"/>
            <a:ext cx="444137" cy="378823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Шеврон 25"/>
          <p:cNvSpPr/>
          <p:nvPr/>
        </p:nvSpPr>
        <p:spPr>
          <a:xfrm>
            <a:off x="1954486" y="3724508"/>
            <a:ext cx="444137" cy="378823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Шеврон 26"/>
          <p:cNvSpPr/>
          <p:nvPr/>
        </p:nvSpPr>
        <p:spPr>
          <a:xfrm>
            <a:off x="1954486" y="4515446"/>
            <a:ext cx="444137" cy="378823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Шеврон 27"/>
          <p:cNvSpPr/>
          <p:nvPr/>
        </p:nvSpPr>
        <p:spPr>
          <a:xfrm>
            <a:off x="1950426" y="5316812"/>
            <a:ext cx="444137" cy="378823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Шеврон 28"/>
          <p:cNvSpPr/>
          <p:nvPr/>
        </p:nvSpPr>
        <p:spPr>
          <a:xfrm>
            <a:off x="1950426" y="6118178"/>
            <a:ext cx="444137" cy="378823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7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13C95-9C20-B5FA-A6B0-B7D780680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2" y="0"/>
            <a:ext cx="10503877" cy="7554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ДИССЕМИНАЦИЯ ОПЫТА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Рисунок 6" descr="Изображение выглядит как текст, человек, плавание, дно океана&#10;&#10;Автоматически созданное описание">
            <a:extLst>
              <a:ext uri="{FF2B5EF4-FFF2-40B4-BE49-F238E27FC236}">
                <a16:creationId xmlns:a16="http://schemas.microsoft.com/office/drawing/2014/main" id="{89C7D48C-7DD2-8FBD-020C-A562A5362A9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32" r="36029"/>
          <a:stretch/>
        </p:blipFill>
        <p:spPr>
          <a:xfrm>
            <a:off x="0" y="0"/>
            <a:ext cx="1688123" cy="6858000"/>
          </a:xfrm>
          <a:prstGeom prst="rect">
            <a:avLst/>
          </a:prstGeom>
        </p:spPr>
      </p:pic>
      <p:sp>
        <p:nvSpPr>
          <p:cNvPr id="10" name="Прямоугольник: скругленные углы 7">
            <a:extLst>
              <a:ext uri="{FF2B5EF4-FFF2-40B4-BE49-F238E27FC236}">
                <a16:creationId xmlns:a16="http://schemas.microsoft.com/office/drawing/2014/main" id="{9DC9723E-5FA4-4289-9835-38E18FE1414F}"/>
              </a:ext>
            </a:extLst>
          </p:cNvPr>
          <p:cNvSpPr/>
          <p:nvPr/>
        </p:nvSpPr>
        <p:spPr>
          <a:xfrm>
            <a:off x="2656866" y="1495082"/>
            <a:ext cx="9402412" cy="181961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Семинар «Современные технологии в профессиональном становлении обучающихся» в рамках XIX Краснодарского педагогического марафона, Краснодар. Выступление + публикация</a:t>
            </a:r>
          </a:p>
        </p:txBody>
      </p:sp>
      <p:sp>
        <p:nvSpPr>
          <p:cNvPr id="12" name="Шеврон 11"/>
          <p:cNvSpPr/>
          <p:nvPr/>
        </p:nvSpPr>
        <p:spPr>
          <a:xfrm>
            <a:off x="1819274" y="2031471"/>
            <a:ext cx="706440" cy="746840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: скругленные углы 7">
            <a:extLst>
              <a:ext uri="{FF2B5EF4-FFF2-40B4-BE49-F238E27FC236}">
                <a16:creationId xmlns:a16="http://schemas.microsoft.com/office/drawing/2014/main" id="{9DC9723E-5FA4-4289-9835-38E18FE1414F}"/>
              </a:ext>
            </a:extLst>
          </p:cNvPr>
          <p:cNvSpPr/>
          <p:nvPr/>
        </p:nvSpPr>
        <p:spPr>
          <a:xfrm>
            <a:off x="2656866" y="3944605"/>
            <a:ext cx="9402412" cy="1819618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Образовательный форум в рамках работы ГМО технической направленности города Краснодара «Эффективные формы работы с целью увеличения охвата обучающихся техническим творчеством», Краснодар. Выступление + публикация</a:t>
            </a:r>
          </a:p>
        </p:txBody>
      </p:sp>
      <p:sp>
        <p:nvSpPr>
          <p:cNvPr id="15" name="Шеврон 14"/>
          <p:cNvSpPr/>
          <p:nvPr/>
        </p:nvSpPr>
        <p:spPr>
          <a:xfrm>
            <a:off x="1819274" y="4480994"/>
            <a:ext cx="706440" cy="746840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44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13C95-9C20-B5FA-A6B0-B7D780680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2" y="0"/>
            <a:ext cx="10503877" cy="7554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ДИССЕМИНАЦИЯ ОПЫТА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Рисунок 6" descr="Изображение выглядит как текст, человек, плавание, дно океана&#10;&#10;Автоматически созданное описание">
            <a:extLst>
              <a:ext uri="{FF2B5EF4-FFF2-40B4-BE49-F238E27FC236}">
                <a16:creationId xmlns:a16="http://schemas.microsoft.com/office/drawing/2014/main" id="{89C7D48C-7DD2-8FBD-020C-A562A5362A9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32" r="36029"/>
          <a:stretch/>
        </p:blipFill>
        <p:spPr>
          <a:xfrm>
            <a:off x="0" y="0"/>
            <a:ext cx="1688123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6370" y="1100287"/>
            <a:ext cx="3303010" cy="22488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6370" y="3846004"/>
            <a:ext cx="3164330" cy="22389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683135" y="1100287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Международная научно-практическая конференция «Эффективные модели и практики организации дополнительного образования детей, проживающих в сельской местности, в условиях 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цифровизации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глобального технологического обновления», г. Ярославль, ЯГПУ им. К.Д. Ушинского, 14-15 марта 2022 г. Выступление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81899" y="3846004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Всероссийская научно-практическая конференция «Формирование Российской гражданской идентичности как важнейший приоритет государственной политики России», приуроченная к 30-летию государственного праздника Российской Федерации «День России», г. Грозный 10-11 июня 2022. Выступление + публикация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76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13C95-9C20-B5FA-A6B0-B7D780680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2" y="0"/>
            <a:ext cx="10503877" cy="7554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ДИССЕМИНАЦИЯ ОПЫТА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Рисунок 6" descr="Изображение выглядит как текст, человек, плавание, дно океана&#10;&#10;Автоматически созданное описание">
            <a:extLst>
              <a:ext uri="{FF2B5EF4-FFF2-40B4-BE49-F238E27FC236}">
                <a16:creationId xmlns:a16="http://schemas.microsoft.com/office/drawing/2014/main" id="{89C7D48C-7DD2-8FBD-020C-A562A5362A9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32" r="36029"/>
          <a:stretch/>
        </p:blipFill>
        <p:spPr>
          <a:xfrm>
            <a:off x="0" y="0"/>
            <a:ext cx="1688123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1554" y="1692838"/>
            <a:ext cx="5192134" cy="36625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7830590" y="2751513"/>
            <a:ext cx="41480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Всероссийская научно-практическая конференция с международным участием «Дополнительное образование детей: пути развития», Москва, МПГУ 25 мая 2022 г. Выступление + публикация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03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13C95-9C20-B5FA-A6B0-B7D780680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2" y="0"/>
            <a:ext cx="10503877" cy="7554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ИННОВАЦИОННЫЕ ПРОДУКТЫ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Рисунок 6" descr="Изображение выглядит как текст, человек, плавание, дно океана&#10;&#10;Автоматически созданное описание">
            <a:extLst>
              <a:ext uri="{FF2B5EF4-FFF2-40B4-BE49-F238E27FC236}">
                <a16:creationId xmlns:a16="http://schemas.microsoft.com/office/drawing/2014/main" id="{89C7D48C-7DD2-8FBD-020C-A562A5362A9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32" r="36029"/>
          <a:stretch/>
        </p:blipFill>
        <p:spPr>
          <a:xfrm>
            <a:off x="0" y="0"/>
            <a:ext cx="1688123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86"/>
          <a:stretch/>
        </p:blipFill>
        <p:spPr>
          <a:xfrm>
            <a:off x="3749038" y="1027307"/>
            <a:ext cx="2888253" cy="414742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3458" y="1027307"/>
            <a:ext cx="2886198" cy="423309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11753" y="5380672"/>
            <a:ext cx="94566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Методическое пособие</a:t>
            </a:r>
          </a:p>
          <a:p>
            <a:pPr algn="ctr"/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Косярский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Александр Алексеевич. Модель организации междисциплинарной проектной и исследовательской деятельности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Проектория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 : методическое пособие / А. А.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Косярский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Д.Е.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Торшина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 МАОУ ДО «ЦДТ «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Прикубанский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». — Казань : Бук, 2022. — 40 с.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50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528</Words>
  <Application>Microsoft Office PowerPoint</Application>
  <PresentationFormat>Широкоэкранный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ТЕМА ПРОЕКТА. ЦЕЛЬ, ЗАДАЧИ, ИННОВАЦИОННОСТЬ</vt:lpstr>
      <vt:lpstr>ЗАДАЧИ ПРОЕКТА</vt:lpstr>
      <vt:lpstr>ИННОВАЦИОННОСТЬ</vt:lpstr>
      <vt:lpstr>ИЗМЕРЕНИЕ И ОЦЕНКА КАЧЕСТВА ИННОВАЦИИ</vt:lpstr>
      <vt:lpstr>ДИССЕМИНАЦИЯ ОПЫТА</vt:lpstr>
      <vt:lpstr>ДИССЕМИНАЦИЯ ОПЫТА</vt:lpstr>
      <vt:lpstr>ДИССЕМИНАЦИЯ ОПЫТА</vt:lpstr>
      <vt:lpstr>ИННОВАЦИОННЫЕ ПРОДУКТЫ</vt:lpstr>
      <vt:lpstr>ИННОВАЦИОННЫЕ ПРОДУКТЫ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Косярский</dc:creator>
  <cp:lastModifiedBy>Пользователь</cp:lastModifiedBy>
  <cp:revision>10</cp:revision>
  <dcterms:created xsi:type="dcterms:W3CDTF">2022-08-28T09:40:11Z</dcterms:created>
  <dcterms:modified xsi:type="dcterms:W3CDTF">2022-08-31T07:28:49Z</dcterms:modified>
</cp:coreProperties>
</file>