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notesMasterIdLst>
    <p:notesMasterId r:id="rId23"/>
  </p:notesMasterIdLst>
  <p:sldIdLst>
    <p:sldId id="256" r:id="rId2"/>
    <p:sldId id="389" r:id="rId3"/>
    <p:sldId id="402" r:id="rId4"/>
    <p:sldId id="388" r:id="rId5"/>
    <p:sldId id="400" r:id="rId6"/>
    <p:sldId id="361" r:id="rId7"/>
    <p:sldId id="357" r:id="rId8"/>
    <p:sldId id="403" r:id="rId9"/>
    <p:sldId id="392" r:id="rId10"/>
    <p:sldId id="405" r:id="rId11"/>
    <p:sldId id="396" r:id="rId12"/>
    <p:sldId id="404" r:id="rId13"/>
    <p:sldId id="406" r:id="rId14"/>
    <p:sldId id="394" r:id="rId15"/>
    <p:sldId id="407" r:id="rId16"/>
    <p:sldId id="408" r:id="rId17"/>
    <p:sldId id="409" r:id="rId18"/>
    <p:sldId id="410" r:id="rId19"/>
    <p:sldId id="367" r:id="rId20"/>
    <p:sldId id="411" r:id="rId21"/>
    <p:sldId id="391" r:id="rId22"/>
  </p:sldIdLst>
  <p:sldSz cx="9144000" cy="6858000" type="screen4x3"/>
  <p:notesSz cx="6834188" cy="9979025"/>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6BA"/>
    <a:srgbClr val="4E0EC2"/>
    <a:srgbClr val="BCE4FC"/>
    <a:srgbClr val="FF0000"/>
    <a:srgbClr val="2C0670"/>
    <a:srgbClr val="0609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803" autoAdjust="0"/>
  </p:normalViewPr>
  <p:slideViewPr>
    <p:cSldViewPr>
      <p:cViewPr varScale="1">
        <p:scale>
          <a:sx n="70" d="100"/>
          <a:sy n="70" d="100"/>
        </p:scale>
        <p:origin x="-1386" y="-96"/>
      </p:cViewPr>
      <p:guideLst>
        <p:guide orient="horz" pos="2160"/>
        <p:guide pos="2880"/>
      </p:guideLst>
    </p:cSldViewPr>
  </p:slideViewPr>
  <p:outlineViewPr>
    <p:cViewPr>
      <p:scale>
        <a:sx n="33" d="100"/>
        <a:sy n="33" d="100"/>
      </p:scale>
      <p:origin x="0" y="957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F326F3-6B53-423D-8E78-CD65575708A7}"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ru-RU"/>
        </a:p>
      </dgm:t>
    </dgm:pt>
    <dgm:pt modelId="{0C3FBD25-3BE9-4164-A34D-6614802E67ED}">
      <dgm:prSet phldrT="[Текст]"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b="1" dirty="0" smtClean="0">
              <a:solidFill>
                <a:schemeClr val="tx1"/>
              </a:solidFill>
              <a:latin typeface="Times New Roman" pitchFamily="18" charset="0"/>
              <a:cs typeface="Times New Roman" pitchFamily="18" charset="0"/>
            </a:rPr>
            <a:t>-Разработать модель организации образовательного процесса школы, обеспечивающую формирование надпрофессиональных компетенций </a:t>
          </a:r>
        </a:p>
        <a:p>
          <a:pPr defTabSz="666750">
            <a:lnSpc>
              <a:spcPct val="90000"/>
            </a:lnSpc>
            <a:spcBef>
              <a:spcPct val="0"/>
            </a:spcBef>
            <a:spcAft>
              <a:spcPct val="35000"/>
            </a:spcAft>
          </a:pPr>
          <a:endParaRPr lang="ru-RU" sz="1600" b="1" dirty="0">
            <a:solidFill>
              <a:schemeClr val="tx1"/>
            </a:solidFill>
          </a:endParaRPr>
        </a:p>
      </dgm:t>
    </dgm:pt>
    <dgm:pt modelId="{994CA070-DFF6-4D8A-BA24-E6BBF7C8B8F9}" type="sibTrans" cxnId="{A3324D72-0CF7-4C59-B67F-6A6626A28994}">
      <dgm:prSet/>
      <dgm:spPr/>
      <dgm:t>
        <a:bodyPr/>
        <a:lstStyle/>
        <a:p>
          <a:endParaRPr lang="ru-RU"/>
        </a:p>
      </dgm:t>
    </dgm:pt>
    <dgm:pt modelId="{95971BD3-DBEE-4339-9B68-83A314BA365E}" type="parTrans" cxnId="{A3324D72-0CF7-4C59-B67F-6A6626A28994}">
      <dgm:prSet/>
      <dgm:spPr/>
      <dgm:t>
        <a:bodyPr/>
        <a:lstStyle/>
        <a:p>
          <a:endParaRPr lang="ru-RU"/>
        </a:p>
      </dgm:t>
    </dgm:pt>
    <dgm:pt modelId="{57C15086-7796-44BC-8927-542F85091200}">
      <dgm:prSet phldrT="[Текст]" custT="1">
        <dgm:style>
          <a:lnRef idx="3">
            <a:schemeClr val="lt1"/>
          </a:lnRef>
          <a:fillRef idx="1">
            <a:schemeClr val="accent2"/>
          </a:fillRef>
          <a:effectRef idx="1">
            <a:schemeClr val="accent2"/>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600" b="1" dirty="0" smtClean="0">
              <a:solidFill>
                <a:schemeClr val="tx1"/>
              </a:solidFill>
            </a:rPr>
            <a:t>.</a:t>
          </a:r>
        </a:p>
        <a:p>
          <a:pPr marL="0" marR="0" indent="0" defTabSz="666750" eaLnBrk="1" fontAlgn="auto" latinLnBrk="0" hangingPunct="1">
            <a:lnSpc>
              <a:spcPct val="90000"/>
            </a:lnSpc>
            <a:spcBef>
              <a:spcPct val="0"/>
            </a:spcBef>
            <a:spcAft>
              <a:spcPct val="35000"/>
            </a:spcAft>
            <a:buClrTx/>
            <a:buSzTx/>
            <a:buFontTx/>
            <a:buNone/>
            <a:tabLst/>
            <a:defRPr/>
          </a:pPr>
          <a:r>
            <a:rPr lang="ru-RU" sz="1600" b="1" dirty="0" smtClean="0">
              <a:solidFill>
                <a:schemeClr val="tx1"/>
              </a:solidFill>
            </a:rPr>
            <a:t>-Создать практический продукт инновационной деятельности: авторские программы  внеурочной деятельности в рамках ФГОС СОО, программу  профориентационной  направленности, сборник методических разработок.</a:t>
          </a:r>
        </a:p>
        <a:p>
          <a:pPr defTabSz="666750">
            <a:lnSpc>
              <a:spcPct val="90000"/>
            </a:lnSpc>
            <a:spcBef>
              <a:spcPct val="0"/>
            </a:spcBef>
            <a:spcAft>
              <a:spcPct val="35000"/>
            </a:spcAft>
          </a:pPr>
          <a:endParaRPr lang="ru-RU" sz="1600" b="1" dirty="0" smtClean="0">
            <a:solidFill>
              <a:schemeClr val="tx1"/>
            </a:solidFill>
          </a:endParaRPr>
        </a:p>
      </dgm:t>
    </dgm:pt>
    <dgm:pt modelId="{45C55CCA-ABE6-46CD-879D-327B9C18FF2C}" type="sibTrans" cxnId="{69BB06A8-7B55-4F25-9C94-9ABCA92DB115}">
      <dgm:prSet/>
      <dgm:spPr/>
      <dgm:t>
        <a:bodyPr/>
        <a:lstStyle/>
        <a:p>
          <a:endParaRPr lang="ru-RU"/>
        </a:p>
      </dgm:t>
    </dgm:pt>
    <dgm:pt modelId="{73AC6368-430C-4126-9BCE-283E2E895F07}" type="parTrans" cxnId="{69BB06A8-7B55-4F25-9C94-9ABCA92DB115}">
      <dgm:prSet/>
      <dgm:spPr/>
      <dgm:t>
        <a:bodyPr/>
        <a:lstStyle/>
        <a:p>
          <a:endParaRPr lang="ru-RU"/>
        </a:p>
      </dgm:t>
    </dgm:pt>
    <dgm:pt modelId="{A0A595E2-2D85-455B-BAE9-A39F2011D3B0}">
      <dgm:prSet phldrT="[Текст]" custT="1">
        <dgm:style>
          <a:lnRef idx="3">
            <a:schemeClr val="lt1"/>
          </a:lnRef>
          <a:fillRef idx="1">
            <a:schemeClr val="accent5"/>
          </a:fillRef>
          <a:effectRef idx="1">
            <a:schemeClr val="accent5"/>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ru-RU" sz="1600" b="1" dirty="0" smtClean="0">
            <a:solidFill>
              <a:schemeClr val="tx1"/>
            </a:solidFill>
            <a:effectLst/>
            <a:latin typeface="Times New Roman"/>
            <a:ea typeface="Calibri"/>
          </a:endParaRPr>
        </a:p>
        <a:p>
          <a:pPr marL="0" marR="0" indent="0" defTabSz="914400" eaLnBrk="1" fontAlgn="auto" latinLnBrk="0" hangingPunct="1">
            <a:lnSpc>
              <a:spcPct val="100000"/>
            </a:lnSpc>
            <a:spcBef>
              <a:spcPts val="0"/>
            </a:spcBef>
            <a:spcAft>
              <a:spcPts val="0"/>
            </a:spcAft>
            <a:buClrTx/>
            <a:buSzTx/>
            <a:buFontTx/>
            <a:buNone/>
            <a:tabLst/>
            <a:defRPr/>
          </a:pPr>
          <a:r>
            <a:rPr lang="ru-RU" sz="1600" b="1" dirty="0" smtClean="0">
              <a:solidFill>
                <a:schemeClr val="tx1"/>
              </a:solidFill>
              <a:latin typeface="Times New Roman" pitchFamily="18" charset="0"/>
              <a:cs typeface="Times New Roman" pitchFamily="18" charset="0"/>
            </a:rPr>
            <a:t>-Привлечь педагогов к поиску технологий, методик, приемов, форм и средств формирования надпрофессиональных компетенций;</a:t>
          </a:r>
        </a:p>
        <a:p>
          <a:pPr marL="0" marR="0" indent="0" defTabSz="914400" eaLnBrk="1" fontAlgn="auto" latinLnBrk="0" hangingPunct="1">
            <a:lnSpc>
              <a:spcPct val="100000"/>
            </a:lnSpc>
            <a:spcBef>
              <a:spcPts val="0"/>
            </a:spcBef>
            <a:spcAft>
              <a:spcPts val="0"/>
            </a:spcAft>
            <a:buClrTx/>
            <a:buSzTx/>
            <a:buFontTx/>
            <a:buNone/>
            <a:tabLst/>
            <a:defRPr/>
          </a:pPr>
          <a:r>
            <a:rPr lang="ru-RU" sz="1600" b="1" dirty="0" smtClean="0">
              <a:solidFill>
                <a:schemeClr val="tx1"/>
              </a:solidFill>
              <a:latin typeface="Times New Roman" pitchFamily="18" charset="0"/>
              <a:cs typeface="Times New Roman" pitchFamily="18" charset="0"/>
            </a:rPr>
            <a:t>-Внедрение развивающий педагогических технологий в урочную и внеурочную деятельность.</a:t>
          </a:r>
        </a:p>
        <a:p>
          <a:pPr marL="0" marR="0" indent="0" defTabSz="914400" eaLnBrk="1" fontAlgn="auto" latinLnBrk="0" hangingPunct="1">
            <a:lnSpc>
              <a:spcPct val="100000"/>
            </a:lnSpc>
            <a:spcBef>
              <a:spcPts val="0"/>
            </a:spcBef>
            <a:spcAft>
              <a:spcPts val="0"/>
            </a:spcAft>
            <a:buClrTx/>
            <a:buSzTx/>
            <a:buFontTx/>
            <a:buNone/>
            <a:tabLst/>
            <a:defRPr/>
          </a:pPr>
          <a:endParaRPr lang="ru-RU" sz="1400" b="1" dirty="0" smtClean="0">
            <a:solidFill>
              <a:schemeClr val="tx1"/>
            </a:solidFill>
          </a:endParaRPr>
        </a:p>
      </dgm:t>
    </dgm:pt>
    <dgm:pt modelId="{07843898-F706-440A-BE13-D8D7375D0BC5}" type="sibTrans" cxnId="{F4752BEC-BAB7-483C-AD4B-EE3D799A9EB8}">
      <dgm:prSet/>
      <dgm:spPr/>
      <dgm:t>
        <a:bodyPr/>
        <a:lstStyle/>
        <a:p>
          <a:endParaRPr lang="ru-RU"/>
        </a:p>
      </dgm:t>
    </dgm:pt>
    <dgm:pt modelId="{17AC2F4D-6BCE-43C1-A7E1-EE444D68EFB6}" type="parTrans" cxnId="{F4752BEC-BAB7-483C-AD4B-EE3D799A9EB8}">
      <dgm:prSet/>
      <dgm:spPr/>
      <dgm:t>
        <a:bodyPr/>
        <a:lstStyle/>
        <a:p>
          <a:endParaRPr lang="ru-RU"/>
        </a:p>
      </dgm:t>
    </dgm:pt>
    <dgm:pt modelId="{113046D1-BA91-4313-BF12-5E20D5C3D1E8}" type="pres">
      <dgm:prSet presAssocID="{18F326F3-6B53-423D-8E78-CD65575708A7}" presName="linearFlow" presStyleCnt="0">
        <dgm:presLayoutVars>
          <dgm:dir/>
          <dgm:resizeHandles val="exact"/>
        </dgm:presLayoutVars>
      </dgm:prSet>
      <dgm:spPr/>
      <dgm:t>
        <a:bodyPr/>
        <a:lstStyle/>
        <a:p>
          <a:endParaRPr lang="ru-RU"/>
        </a:p>
      </dgm:t>
    </dgm:pt>
    <dgm:pt modelId="{570933AE-BD21-4955-97C2-0C8C6D231253}" type="pres">
      <dgm:prSet presAssocID="{0C3FBD25-3BE9-4164-A34D-6614802E67ED}" presName="composite" presStyleCnt="0"/>
      <dgm:spPr/>
    </dgm:pt>
    <dgm:pt modelId="{AED20C60-C61F-4344-88DA-FEB16E4C2AEF}" type="pres">
      <dgm:prSet presAssocID="{0C3FBD25-3BE9-4164-A34D-6614802E67ED}" presName="imgShp" presStyleLbl="fgImgPlace1" presStyleIdx="0" presStyleCnt="3" custLinFactNeighborX="-19793" custLinFactNeighborY="-1118"/>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ru-RU"/>
        </a:p>
      </dgm:t>
    </dgm:pt>
    <dgm:pt modelId="{93DE0E12-6AAD-4BDD-9DC8-D96EF25BE90A}" type="pres">
      <dgm:prSet presAssocID="{0C3FBD25-3BE9-4164-A34D-6614802E67ED}" presName="txShp" presStyleLbl="node1" presStyleIdx="0" presStyleCnt="3" custScaleX="138083" custLinFactNeighborX="3023" custLinFactNeighborY="-848">
        <dgm:presLayoutVars>
          <dgm:bulletEnabled val="1"/>
        </dgm:presLayoutVars>
      </dgm:prSet>
      <dgm:spPr/>
      <dgm:t>
        <a:bodyPr/>
        <a:lstStyle/>
        <a:p>
          <a:endParaRPr lang="ru-RU"/>
        </a:p>
      </dgm:t>
    </dgm:pt>
    <dgm:pt modelId="{3AA55541-6A2A-4E63-9185-F7E0874950A8}" type="pres">
      <dgm:prSet presAssocID="{994CA070-DFF6-4D8A-BA24-E6BBF7C8B8F9}" presName="spacing" presStyleCnt="0"/>
      <dgm:spPr/>
    </dgm:pt>
    <dgm:pt modelId="{2DCAB8A7-1F3F-499E-BCEA-E3512BCCF975}" type="pres">
      <dgm:prSet presAssocID="{A0A595E2-2D85-455B-BAE9-A39F2011D3B0}" presName="composite" presStyleCnt="0"/>
      <dgm:spPr/>
    </dgm:pt>
    <dgm:pt modelId="{728D69CC-4291-4C9E-9498-F83A712AF230}" type="pres">
      <dgm:prSet presAssocID="{A0A595E2-2D85-455B-BAE9-A39F2011D3B0}" presName="imgShp" presStyleLbl="fgImgPlace1" presStyleIdx="1" presStyleCnt="3" custLinFactNeighborX="-24963" custLinFactNeighborY="-1159"/>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ru-RU"/>
        </a:p>
      </dgm:t>
    </dgm:pt>
    <dgm:pt modelId="{59A3A673-D47D-43E0-B895-084091298BB1}" type="pres">
      <dgm:prSet presAssocID="{A0A595E2-2D85-455B-BAE9-A39F2011D3B0}" presName="txShp" presStyleLbl="node1" presStyleIdx="1" presStyleCnt="3" custScaleX="139172" custScaleY="117395" custLinFactNeighborX="1733" custLinFactNeighborY="-1455">
        <dgm:presLayoutVars>
          <dgm:bulletEnabled val="1"/>
        </dgm:presLayoutVars>
      </dgm:prSet>
      <dgm:spPr/>
      <dgm:t>
        <a:bodyPr/>
        <a:lstStyle/>
        <a:p>
          <a:endParaRPr lang="ru-RU"/>
        </a:p>
      </dgm:t>
    </dgm:pt>
    <dgm:pt modelId="{20C44256-7C82-40F1-86D9-2DA4ADAD76A8}" type="pres">
      <dgm:prSet presAssocID="{07843898-F706-440A-BE13-D8D7375D0BC5}" presName="spacing" presStyleCnt="0"/>
      <dgm:spPr/>
    </dgm:pt>
    <dgm:pt modelId="{25D00440-8D11-40EC-99EB-A614AD5F2721}" type="pres">
      <dgm:prSet presAssocID="{57C15086-7796-44BC-8927-542F85091200}" presName="composite" presStyleCnt="0"/>
      <dgm:spPr/>
    </dgm:pt>
    <dgm:pt modelId="{D1DC1C24-444A-4FCD-9331-36137BBFF56E}" type="pres">
      <dgm:prSet presAssocID="{57C15086-7796-44BC-8927-542F85091200}" presName="imgShp" presStyleLbl="fgImgPlace1" presStyleIdx="2" presStyleCnt="3" custLinFactNeighborX="-32245" custLinFactNeighborY="-14223"/>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t>
        <a:bodyPr/>
        <a:lstStyle/>
        <a:p>
          <a:endParaRPr lang="ru-RU"/>
        </a:p>
      </dgm:t>
    </dgm:pt>
    <dgm:pt modelId="{6A72F208-26DC-4778-A262-B7CFCC6934CF}" type="pres">
      <dgm:prSet presAssocID="{57C15086-7796-44BC-8927-542F85091200}" presName="txShp" presStyleLbl="node1" presStyleIdx="2" presStyleCnt="3" custScaleX="135705" custLinFactNeighborX="2433" custLinFactNeighborY="-8899">
        <dgm:presLayoutVars>
          <dgm:bulletEnabled val="1"/>
        </dgm:presLayoutVars>
      </dgm:prSet>
      <dgm:spPr/>
      <dgm:t>
        <a:bodyPr/>
        <a:lstStyle/>
        <a:p>
          <a:endParaRPr lang="ru-RU"/>
        </a:p>
      </dgm:t>
    </dgm:pt>
  </dgm:ptLst>
  <dgm:cxnLst>
    <dgm:cxn modelId="{4A674400-F4B6-44D5-B1EC-4E6D0E13B82F}" type="presOf" srcId="{57C15086-7796-44BC-8927-542F85091200}" destId="{6A72F208-26DC-4778-A262-B7CFCC6934CF}" srcOrd="0" destOrd="0" presId="urn:microsoft.com/office/officeart/2005/8/layout/vList3#1"/>
    <dgm:cxn modelId="{A3324D72-0CF7-4C59-B67F-6A6626A28994}" srcId="{18F326F3-6B53-423D-8E78-CD65575708A7}" destId="{0C3FBD25-3BE9-4164-A34D-6614802E67ED}" srcOrd="0" destOrd="0" parTransId="{95971BD3-DBEE-4339-9B68-83A314BA365E}" sibTransId="{994CA070-DFF6-4D8A-BA24-E6BBF7C8B8F9}"/>
    <dgm:cxn modelId="{69BB06A8-7B55-4F25-9C94-9ABCA92DB115}" srcId="{18F326F3-6B53-423D-8E78-CD65575708A7}" destId="{57C15086-7796-44BC-8927-542F85091200}" srcOrd="2" destOrd="0" parTransId="{73AC6368-430C-4126-9BCE-283E2E895F07}" sibTransId="{45C55CCA-ABE6-46CD-879D-327B9C18FF2C}"/>
    <dgm:cxn modelId="{5427E201-D26C-4E46-807B-BBD072D97569}" type="presOf" srcId="{18F326F3-6B53-423D-8E78-CD65575708A7}" destId="{113046D1-BA91-4313-BF12-5E20D5C3D1E8}" srcOrd="0" destOrd="0" presId="urn:microsoft.com/office/officeart/2005/8/layout/vList3#1"/>
    <dgm:cxn modelId="{23C6BE2E-A1B5-4607-8EA5-113D71291F58}" type="presOf" srcId="{A0A595E2-2D85-455B-BAE9-A39F2011D3B0}" destId="{59A3A673-D47D-43E0-B895-084091298BB1}" srcOrd="0" destOrd="0" presId="urn:microsoft.com/office/officeart/2005/8/layout/vList3#1"/>
    <dgm:cxn modelId="{6998F753-15B1-43FC-9727-B3BB23CBB4CC}" type="presOf" srcId="{0C3FBD25-3BE9-4164-A34D-6614802E67ED}" destId="{93DE0E12-6AAD-4BDD-9DC8-D96EF25BE90A}" srcOrd="0" destOrd="0" presId="urn:microsoft.com/office/officeart/2005/8/layout/vList3#1"/>
    <dgm:cxn modelId="{F4752BEC-BAB7-483C-AD4B-EE3D799A9EB8}" srcId="{18F326F3-6B53-423D-8E78-CD65575708A7}" destId="{A0A595E2-2D85-455B-BAE9-A39F2011D3B0}" srcOrd="1" destOrd="0" parTransId="{17AC2F4D-6BCE-43C1-A7E1-EE444D68EFB6}" sibTransId="{07843898-F706-440A-BE13-D8D7375D0BC5}"/>
    <dgm:cxn modelId="{6319CABD-2834-493E-A417-445EEAAFA53E}" type="presParOf" srcId="{113046D1-BA91-4313-BF12-5E20D5C3D1E8}" destId="{570933AE-BD21-4955-97C2-0C8C6D231253}" srcOrd="0" destOrd="0" presId="urn:microsoft.com/office/officeart/2005/8/layout/vList3#1"/>
    <dgm:cxn modelId="{5896A9DD-A70A-4837-9112-BFF0F639B0C0}" type="presParOf" srcId="{570933AE-BD21-4955-97C2-0C8C6D231253}" destId="{AED20C60-C61F-4344-88DA-FEB16E4C2AEF}" srcOrd="0" destOrd="0" presId="urn:microsoft.com/office/officeart/2005/8/layout/vList3#1"/>
    <dgm:cxn modelId="{0D661DEB-72F6-48E0-B6AE-F919424BE382}" type="presParOf" srcId="{570933AE-BD21-4955-97C2-0C8C6D231253}" destId="{93DE0E12-6AAD-4BDD-9DC8-D96EF25BE90A}" srcOrd="1" destOrd="0" presId="urn:microsoft.com/office/officeart/2005/8/layout/vList3#1"/>
    <dgm:cxn modelId="{92ED4E0D-34FB-40D0-97AA-C5123DD48165}" type="presParOf" srcId="{113046D1-BA91-4313-BF12-5E20D5C3D1E8}" destId="{3AA55541-6A2A-4E63-9185-F7E0874950A8}" srcOrd="1" destOrd="0" presId="urn:microsoft.com/office/officeart/2005/8/layout/vList3#1"/>
    <dgm:cxn modelId="{CF8CFEF6-D6D8-44BF-99D0-49F52DC2B0C2}" type="presParOf" srcId="{113046D1-BA91-4313-BF12-5E20D5C3D1E8}" destId="{2DCAB8A7-1F3F-499E-BCEA-E3512BCCF975}" srcOrd="2" destOrd="0" presId="urn:microsoft.com/office/officeart/2005/8/layout/vList3#1"/>
    <dgm:cxn modelId="{61C5F6CE-F1C3-4403-9299-0A1F03254716}" type="presParOf" srcId="{2DCAB8A7-1F3F-499E-BCEA-E3512BCCF975}" destId="{728D69CC-4291-4C9E-9498-F83A712AF230}" srcOrd="0" destOrd="0" presId="urn:microsoft.com/office/officeart/2005/8/layout/vList3#1"/>
    <dgm:cxn modelId="{6F398D37-1844-4A11-8748-19B8448FBCBC}" type="presParOf" srcId="{2DCAB8A7-1F3F-499E-BCEA-E3512BCCF975}" destId="{59A3A673-D47D-43E0-B895-084091298BB1}" srcOrd="1" destOrd="0" presId="urn:microsoft.com/office/officeart/2005/8/layout/vList3#1"/>
    <dgm:cxn modelId="{7E49A3C9-6919-41BA-8F24-D3CB4559FE6A}" type="presParOf" srcId="{113046D1-BA91-4313-BF12-5E20D5C3D1E8}" destId="{20C44256-7C82-40F1-86D9-2DA4ADAD76A8}" srcOrd="3" destOrd="0" presId="urn:microsoft.com/office/officeart/2005/8/layout/vList3#1"/>
    <dgm:cxn modelId="{FFF2CCB2-DA9F-4162-A9FB-BEE159BA198A}" type="presParOf" srcId="{113046D1-BA91-4313-BF12-5E20D5C3D1E8}" destId="{25D00440-8D11-40EC-99EB-A614AD5F2721}" srcOrd="4" destOrd="0" presId="urn:microsoft.com/office/officeart/2005/8/layout/vList3#1"/>
    <dgm:cxn modelId="{9173650A-0028-4B55-9E06-30CD834372D0}" type="presParOf" srcId="{25D00440-8D11-40EC-99EB-A614AD5F2721}" destId="{D1DC1C24-444A-4FCD-9331-36137BBFF56E}" srcOrd="0" destOrd="0" presId="urn:microsoft.com/office/officeart/2005/8/layout/vList3#1"/>
    <dgm:cxn modelId="{72355945-B845-4052-BA63-92D5085ACFE0}" type="presParOf" srcId="{25D00440-8D11-40EC-99EB-A614AD5F2721}" destId="{6A72F208-26DC-4778-A262-B7CFCC6934CF}"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E0E12-6AAD-4BDD-9DC8-D96EF25BE90A}">
      <dsp:nvSpPr>
        <dsp:cNvPr id="0" name=""/>
        <dsp:cNvSpPr/>
      </dsp:nvSpPr>
      <dsp:spPr>
        <a:xfrm rot="10800000">
          <a:off x="381008" y="0"/>
          <a:ext cx="5737605" cy="1332788"/>
        </a:xfrm>
        <a:prstGeom prst="homePlat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87723" tIns="76200" rIns="14224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b="1" kern="1200" dirty="0" smtClean="0">
              <a:solidFill>
                <a:schemeClr val="tx1"/>
              </a:solidFill>
              <a:latin typeface="Times New Roman" pitchFamily="18" charset="0"/>
              <a:cs typeface="Times New Roman" pitchFamily="18" charset="0"/>
            </a:rPr>
            <a:t>-Разработать модель организации образовательного процесса школы, обеспечивающую формирование надпрофессиональных компетенций </a:t>
          </a:r>
        </a:p>
        <a:p>
          <a:pPr lvl="0" algn="ctr" defTabSz="666750">
            <a:lnSpc>
              <a:spcPct val="90000"/>
            </a:lnSpc>
            <a:spcBef>
              <a:spcPct val="0"/>
            </a:spcBef>
            <a:spcAft>
              <a:spcPct val="35000"/>
            </a:spcAft>
          </a:pPr>
          <a:endParaRPr lang="ru-RU" sz="1600" b="1" kern="1200" dirty="0">
            <a:solidFill>
              <a:schemeClr val="tx1"/>
            </a:solidFill>
          </a:endParaRPr>
        </a:p>
      </dsp:txBody>
      <dsp:txXfrm rot="10800000">
        <a:off x="714205" y="0"/>
        <a:ext cx="5404408" cy="1332788"/>
      </dsp:txXfrm>
    </dsp:sp>
    <dsp:sp modelId="{AED20C60-C61F-4344-88DA-FEB16E4C2AEF}">
      <dsp:nvSpPr>
        <dsp:cNvPr id="0" name=""/>
        <dsp:cNvSpPr/>
      </dsp:nvSpPr>
      <dsp:spPr>
        <a:xfrm>
          <a:off x="116413" y="0"/>
          <a:ext cx="1332788" cy="1332788"/>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A3A673-D47D-43E0-B895-084091298BB1}">
      <dsp:nvSpPr>
        <dsp:cNvPr id="0" name=""/>
        <dsp:cNvSpPr/>
      </dsp:nvSpPr>
      <dsp:spPr>
        <a:xfrm rot="10800000">
          <a:off x="304781" y="1712894"/>
          <a:ext cx="5782855" cy="1564627"/>
        </a:xfrm>
        <a:prstGeom prst="homePlate">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587723" tIns="60960" rIns="113792"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ru-RU" sz="1600" b="1" kern="1200" dirty="0" smtClean="0">
            <a:solidFill>
              <a:schemeClr val="tx1"/>
            </a:solidFill>
            <a:effectLst/>
            <a:latin typeface="Times New Roman"/>
            <a:ea typeface="Calibri"/>
          </a:endParaRPr>
        </a:p>
        <a:p>
          <a:pPr marL="0" marR="0" lvl="0" indent="0" algn="ctr" defTabSz="914400" eaLnBrk="1" fontAlgn="auto" latinLnBrk="0" hangingPunct="1">
            <a:lnSpc>
              <a:spcPct val="100000"/>
            </a:lnSpc>
            <a:spcBef>
              <a:spcPct val="0"/>
            </a:spcBef>
            <a:spcAft>
              <a:spcPts val="0"/>
            </a:spcAft>
            <a:buClrTx/>
            <a:buSzTx/>
            <a:buFontTx/>
            <a:buNone/>
            <a:tabLst/>
            <a:defRPr/>
          </a:pPr>
          <a:r>
            <a:rPr lang="ru-RU" sz="1600" b="1" kern="1200" dirty="0" smtClean="0">
              <a:solidFill>
                <a:schemeClr val="tx1"/>
              </a:solidFill>
              <a:latin typeface="Times New Roman" pitchFamily="18" charset="0"/>
              <a:cs typeface="Times New Roman" pitchFamily="18" charset="0"/>
            </a:rPr>
            <a:t>-Привлечь педагогов к поиску технологий, методик, приемов, форм и средств формирования надпрофессиональных компетенций;</a:t>
          </a:r>
        </a:p>
        <a:p>
          <a:pPr marL="0" marR="0" lvl="0" indent="0" algn="ctr" defTabSz="914400" eaLnBrk="1" fontAlgn="auto" latinLnBrk="0" hangingPunct="1">
            <a:lnSpc>
              <a:spcPct val="100000"/>
            </a:lnSpc>
            <a:spcBef>
              <a:spcPct val="0"/>
            </a:spcBef>
            <a:spcAft>
              <a:spcPts val="0"/>
            </a:spcAft>
            <a:buClrTx/>
            <a:buSzTx/>
            <a:buFontTx/>
            <a:buNone/>
            <a:tabLst/>
            <a:defRPr/>
          </a:pPr>
          <a:r>
            <a:rPr lang="ru-RU" sz="1600" b="1" kern="1200" dirty="0" smtClean="0">
              <a:solidFill>
                <a:schemeClr val="tx1"/>
              </a:solidFill>
              <a:latin typeface="Times New Roman" pitchFamily="18" charset="0"/>
              <a:cs typeface="Times New Roman" pitchFamily="18" charset="0"/>
            </a:rPr>
            <a:t>-Внедрение развивающий педагогических технологий в урочную и внеурочную деятельность.</a:t>
          </a:r>
        </a:p>
        <a:p>
          <a:pPr marL="0" marR="0" lvl="0" indent="0" algn="ctr" defTabSz="914400" eaLnBrk="1" fontAlgn="auto" latinLnBrk="0" hangingPunct="1">
            <a:lnSpc>
              <a:spcPct val="100000"/>
            </a:lnSpc>
            <a:spcBef>
              <a:spcPct val="0"/>
            </a:spcBef>
            <a:spcAft>
              <a:spcPts val="0"/>
            </a:spcAft>
            <a:buClrTx/>
            <a:buSzTx/>
            <a:buFontTx/>
            <a:buNone/>
            <a:tabLst/>
            <a:defRPr/>
          </a:pPr>
          <a:endParaRPr lang="ru-RU" sz="1400" b="1" kern="1200" dirty="0" smtClean="0">
            <a:solidFill>
              <a:schemeClr val="tx1"/>
            </a:solidFill>
          </a:endParaRPr>
        </a:p>
      </dsp:txBody>
      <dsp:txXfrm rot="10800000">
        <a:off x="695938" y="1712894"/>
        <a:ext cx="5391698" cy="1564627"/>
      </dsp:txXfrm>
    </dsp:sp>
    <dsp:sp modelId="{728D69CC-4291-4C9E-9498-F83A712AF230}">
      <dsp:nvSpPr>
        <dsp:cNvPr id="0" name=""/>
        <dsp:cNvSpPr/>
      </dsp:nvSpPr>
      <dsp:spPr>
        <a:xfrm>
          <a:off x="47508" y="1832758"/>
          <a:ext cx="1332788" cy="1332788"/>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72F208-26DC-4778-A262-B7CFCC6934CF}">
      <dsp:nvSpPr>
        <dsp:cNvPr id="0" name=""/>
        <dsp:cNvSpPr/>
      </dsp:nvSpPr>
      <dsp:spPr>
        <a:xfrm rot="10800000">
          <a:off x="405898" y="3576156"/>
          <a:ext cx="5638795" cy="1332788"/>
        </a:xfrm>
        <a:prstGeom prst="homePlat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587723" tIns="60960" rIns="113792"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600" b="1" kern="1200" dirty="0" smtClean="0">
              <a:solidFill>
                <a:schemeClr val="tx1"/>
              </a:solidFill>
            </a:rPr>
            <a:t>.</a:t>
          </a:r>
        </a:p>
        <a:p>
          <a:pPr marL="0" marR="0" lvl="0" indent="0" algn="ctr" defTabSz="666750" eaLnBrk="1" fontAlgn="auto" latinLnBrk="0" hangingPunct="1">
            <a:lnSpc>
              <a:spcPct val="90000"/>
            </a:lnSpc>
            <a:spcBef>
              <a:spcPct val="0"/>
            </a:spcBef>
            <a:spcAft>
              <a:spcPct val="35000"/>
            </a:spcAft>
            <a:buClrTx/>
            <a:buSzTx/>
            <a:buFontTx/>
            <a:buNone/>
            <a:tabLst/>
            <a:defRPr/>
          </a:pPr>
          <a:r>
            <a:rPr lang="ru-RU" sz="1600" b="1" kern="1200" dirty="0" smtClean="0">
              <a:solidFill>
                <a:schemeClr val="tx1"/>
              </a:solidFill>
            </a:rPr>
            <a:t>-Создать практический продукт инновационной деятельности: авторские программы  внеурочной деятельности в рамках ФГОС СОО, программу  профориентационной  направленности, сборник методических разработок.</a:t>
          </a:r>
        </a:p>
        <a:p>
          <a:pPr lvl="0" algn="ctr" defTabSz="666750">
            <a:lnSpc>
              <a:spcPct val="90000"/>
            </a:lnSpc>
            <a:spcBef>
              <a:spcPct val="0"/>
            </a:spcBef>
            <a:spcAft>
              <a:spcPct val="35000"/>
            </a:spcAft>
          </a:pPr>
          <a:endParaRPr lang="ru-RU" sz="1600" b="1" kern="1200" dirty="0" smtClean="0">
            <a:solidFill>
              <a:schemeClr val="tx1"/>
            </a:solidFill>
          </a:endParaRPr>
        </a:p>
      </dsp:txBody>
      <dsp:txXfrm rot="10800000">
        <a:off x="739095" y="3576156"/>
        <a:ext cx="5305598" cy="1332788"/>
      </dsp:txXfrm>
    </dsp:sp>
    <dsp:sp modelId="{D1DC1C24-444A-4FCD-9331-36137BBFF56E}">
      <dsp:nvSpPr>
        <dsp:cNvPr id="0" name=""/>
        <dsp:cNvSpPr/>
      </dsp:nvSpPr>
      <dsp:spPr>
        <a:xfrm>
          <a:off x="0" y="3505198"/>
          <a:ext cx="1332788" cy="1332788"/>
        </a:xfrm>
        <a:prstGeom prst="ellipse">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60688" cy="498475"/>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ru-RU"/>
          </a:p>
        </p:txBody>
      </p:sp>
      <p:sp>
        <p:nvSpPr>
          <p:cNvPr id="3" name="Дата 2"/>
          <p:cNvSpPr>
            <a:spLocks noGrp="1"/>
          </p:cNvSpPr>
          <p:nvPr>
            <p:ph type="dt" idx="1"/>
          </p:nvPr>
        </p:nvSpPr>
        <p:spPr>
          <a:xfrm>
            <a:off x="3871913" y="0"/>
            <a:ext cx="2960687" cy="498475"/>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B2608CBC-6227-4BBB-A4A5-94F1FF35DA12}" type="datetimeFigureOut">
              <a:rPr lang="ru-RU"/>
              <a:pPr>
                <a:defRPr/>
              </a:pPr>
              <a:t>30.01.2020</a:t>
            </a:fld>
            <a:endParaRPr lang="ru-RU"/>
          </a:p>
        </p:txBody>
      </p:sp>
      <p:sp>
        <p:nvSpPr>
          <p:cNvPr id="4" name="Образ слайда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4213" y="4740275"/>
            <a:ext cx="5467350" cy="4491038"/>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78963"/>
            <a:ext cx="2960688" cy="498475"/>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ru-RU"/>
          </a:p>
        </p:txBody>
      </p:sp>
      <p:sp>
        <p:nvSpPr>
          <p:cNvPr id="7" name="Номер слайда 6"/>
          <p:cNvSpPr>
            <a:spLocks noGrp="1"/>
          </p:cNvSpPr>
          <p:nvPr>
            <p:ph type="sldNum" sz="quarter" idx="5"/>
          </p:nvPr>
        </p:nvSpPr>
        <p:spPr>
          <a:xfrm>
            <a:off x="3871913" y="9478963"/>
            <a:ext cx="2960687"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5856F1A-A741-46EC-8B97-A988086B6070}" type="slidenum">
              <a:rPr lang="ru-RU" altLang="ru-RU"/>
              <a:pPr>
                <a:defRPr/>
              </a:pPr>
              <a:t>‹#›</a:t>
            </a:fld>
            <a:endParaRPr lang="ru-RU" altLang="ru-RU"/>
          </a:p>
        </p:txBody>
      </p:sp>
    </p:spTree>
    <p:extLst>
      <p:ext uri="{BB962C8B-B14F-4D97-AF65-F5344CB8AC3E}">
        <p14:creationId xmlns:p14="http://schemas.microsoft.com/office/powerpoint/2010/main" val="16935288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245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F073829-1D41-4CB2-97A5-A5CF240B0E66}" type="slidenum">
              <a:rPr lang="ru-RU" altLang="ru-RU"/>
              <a:pPr/>
              <a:t>1</a:t>
            </a:fld>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2560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87C818B-1027-449E-98A4-365398F6C131}" type="slidenum">
              <a:rPr lang="ru-RU" altLang="ru-RU"/>
              <a:pPr/>
              <a:t>15</a:t>
            </a:fld>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2662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A800E08-EEB6-41CA-8707-A916D1C1FB2E}" type="slidenum">
              <a:rPr lang="ru-RU" altLang="ru-RU"/>
              <a:pPr/>
              <a:t>16</a:t>
            </a:fld>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2765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E62F3A0-CF77-488C-A90C-D7374CDD175E}" type="slidenum">
              <a:rPr lang="ru-RU" altLang="ru-RU"/>
              <a:pPr/>
              <a:t>17</a:t>
            </a:fld>
            <a:endParaRPr lang="ru-RU"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286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4B2251A-52B7-4F97-88D6-6017D94D6FE7}" type="slidenum">
              <a:rPr lang="ru-RU" altLang="ru-RU"/>
              <a:pPr/>
              <a:t>18</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3036FC2-7F8D-4F33-AB18-371688D14037}" type="slidenum">
              <a:rPr lang="ru-RU" altLang="ru-RU"/>
              <a:pPr>
                <a:defRPr/>
              </a:pPr>
              <a:t>‹#›</a:t>
            </a:fld>
            <a:endParaRPr lang="ru-RU" altLang="ru-RU"/>
          </a:p>
        </p:txBody>
      </p:sp>
    </p:spTree>
    <p:extLst>
      <p:ext uri="{BB962C8B-B14F-4D97-AF65-F5344CB8AC3E}">
        <p14:creationId xmlns:p14="http://schemas.microsoft.com/office/powerpoint/2010/main" val="1213343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C5DB5FD-E206-47C1-90AC-4C1EA44827C6}" type="slidenum">
              <a:rPr lang="ru-RU" altLang="ru-RU"/>
              <a:pPr>
                <a:defRPr/>
              </a:pPr>
              <a:t>‹#›</a:t>
            </a:fld>
            <a:endParaRPr lang="ru-RU" altLang="ru-RU"/>
          </a:p>
        </p:txBody>
      </p:sp>
    </p:spTree>
    <p:extLst>
      <p:ext uri="{BB962C8B-B14F-4D97-AF65-F5344CB8AC3E}">
        <p14:creationId xmlns:p14="http://schemas.microsoft.com/office/powerpoint/2010/main" val="2620420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95610C2-5419-404D-9841-C021C0DB9BCE}" type="slidenum">
              <a:rPr lang="ru-RU" altLang="ru-RU"/>
              <a:pPr>
                <a:defRPr/>
              </a:pPr>
              <a:t>‹#›</a:t>
            </a:fld>
            <a:endParaRPr lang="ru-RU" altLang="ru-RU"/>
          </a:p>
        </p:txBody>
      </p:sp>
    </p:spTree>
    <p:extLst>
      <p:ext uri="{BB962C8B-B14F-4D97-AF65-F5344CB8AC3E}">
        <p14:creationId xmlns:p14="http://schemas.microsoft.com/office/powerpoint/2010/main" val="3426703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32529CB-B42B-4A69-A3B6-3F315C21028B}" type="slidenum">
              <a:rPr lang="ru-RU" altLang="ru-RU"/>
              <a:pPr>
                <a:defRPr/>
              </a:pPr>
              <a:t>‹#›</a:t>
            </a:fld>
            <a:endParaRPr lang="ru-RU" altLang="ru-RU"/>
          </a:p>
        </p:txBody>
      </p:sp>
    </p:spTree>
    <p:extLst>
      <p:ext uri="{BB962C8B-B14F-4D97-AF65-F5344CB8AC3E}">
        <p14:creationId xmlns:p14="http://schemas.microsoft.com/office/powerpoint/2010/main" val="3741662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910C908-83CF-47A1-8AE1-0ED47F8F7806}" type="slidenum">
              <a:rPr lang="ru-RU" altLang="ru-RU"/>
              <a:pPr>
                <a:defRPr/>
              </a:pPr>
              <a:t>‹#›</a:t>
            </a:fld>
            <a:endParaRPr lang="ru-RU" altLang="ru-RU"/>
          </a:p>
        </p:txBody>
      </p:sp>
    </p:spTree>
    <p:extLst>
      <p:ext uri="{BB962C8B-B14F-4D97-AF65-F5344CB8AC3E}">
        <p14:creationId xmlns:p14="http://schemas.microsoft.com/office/powerpoint/2010/main" val="3694817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FE3D9CE-7614-4E99-BD09-95786E5BFAFC}" type="slidenum">
              <a:rPr lang="ru-RU" altLang="ru-RU"/>
              <a:pPr>
                <a:defRPr/>
              </a:pPr>
              <a:t>‹#›</a:t>
            </a:fld>
            <a:endParaRPr lang="ru-RU" altLang="ru-RU"/>
          </a:p>
        </p:txBody>
      </p:sp>
    </p:spTree>
    <p:extLst>
      <p:ext uri="{BB962C8B-B14F-4D97-AF65-F5344CB8AC3E}">
        <p14:creationId xmlns:p14="http://schemas.microsoft.com/office/powerpoint/2010/main" val="3430797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001F20C-9C63-44CC-927B-EC5FD016EF68}" type="slidenum">
              <a:rPr lang="ru-RU" altLang="ru-RU"/>
              <a:pPr>
                <a:defRPr/>
              </a:pPr>
              <a:t>‹#›</a:t>
            </a:fld>
            <a:endParaRPr lang="ru-RU" altLang="ru-RU"/>
          </a:p>
        </p:txBody>
      </p:sp>
    </p:spTree>
    <p:extLst>
      <p:ext uri="{BB962C8B-B14F-4D97-AF65-F5344CB8AC3E}">
        <p14:creationId xmlns:p14="http://schemas.microsoft.com/office/powerpoint/2010/main" val="2872593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E8C1105-B189-4F4B-A227-BC2C74587C91}" type="slidenum">
              <a:rPr lang="ru-RU" altLang="ru-RU"/>
              <a:pPr>
                <a:defRPr/>
              </a:pPr>
              <a:t>‹#›</a:t>
            </a:fld>
            <a:endParaRPr lang="ru-RU" altLang="ru-RU"/>
          </a:p>
        </p:txBody>
      </p:sp>
    </p:spTree>
    <p:extLst>
      <p:ext uri="{BB962C8B-B14F-4D97-AF65-F5344CB8AC3E}">
        <p14:creationId xmlns:p14="http://schemas.microsoft.com/office/powerpoint/2010/main" val="256532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32A81D5-E91D-4E64-B0F8-762154064982}" type="slidenum">
              <a:rPr lang="ru-RU" altLang="ru-RU"/>
              <a:pPr>
                <a:defRPr/>
              </a:pPr>
              <a:t>‹#›</a:t>
            </a:fld>
            <a:endParaRPr lang="ru-RU" altLang="ru-RU"/>
          </a:p>
        </p:txBody>
      </p:sp>
    </p:spTree>
    <p:extLst>
      <p:ext uri="{BB962C8B-B14F-4D97-AF65-F5344CB8AC3E}">
        <p14:creationId xmlns:p14="http://schemas.microsoft.com/office/powerpoint/2010/main" val="94479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7F8E4EC-F8E3-4202-B85B-C31A85F1AD6B}" type="slidenum">
              <a:rPr lang="ru-RU" altLang="ru-RU"/>
              <a:pPr>
                <a:defRPr/>
              </a:pPr>
              <a:t>‹#›</a:t>
            </a:fld>
            <a:endParaRPr lang="ru-RU" altLang="ru-RU"/>
          </a:p>
        </p:txBody>
      </p:sp>
    </p:spTree>
    <p:extLst>
      <p:ext uri="{BB962C8B-B14F-4D97-AF65-F5344CB8AC3E}">
        <p14:creationId xmlns:p14="http://schemas.microsoft.com/office/powerpoint/2010/main" val="4204829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017630A-38F9-40F8-8081-32DDE0F1CA06}" type="slidenum">
              <a:rPr lang="ru-RU" altLang="ru-RU"/>
              <a:pPr>
                <a:defRPr/>
              </a:pPr>
              <a:t>‹#›</a:t>
            </a:fld>
            <a:endParaRPr lang="ru-RU" altLang="ru-RU"/>
          </a:p>
        </p:txBody>
      </p:sp>
    </p:spTree>
    <p:extLst>
      <p:ext uri="{BB962C8B-B14F-4D97-AF65-F5344CB8AC3E}">
        <p14:creationId xmlns:p14="http://schemas.microsoft.com/office/powerpoint/2010/main" val="1200339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4143AF21-DC52-4405-8C93-29A023263848}"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4.png"/><Relationship Id="rId4" Type="http://schemas.openxmlformats.org/officeDocument/2006/relationships/oleObject" Target="../embeddings/__________Microsoft_Excel2.xls"/></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30.png"/><Relationship Id="rId4" Type="http://schemas.openxmlformats.org/officeDocument/2006/relationships/oleObject" Target="../embeddings/__________Microsoft_Excel3.xls"/></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oleObject" Target="../embeddings/__________Microsoft_Excel1.xls"/></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AutoShape 2"/>
          <p:cNvSpPr>
            <a:spLocks noGrp="1" noChangeArrowheads="1"/>
          </p:cNvSpPr>
          <p:nvPr>
            <p:ph type="ctrTitle"/>
          </p:nvPr>
        </p:nvSpPr>
        <p:spPr>
          <a:xfrm>
            <a:off x="139700" y="104775"/>
            <a:ext cx="7708900" cy="3095625"/>
          </a:xfrm>
        </p:spPr>
        <p:txBody>
          <a:bodyPr>
            <a:normAutofit fontScale="90000"/>
          </a:bodyPr>
          <a:lstStyle/>
          <a:p>
            <a:pPr eaLnBrk="1" hangingPunct="1">
              <a:defRPr/>
            </a:pPr>
            <a:r>
              <a:rPr lang="ru-RU" sz="2400" dirty="0" smtClean="0">
                <a:latin typeface="Verdana" pitchFamily="34" charset="0"/>
                <a:ea typeface="Verdana" pitchFamily="34" charset="0"/>
                <a:cs typeface="Verdana" pitchFamily="34" charset="0"/>
              </a:rPr>
              <a:t/>
            </a:r>
            <a:br>
              <a:rPr lang="ru-RU" sz="2400" dirty="0" smtClean="0">
                <a:latin typeface="Verdana" pitchFamily="34" charset="0"/>
                <a:ea typeface="Verdana" pitchFamily="34" charset="0"/>
                <a:cs typeface="Verdana" pitchFamily="34" charset="0"/>
              </a:rPr>
            </a:br>
            <a:r>
              <a:rPr lang="ru-RU" sz="2400" dirty="0" smtClean="0">
                <a:latin typeface="Verdana" pitchFamily="34" charset="0"/>
                <a:ea typeface="Verdana" pitchFamily="34" charset="0"/>
                <a:cs typeface="Verdana" pitchFamily="34" charset="0"/>
              </a:rPr>
              <a:t/>
            </a:r>
            <a:br>
              <a:rPr lang="ru-RU" sz="2400" dirty="0" smtClean="0">
                <a:latin typeface="Verdana" pitchFamily="34" charset="0"/>
                <a:ea typeface="Verdana" pitchFamily="34" charset="0"/>
                <a:cs typeface="Verdana" pitchFamily="34" charset="0"/>
              </a:rPr>
            </a:br>
            <a:r>
              <a:rPr lang="ru-RU" sz="2400" dirty="0" smtClean="0">
                <a:latin typeface="Verdana" pitchFamily="34" charset="0"/>
                <a:ea typeface="Verdana" pitchFamily="34" charset="0"/>
                <a:cs typeface="Verdana" pitchFamily="34" charset="0"/>
              </a:rPr>
              <a:t/>
            </a:r>
            <a:br>
              <a:rPr lang="ru-RU" sz="2400" dirty="0" smtClean="0">
                <a:latin typeface="Verdana" pitchFamily="34" charset="0"/>
                <a:ea typeface="Verdana" pitchFamily="34" charset="0"/>
                <a:cs typeface="Verdana" pitchFamily="34" charset="0"/>
              </a:rPr>
            </a:br>
            <a:r>
              <a:rPr lang="ru-RU" sz="2400" dirty="0">
                <a:latin typeface="Verdana" pitchFamily="34" charset="0"/>
                <a:ea typeface="Verdana" pitchFamily="34" charset="0"/>
                <a:cs typeface="Verdana" pitchFamily="34" charset="0"/>
              </a:rPr>
              <a:t/>
            </a:r>
            <a:br>
              <a:rPr lang="ru-RU" sz="2400" dirty="0">
                <a:latin typeface="Verdana" pitchFamily="34" charset="0"/>
                <a:ea typeface="Verdana" pitchFamily="34" charset="0"/>
                <a:cs typeface="Verdana" pitchFamily="34" charset="0"/>
              </a:rPr>
            </a:br>
            <a:r>
              <a:rPr lang="ru-RU" sz="2000" b="1" dirty="0" smtClean="0">
                <a:solidFill>
                  <a:prstClr val="black"/>
                </a:solidFill>
                <a:latin typeface="Garamond" pitchFamily="18" charset="0"/>
                <a:ea typeface="+mn-ea"/>
                <a:cs typeface="+mn-cs"/>
              </a:rPr>
              <a:t>Муниципальное </a:t>
            </a:r>
            <a:r>
              <a:rPr lang="ru-RU" sz="2000" b="1" dirty="0">
                <a:solidFill>
                  <a:prstClr val="black"/>
                </a:solidFill>
                <a:latin typeface="Garamond" pitchFamily="18" charset="0"/>
                <a:ea typeface="+mn-ea"/>
                <a:cs typeface="+mn-cs"/>
              </a:rPr>
              <a:t>бюджетное общеобразовательное учреждение </a:t>
            </a:r>
            <a:br>
              <a:rPr lang="ru-RU" sz="2000" b="1" dirty="0">
                <a:solidFill>
                  <a:prstClr val="black"/>
                </a:solidFill>
                <a:latin typeface="Garamond" pitchFamily="18" charset="0"/>
                <a:ea typeface="+mn-ea"/>
                <a:cs typeface="+mn-cs"/>
              </a:rPr>
            </a:br>
            <a:r>
              <a:rPr lang="ru-RU" sz="2000" b="1" dirty="0">
                <a:solidFill>
                  <a:prstClr val="black"/>
                </a:solidFill>
                <a:latin typeface="Garamond" pitchFamily="18" charset="0"/>
                <a:ea typeface="+mn-ea"/>
                <a:cs typeface="+mn-cs"/>
              </a:rPr>
              <a:t>средняя общеобразовательная школа № 1 имени </a:t>
            </a:r>
            <a:r>
              <a:rPr lang="ru-RU" sz="2000" b="1" dirty="0" err="1">
                <a:solidFill>
                  <a:prstClr val="black"/>
                </a:solidFill>
                <a:latin typeface="Garamond" pitchFamily="18" charset="0"/>
                <a:ea typeface="+mn-ea"/>
                <a:cs typeface="+mn-cs"/>
              </a:rPr>
              <a:t>А.И.Герцена</a:t>
            </a:r>
            <a:r>
              <a:rPr lang="ru-RU" sz="2000" b="1" dirty="0">
                <a:solidFill>
                  <a:prstClr val="black"/>
                </a:solidFill>
                <a:latin typeface="Garamond" pitchFamily="18" charset="0"/>
                <a:ea typeface="+mn-ea"/>
                <a:cs typeface="+mn-cs"/>
              </a:rPr>
              <a:t> </a:t>
            </a:r>
            <a:br>
              <a:rPr lang="ru-RU" sz="2000" b="1" dirty="0">
                <a:solidFill>
                  <a:prstClr val="black"/>
                </a:solidFill>
                <a:latin typeface="Garamond" pitchFamily="18" charset="0"/>
                <a:ea typeface="+mn-ea"/>
                <a:cs typeface="+mn-cs"/>
              </a:rPr>
            </a:br>
            <a:r>
              <a:rPr lang="ru-RU" sz="2000" b="1" dirty="0">
                <a:solidFill>
                  <a:prstClr val="black"/>
                </a:solidFill>
                <a:latin typeface="Garamond" pitchFamily="18" charset="0"/>
                <a:ea typeface="+mn-ea"/>
                <a:cs typeface="+mn-cs"/>
              </a:rPr>
              <a:t>муниципального образования Тимашевский район</a:t>
            </a:r>
            <a:br>
              <a:rPr lang="ru-RU" sz="2000" b="1" dirty="0">
                <a:solidFill>
                  <a:prstClr val="black"/>
                </a:solidFill>
                <a:latin typeface="Garamond" pitchFamily="18" charset="0"/>
                <a:ea typeface="+mn-ea"/>
                <a:cs typeface="+mn-cs"/>
              </a:rPr>
            </a:br>
            <a:r>
              <a:rPr lang="ru-RU" sz="2400" dirty="0" smtClean="0">
                <a:latin typeface="Verdana" pitchFamily="34" charset="0"/>
                <a:ea typeface="Verdana" pitchFamily="34" charset="0"/>
                <a:cs typeface="Verdana" pitchFamily="34" charset="0"/>
              </a:rPr>
              <a:t/>
            </a:r>
            <a:br>
              <a:rPr lang="ru-RU" sz="2400" dirty="0" smtClean="0">
                <a:latin typeface="Verdana" pitchFamily="34" charset="0"/>
                <a:ea typeface="Verdana" pitchFamily="34" charset="0"/>
                <a:cs typeface="Verdana" pitchFamily="34" charset="0"/>
              </a:rPr>
            </a:br>
            <a:r>
              <a:rPr lang="ru-RU" sz="3200" b="1" dirty="0" smtClean="0">
                <a:latin typeface="Times New Roman" pitchFamily="18" charset="0"/>
                <a:ea typeface="MS Mincho" pitchFamily="49" charset="-128"/>
                <a:cs typeface="Times New Roman" pitchFamily="18" charset="0"/>
              </a:rPr>
              <a:t>Форсайт компетенций </a:t>
            </a:r>
            <a:br>
              <a:rPr lang="ru-RU" sz="3200" b="1" dirty="0" smtClean="0">
                <a:latin typeface="Times New Roman" pitchFamily="18" charset="0"/>
                <a:ea typeface="MS Mincho" pitchFamily="49" charset="-128"/>
                <a:cs typeface="Times New Roman" pitchFamily="18" charset="0"/>
              </a:rPr>
            </a:br>
            <a:r>
              <a:rPr lang="ru-RU" sz="2400" b="1" dirty="0" smtClean="0">
                <a:latin typeface="Times New Roman" pitchFamily="18" charset="0"/>
                <a:ea typeface="MS Mincho" pitchFamily="49" charset="-128"/>
                <a:cs typeface="Times New Roman" pitchFamily="18" charset="0"/>
              </a:rPr>
              <a:t>(Разработка и апробация инновационной модели формирования опережающих надпрофессиональных компетенций старшеклассников</a:t>
            </a:r>
            <a:r>
              <a:rPr lang="ru-RU" sz="3200" b="1" dirty="0" smtClean="0">
                <a:latin typeface="Times New Roman" pitchFamily="18" charset="0"/>
                <a:ea typeface="MS Mincho" pitchFamily="49" charset="-128"/>
                <a:cs typeface="Times New Roman" pitchFamily="18" charset="0"/>
              </a:rPr>
              <a:t>)</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2400" dirty="0" smtClean="0">
                <a:latin typeface="Verdana" pitchFamily="34" charset="0"/>
                <a:ea typeface="Verdana" pitchFamily="34" charset="0"/>
                <a:cs typeface="Verdana" pitchFamily="34" charset="0"/>
              </a:rPr>
              <a:t/>
            </a:r>
            <a:br>
              <a:rPr lang="ru-RU" sz="2400" dirty="0" smtClean="0">
                <a:latin typeface="Verdana" pitchFamily="34" charset="0"/>
                <a:ea typeface="Verdana" pitchFamily="34" charset="0"/>
                <a:cs typeface="Verdana" pitchFamily="34" charset="0"/>
              </a:rPr>
            </a:br>
            <a:r>
              <a:rPr lang="ru-RU" sz="2400" dirty="0" smtClean="0">
                <a:latin typeface="Verdana" pitchFamily="34" charset="0"/>
                <a:ea typeface="Verdana" pitchFamily="34" charset="0"/>
                <a:cs typeface="Verdana" pitchFamily="34" charset="0"/>
              </a:rPr>
              <a:t/>
            </a:r>
            <a:br>
              <a:rPr lang="ru-RU" sz="2400" dirty="0" smtClean="0">
                <a:latin typeface="Verdana" pitchFamily="34" charset="0"/>
                <a:ea typeface="Verdana" pitchFamily="34" charset="0"/>
                <a:cs typeface="Verdana" pitchFamily="34" charset="0"/>
              </a:rPr>
            </a:br>
            <a:r>
              <a:rPr lang="ru-RU" sz="2700" b="1" dirty="0" smtClean="0">
                <a:latin typeface="Times New Roman" pitchFamily="18" charset="0"/>
                <a:ea typeface="Verdana" pitchFamily="34" charset="0"/>
                <a:cs typeface="Times New Roman" pitchFamily="18" charset="0"/>
              </a:rPr>
              <a:t/>
            </a:r>
            <a:br>
              <a:rPr lang="ru-RU" sz="2700" b="1" dirty="0" smtClean="0">
                <a:latin typeface="Times New Roman" pitchFamily="18" charset="0"/>
                <a:ea typeface="Verdana" pitchFamily="34" charset="0"/>
                <a:cs typeface="Times New Roman" pitchFamily="18" charset="0"/>
              </a:rPr>
            </a:br>
            <a:endParaRPr lang="ru-RU" sz="2200" b="1" dirty="0" smtClean="0">
              <a:solidFill>
                <a:schemeClr val="tx2">
                  <a:lumMod val="75000"/>
                </a:schemeClr>
              </a:solidFill>
              <a:latin typeface="Times New Roman" pitchFamily="18" charset="0"/>
              <a:ea typeface="Verdana" pitchFamily="34" charset="0"/>
              <a:cs typeface="Times New Roman" pitchFamily="18" charset="0"/>
            </a:endParaRPr>
          </a:p>
        </p:txBody>
      </p:sp>
      <p:sp>
        <p:nvSpPr>
          <p:cNvPr id="2051" name="Прямоугольник 4"/>
          <p:cNvSpPr>
            <a:spLocks noChangeArrowheads="1"/>
          </p:cNvSpPr>
          <p:nvPr/>
        </p:nvSpPr>
        <p:spPr bwMode="auto">
          <a:xfrm>
            <a:off x="457200" y="457200"/>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endParaRPr lang="ru-RU" altLang="ru-RU" b="1">
              <a:solidFill>
                <a:srgbClr val="002060"/>
              </a:solidFill>
              <a:latin typeface="Times New Roman" pitchFamily="18" charset="0"/>
              <a:cs typeface="Times New Roman" pitchFamily="18" charset="0"/>
            </a:endParaRPr>
          </a:p>
        </p:txBody>
      </p:sp>
      <p:sp>
        <p:nvSpPr>
          <p:cNvPr id="2052" name="TextBox 1"/>
          <p:cNvSpPr txBox="1">
            <a:spLocks noChangeArrowheads="1"/>
          </p:cNvSpPr>
          <p:nvPr/>
        </p:nvSpPr>
        <p:spPr bwMode="auto">
          <a:xfrm>
            <a:off x="4191000" y="3962400"/>
            <a:ext cx="4953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a:latin typeface="Times New Roman" pitchFamily="18" charset="0"/>
                <a:cs typeface="Times New Roman" pitchFamily="18" charset="0"/>
              </a:rPr>
              <a:t>Авторы:</a:t>
            </a:r>
          </a:p>
          <a:p>
            <a:pPr eaLnBrk="1" hangingPunct="1"/>
            <a:r>
              <a:rPr lang="ru-RU" altLang="ru-RU" b="1">
                <a:latin typeface="Times New Roman" pitchFamily="18" charset="0"/>
                <a:cs typeface="Times New Roman" pitchFamily="18" charset="0"/>
              </a:rPr>
              <a:t>О.И. Акасевич, директор МБОУ СОШ № 1, </a:t>
            </a:r>
          </a:p>
          <a:p>
            <a:pPr eaLnBrk="1" hangingPunct="1"/>
            <a:r>
              <a:rPr lang="ru-RU" altLang="ru-RU" b="1">
                <a:latin typeface="Times New Roman" pitchFamily="18" charset="0"/>
                <a:cs typeface="Times New Roman" pitchFamily="18" charset="0"/>
              </a:rPr>
              <a:t>Н. В. Панченко, заместитель директора по УМР, Т.Л. Гаврилова, педагог- психолог.</a:t>
            </a:r>
          </a:p>
          <a:p>
            <a:pPr eaLnBrk="1" hangingPunct="1"/>
            <a:endParaRPr lang="ru-RU" altLang="ru-RU" b="1">
              <a:latin typeface="Times New Roman" pitchFamily="18" charset="0"/>
              <a:cs typeface="Times New Roman" pitchFamily="18" charset="0"/>
            </a:endParaRPr>
          </a:p>
          <a:p>
            <a:pPr eaLnBrk="1" hangingPunct="1"/>
            <a:endParaRPr lang="ru-RU" altLang="ru-RU" b="1">
              <a:latin typeface="Times New Roman" pitchFamily="18" charset="0"/>
              <a:cs typeface="Times New Roman" pitchFamily="18" charset="0"/>
            </a:endParaRPr>
          </a:p>
          <a:p>
            <a:pPr eaLnBrk="1" hangingPunct="1"/>
            <a:endParaRPr lang="ru-RU" altLang="ru-RU" sz="2000"/>
          </a:p>
        </p:txBody>
      </p:sp>
      <p:pic>
        <p:nvPicPr>
          <p:cNvPr id="2053" name="Picture 8" descr="C:\Users\Завуч\Desktop\Н.В. Панченко\КОНКУРСЫ\ШКОЛА ГОДА -2020\ФОТО ШКОЛА 2020\Учащиеся в фойе.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276600"/>
            <a:ext cx="396240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descr="G:\Герб школы.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371475"/>
            <a:ext cx="87788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7"/>
          <p:cNvSpPr>
            <a:spLocks noChangeArrowheads="1"/>
          </p:cNvSpPr>
          <p:nvPr/>
        </p:nvSpPr>
        <p:spPr bwMode="auto">
          <a:xfrm>
            <a:off x="0" y="0"/>
            <a:ext cx="7464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ru-RU" altLang="ru-RU" b="1">
                <a:solidFill>
                  <a:srgbClr val="000000"/>
                </a:solidFill>
                <a:latin typeface="Times New Roman" pitchFamily="18" charset="0"/>
                <a:cs typeface="Times New Roman" pitchFamily="18" charset="0"/>
              </a:rPr>
              <a:t> </a:t>
            </a:r>
            <a:r>
              <a:rPr lang="ru-RU" altLang="ru-RU" b="1">
                <a:solidFill>
                  <a:srgbClr val="000000"/>
                </a:solidFill>
                <a:latin typeface="Garamond" pitchFamily="18" charset="0"/>
              </a:rPr>
              <a:t>Муниципальное бюджетное общеобразовательное учреждение </a:t>
            </a:r>
            <a:br>
              <a:rPr lang="ru-RU" altLang="ru-RU" b="1">
                <a:solidFill>
                  <a:srgbClr val="000000"/>
                </a:solidFill>
                <a:latin typeface="Garamond" pitchFamily="18" charset="0"/>
              </a:rPr>
            </a:br>
            <a:r>
              <a:rPr lang="ru-RU" altLang="ru-RU" b="1">
                <a:solidFill>
                  <a:srgbClr val="000000"/>
                </a:solidFill>
                <a:latin typeface="Garamond" pitchFamily="18" charset="0"/>
              </a:rPr>
              <a:t>средняя общеобразовательная школа № 1 имени А.И.Герцена </a:t>
            </a:r>
            <a:br>
              <a:rPr lang="ru-RU" altLang="ru-RU" b="1">
                <a:solidFill>
                  <a:srgbClr val="000000"/>
                </a:solidFill>
                <a:latin typeface="Garamond" pitchFamily="18" charset="0"/>
              </a:rPr>
            </a:br>
            <a:r>
              <a:rPr lang="ru-RU" altLang="ru-RU" b="1">
                <a:solidFill>
                  <a:srgbClr val="000000"/>
                </a:solidFill>
                <a:latin typeface="Garamond" pitchFamily="18" charset="0"/>
              </a:rPr>
              <a:t>муниципального образования Тимашевский район</a:t>
            </a:r>
            <a:endParaRPr lang="ru-RU" altLang="ru-RU" b="1">
              <a:solidFill>
                <a:srgbClr val="000000"/>
              </a:solidFill>
              <a:latin typeface="Times New Roman" pitchFamily="18" charset="0"/>
              <a:cs typeface="Times New Roman" pitchFamily="18" charset="0"/>
            </a:endParaRPr>
          </a:p>
        </p:txBody>
      </p:sp>
      <p:sp>
        <p:nvSpPr>
          <p:cNvPr id="11267" name="Прямоугольник 4"/>
          <p:cNvSpPr>
            <a:spLocks noChangeArrowheads="1"/>
          </p:cNvSpPr>
          <p:nvPr/>
        </p:nvSpPr>
        <p:spPr bwMode="auto">
          <a:xfrm>
            <a:off x="0" y="1295400"/>
            <a:ext cx="88963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charset="0"/>
              <a:buNone/>
            </a:pPr>
            <a:r>
              <a:rPr lang="ru-RU" altLang="ru-RU" sz="2800" b="1">
                <a:solidFill>
                  <a:srgbClr val="FF0000"/>
                </a:solidFill>
                <a:latin typeface="Times New Roman" pitchFamily="18" charset="0"/>
                <a:ea typeface="MS Mincho" pitchFamily="49" charset="-128"/>
              </a:rPr>
              <a:t>Возможность формирования надпрофессиональных компетенций средствами предмета</a:t>
            </a:r>
          </a:p>
        </p:txBody>
      </p:sp>
      <p:pic>
        <p:nvPicPr>
          <p:cNvPr id="11268" name="Picture 6" descr="G:\Герб школы.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381000"/>
            <a:ext cx="8937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269" name="Диаграмма 4"/>
          <p:cNvGraphicFramePr>
            <a:graphicFrameLocks/>
          </p:cNvGraphicFramePr>
          <p:nvPr/>
        </p:nvGraphicFramePr>
        <p:xfrm>
          <a:off x="-50800" y="2159000"/>
          <a:ext cx="8920163" cy="4627563"/>
        </p:xfrm>
        <a:graphic>
          <a:graphicData uri="http://schemas.openxmlformats.org/presentationml/2006/ole">
            <mc:AlternateContent xmlns:mc="http://schemas.openxmlformats.org/markup-compatibility/2006">
              <mc:Choice xmlns:v="urn:schemas-microsoft-com:vml" Requires="v">
                <p:oleObj spid="_x0000_s11271" name="Диаграмма" r:id="rId4" imgW="8925318" imgH="4633362" progId="Excel.Chart.8">
                  <p:embed/>
                </p:oleObj>
              </mc:Choice>
              <mc:Fallback>
                <p:oleObj name="Диаграмма" r:id="rId4" imgW="8925318" imgH="4633362" progId="Excel.Chart.8">
                  <p:embed/>
                  <p:pic>
                    <p:nvPicPr>
                      <p:cNvPr id="0" name="Диаграмма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2159000"/>
                        <a:ext cx="8920163"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7"/>
          <p:cNvSpPr>
            <a:spLocks noChangeArrowheads="1"/>
          </p:cNvSpPr>
          <p:nvPr/>
        </p:nvSpPr>
        <p:spPr bwMode="auto">
          <a:xfrm>
            <a:off x="152400" y="0"/>
            <a:ext cx="746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ru-RU" altLang="ru-RU" b="1">
                <a:latin typeface="Times New Roman" pitchFamily="18" charset="0"/>
                <a:cs typeface="Times New Roman" pitchFamily="18" charset="0"/>
              </a:rPr>
              <a:t>   </a:t>
            </a:r>
            <a:r>
              <a:rPr lang="ru-RU" altLang="ru-RU" b="1">
                <a:solidFill>
                  <a:srgbClr val="000000"/>
                </a:solidFill>
                <a:latin typeface="Garamond" pitchFamily="18" charset="0"/>
              </a:rPr>
              <a:t>Муниципальное бюджетное общеобразовательное учреждение </a:t>
            </a:r>
            <a:br>
              <a:rPr lang="ru-RU" altLang="ru-RU" b="1">
                <a:solidFill>
                  <a:srgbClr val="000000"/>
                </a:solidFill>
                <a:latin typeface="Garamond" pitchFamily="18" charset="0"/>
              </a:rPr>
            </a:br>
            <a:r>
              <a:rPr lang="ru-RU" altLang="ru-RU" b="1">
                <a:solidFill>
                  <a:srgbClr val="000000"/>
                </a:solidFill>
                <a:latin typeface="Garamond" pitchFamily="18" charset="0"/>
              </a:rPr>
              <a:t>средняя общеобразовательная школа № 1 имени А.И.Герцена </a:t>
            </a:r>
            <a:br>
              <a:rPr lang="ru-RU" altLang="ru-RU" b="1">
                <a:solidFill>
                  <a:srgbClr val="000000"/>
                </a:solidFill>
                <a:latin typeface="Garamond" pitchFamily="18" charset="0"/>
              </a:rPr>
            </a:br>
            <a:r>
              <a:rPr lang="ru-RU" altLang="ru-RU" b="1">
                <a:solidFill>
                  <a:srgbClr val="000000"/>
                </a:solidFill>
                <a:latin typeface="Garamond" pitchFamily="18" charset="0"/>
              </a:rPr>
              <a:t>муниципального образования Тимашевский район</a:t>
            </a:r>
            <a:endParaRPr lang="ru-RU" altLang="ru-RU" b="1">
              <a:latin typeface="Times New Roman" pitchFamily="18" charset="0"/>
              <a:cs typeface="Times New Roman" pitchFamily="18" charset="0"/>
            </a:endParaRPr>
          </a:p>
        </p:txBody>
      </p:sp>
      <p:sp>
        <p:nvSpPr>
          <p:cNvPr id="3" name="Скругленный прямоугольник 2"/>
          <p:cNvSpPr/>
          <p:nvPr/>
        </p:nvSpPr>
        <p:spPr>
          <a:xfrm>
            <a:off x="152400" y="1600200"/>
            <a:ext cx="8686800" cy="1752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ru-RU" sz="2800" b="1" dirty="0">
                <a:solidFill>
                  <a:srgbClr val="C00000"/>
                </a:solidFill>
                <a:latin typeface="Times New Roman" pitchFamily="18" charset="0"/>
                <a:cs typeface="Times New Roman" pitchFamily="18" charset="0"/>
              </a:rPr>
              <a:t>Блок «Педагогические технологии как инструмент формирования надпрофессиональных компетенций во внеурочной деятельности».</a:t>
            </a:r>
          </a:p>
        </p:txBody>
      </p:sp>
      <p:pic>
        <p:nvPicPr>
          <p:cNvPr id="12292" name="Рисунок 7" descr="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29000"/>
            <a:ext cx="4114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descr="C:\Users\Завуч\Desktop\Н.В. Панченко\КОНКУРСЫ\ШКОЛА ГОДА -2020\ФОТО ШКОЛА 2020\IMG-20191114-WA0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429000"/>
            <a:ext cx="4038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8" descr="G:\Герб школы.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304800"/>
            <a:ext cx="91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ольник 7"/>
          <p:cNvSpPr>
            <a:spLocks noChangeArrowheads="1"/>
          </p:cNvSpPr>
          <p:nvPr/>
        </p:nvSpPr>
        <p:spPr bwMode="auto">
          <a:xfrm>
            <a:off x="152400" y="0"/>
            <a:ext cx="746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ru-RU" altLang="ru-RU" b="1">
                <a:latin typeface="Times New Roman" pitchFamily="18" charset="0"/>
                <a:cs typeface="Times New Roman" pitchFamily="18" charset="0"/>
              </a:rPr>
              <a:t>   </a:t>
            </a:r>
            <a:r>
              <a:rPr lang="ru-RU" altLang="ru-RU" b="1">
                <a:solidFill>
                  <a:srgbClr val="000000"/>
                </a:solidFill>
                <a:latin typeface="Garamond" pitchFamily="18" charset="0"/>
              </a:rPr>
              <a:t>Муниципальное бюджетное общеобразовательное учреждение </a:t>
            </a:r>
            <a:br>
              <a:rPr lang="ru-RU" altLang="ru-RU" b="1">
                <a:solidFill>
                  <a:srgbClr val="000000"/>
                </a:solidFill>
                <a:latin typeface="Garamond" pitchFamily="18" charset="0"/>
              </a:rPr>
            </a:br>
            <a:r>
              <a:rPr lang="ru-RU" altLang="ru-RU" b="1">
                <a:solidFill>
                  <a:srgbClr val="000000"/>
                </a:solidFill>
                <a:latin typeface="Garamond" pitchFamily="18" charset="0"/>
              </a:rPr>
              <a:t>средняя общеобразовательная школа № 1 имени А.И.Герцена </a:t>
            </a:r>
            <a:br>
              <a:rPr lang="ru-RU" altLang="ru-RU" b="1">
                <a:solidFill>
                  <a:srgbClr val="000000"/>
                </a:solidFill>
                <a:latin typeface="Garamond" pitchFamily="18" charset="0"/>
              </a:rPr>
            </a:br>
            <a:r>
              <a:rPr lang="ru-RU" altLang="ru-RU" b="1">
                <a:solidFill>
                  <a:srgbClr val="000000"/>
                </a:solidFill>
                <a:latin typeface="Garamond" pitchFamily="18" charset="0"/>
              </a:rPr>
              <a:t>муниципального образования Тимашевский район</a:t>
            </a:r>
            <a:endParaRPr lang="ru-RU" altLang="ru-RU" b="1">
              <a:latin typeface="Times New Roman" pitchFamily="18" charset="0"/>
              <a:cs typeface="Times New Roman" pitchFamily="18" charset="0"/>
            </a:endParaRPr>
          </a:p>
        </p:txBody>
      </p:sp>
      <p:sp>
        <p:nvSpPr>
          <p:cNvPr id="7" name="Выноска со стрелкой вниз 6"/>
          <p:cNvSpPr/>
          <p:nvPr/>
        </p:nvSpPr>
        <p:spPr>
          <a:xfrm>
            <a:off x="381000" y="1524000"/>
            <a:ext cx="8305800" cy="2209800"/>
          </a:xfrm>
          <a:prstGeom prst="down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400" b="1" dirty="0"/>
              <a:t>БЛОК «ПЕДАГОГИЧЕСКИЕ ТЕХНОЛОГИИ КАК ИНСТРУМЕНТ ФОРМИРОВАНИЯ НАДПРОФЕССИОНАЛЬНЫХ КОМПЕТЕНЦИЙ В УРОЧНОЙ ДЕЯТЕЛЬНОСТИ</a:t>
            </a:r>
          </a:p>
        </p:txBody>
      </p:sp>
      <p:sp>
        <p:nvSpPr>
          <p:cNvPr id="9" name="Прямоугольник 8"/>
          <p:cNvSpPr/>
          <p:nvPr/>
        </p:nvSpPr>
        <p:spPr>
          <a:xfrm>
            <a:off x="685800" y="3810000"/>
            <a:ext cx="8001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000" b="1">
                <a:solidFill>
                  <a:srgbClr val="FFFFFF"/>
                </a:solidFill>
                <a:latin typeface="Times New Roman" pitchFamily="18" charset="0"/>
                <a:cs typeface="Times New Roman" pitchFamily="18" charset="0"/>
              </a:rPr>
              <a:t>Семинар «Анализ методических разработок и проектирование урока с использованием развивающих технологий для формирования надпрофессиональных компетенций»</a:t>
            </a:r>
            <a:endParaRPr lang="ru-RU" sz="2000" b="1">
              <a:solidFill>
                <a:srgbClr val="FFFFFF"/>
              </a:solidFill>
              <a:cs typeface="Arial" charset="0"/>
            </a:endParaRPr>
          </a:p>
        </p:txBody>
      </p:sp>
      <p:sp>
        <p:nvSpPr>
          <p:cNvPr id="10" name="Прямоугольник 9"/>
          <p:cNvSpPr/>
          <p:nvPr/>
        </p:nvSpPr>
        <p:spPr>
          <a:xfrm>
            <a:off x="685800" y="5181600"/>
            <a:ext cx="8001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000" b="1">
                <a:solidFill>
                  <a:srgbClr val="FFFFFF"/>
                </a:solidFill>
                <a:latin typeface="Times New Roman" pitchFamily="18" charset="0"/>
                <a:cs typeface="Times New Roman" pitchFamily="18" charset="0"/>
              </a:rPr>
              <a:t>Семинар «Презентация проектов уроков, с использованием развивающих технологий для формирования надпрофессиональных компетенций»</a:t>
            </a:r>
            <a:endParaRPr lang="ru-RU" sz="2000" b="1">
              <a:solidFill>
                <a:srgbClr val="FFFFFF"/>
              </a:solidFill>
              <a:cs typeface="Arial" charset="0"/>
            </a:endParaRPr>
          </a:p>
        </p:txBody>
      </p:sp>
      <p:pic>
        <p:nvPicPr>
          <p:cNvPr id="13318" name="Picture 8" descr="G:\Герб школы.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3810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Прямоугольник 7"/>
          <p:cNvSpPr>
            <a:spLocks noChangeArrowheads="1"/>
          </p:cNvSpPr>
          <p:nvPr/>
        </p:nvSpPr>
        <p:spPr bwMode="auto">
          <a:xfrm>
            <a:off x="0" y="0"/>
            <a:ext cx="7464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ru-RU" altLang="ru-RU" b="1">
                <a:solidFill>
                  <a:srgbClr val="000000"/>
                </a:solidFill>
                <a:latin typeface="Times New Roman" pitchFamily="18" charset="0"/>
                <a:cs typeface="Times New Roman" pitchFamily="18" charset="0"/>
              </a:rPr>
              <a:t> </a:t>
            </a:r>
            <a:r>
              <a:rPr lang="ru-RU" altLang="ru-RU" b="1">
                <a:solidFill>
                  <a:srgbClr val="000000"/>
                </a:solidFill>
                <a:latin typeface="Garamond" pitchFamily="18" charset="0"/>
              </a:rPr>
              <a:t>Муниципальное бюджетное общеобразовательное учреждение </a:t>
            </a:r>
            <a:br>
              <a:rPr lang="ru-RU" altLang="ru-RU" b="1">
                <a:solidFill>
                  <a:srgbClr val="000000"/>
                </a:solidFill>
                <a:latin typeface="Garamond" pitchFamily="18" charset="0"/>
              </a:rPr>
            </a:br>
            <a:r>
              <a:rPr lang="ru-RU" altLang="ru-RU" b="1">
                <a:solidFill>
                  <a:srgbClr val="000000"/>
                </a:solidFill>
                <a:latin typeface="Garamond" pitchFamily="18" charset="0"/>
              </a:rPr>
              <a:t>средняя общеобразовательная школа № 1 имени А.И.Герцена </a:t>
            </a:r>
            <a:br>
              <a:rPr lang="ru-RU" altLang="ru-RU" b="1">
                <a:solidFill>
                  <a:srgbClr val="000000"/>
                </a:solidFill>
                <a:latin typeface="Garamond" pitchFamily="18" charset="0"/>
              </a:rPr>
            </a:br>
            <a:r>
              <a:rPr lang="ru-RU" altLang="ru-RU" b="1">
                <a:solidFill>
                  <a:srgbClr val="000000"/>
                </a:solidFill>
                <a:latin typeface="Garamond" pitchFamily="18" charset="0"/>
              </a:rPr>
              <a:t>муниципального образования Тимашевский район</a:t>
            </a:r>
            <a:endParaRPr lang="ru-RU" altLang="ru-RU" b="1">
              <a:solidFill>
                <a:srgbClr val="000000"/>
              </a:solidFill>
              <a:latin typeface="Times New Roman" pitchFamily="18" charset="0"/>
              <a:cs typeface="Times New Roman" pitchFamily="18" charset="0"/>
            </a:endParaRPr>
          </a:p>
        </p:txBody>
      </p:sp>
      <p:sp>
        <p:nvSpPr>
          <p:cNvPr id="14339" name="Прямоугольник 4"/>
          <p:cNvSpPr>
            <a:spLocks noChangeArrowheads="1"/>
          </p:cNvSpPr>
          <p:nvPr/>
        </p:nvSpPr>
        <p:spPr bwMode="auto">
          <a:xfrm>
            <a:off x="0" y="1143000"/>
            <a:ext cx="7772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ru-RU" altLang="ru-RU" sz="2800" b="1">
                <a:solidFill>
                  <a:srgbClr val="FF0000"/>
                </a:solidFill>
              </a:rPr>
              <a:t>Монотонное преобразование экспертных оценок  (11 «Б» класс) </a:t>
            </a:r>
            <a:endParaRPr lang="ru-RU" altLang="ru-RU" sz="2800">
              <a:solidFill>
                <a:srgbClr val="FF0000"/>
              </a:solidFill>
            </a:endParaRPr>
          </a:p>
        </p:txBody>
      </p:sp>
      <p:pic>
        <p:nvPicPr>
          <p:cNvPr id="14340" name="Picture 6" descr="G:\Герб школы.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304800"/>
            <a:ext cx="9144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41" name="Диаграмма 4"/>
          <p:cNvGraphicFramePr>
            <a:graphicFrameLocks/>
          </p:cNvGraphicFramePr>
          <p:nvPr/>
        </p:nvGraphicFramePr>
        <p:xfrm>
          <a:off x="-50800" y="2046288"/>
          <a:ext cx="8940800" cy="4862512"/>
        </p:xfrm>
        <a:graphic>
          <a:graphicData uri="http://schemas.openxmlformats.org/presentationml/2006/ole">
            <mc:AlternateContent xmlns:mc="http://schemas.openxmlformats.org/markup-compatibility/2006">
              <mc:Choice xmlns:v="urn:schemas-microsoft-com:vml" Requires="v">
                <p:oleObj spid="_x0000_s14343" name="Диаграмма" r:id="rId4" imgW="8949704" imgH="4871126" progId="Excel.Chart.8">
                  <p:embed/>
                </p:oleObj>
              </mc:Choice>
              <mc:Fallback>
                <p:oleObj name="Диаграмма" r:id="rId4" imgW="8949704" imgH="4871126" progId="Excel.Chart.8">
                  <p:embed/>
                  <p:pic>
                    <p:nvPicPr>
                      <p:cNvPr id="0" name="Диаграмма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2046288"/>
                        <a:ext cx="8940800"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рямоугольник 7"/>
          <p:cNvSpPr>
            <a:spLocks noChangeArrowheads="1"/>
          </p:cNvSpPr>
          <p:nvPr/>
        </p:nvSpPr>
        <p:spPr bwMode="auto">
          <a:xfrm>
            <a:off x="152400" y="0"/>
            <a:ext cx="746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ru-RU" altLang="ru-RU" b="1">
                <a:latin typeface="Times New Roman" pitchFamily="18" charset="0"/>
                <a:cs typeface="Times New Roman" pitchFamily="18" charset="0"/>
              </a:rPr>
              <a:t>   </a:t>
            </a:r>
            <a:r>
              <a:rPr lang="ru-RU" altLang="ru-RU" b="1">
                <a:solidFill>
                  <a:srgbClr val="000000"/>
                </a:solidFill>
                <a:latin typeface="Garamond" pitchFamily="18" charset="0"/>
              </a:rPr>
              <a:t>Муниципальное бюджетное общеобразовательное учреждение </a:t>
            </a:r>
            <a:br>
              <a:rPr lang="ru-RU" altLang="ru-RU" b="1">
                <a:solidFill>
                  <a:srgbClr val="000000"/>
                </a:solidFill>
                <a:latin typeface="Garamond" pitchFamily="18" charset="0"/>
              </a:rPr>
            </a:br>
            <a:r>
              <a:rPr lang="ru-RU" altLang="ru-RU" b="1">
                <a:solidFill>
                  <a:srgbClr val="000000"/>
                </a:solidFill>
                <a:latin typeface="Garamond" pitchFamily="18" charset="0"/>
              </a:rPr>
              <a:t>средняя общеобразовательная школа № 1 имени А.И.Герцена </a:t>
            </a:r>
            <a:br>
              <a:rPr lang="ru-RU" altLang="ru-RU" b="1">
                <a:solidFill>
                  <a:srgbClr val="000000"/>
                </a:solidFill>
                <a:latin typeface="Garamond" pitchFamily="18" charset="0"/>
              </a:rPr>
            </a:br>
            <a:r>
              <a:rPr lang="ru-RU" altLang="ru-RU" b="1">
                <a:solidFill>
                  <a:srgbClr val="000000"/>
                </a:solidFill>
                <a:latin typeface="Garamond" pitchFamily="18" charset="0"/>
              </a:rPr>
              <a:t>муниципального образования Тимашевский район</a:t>
            </a:r>
            <a:endParaRPr lang="ru-RU" altLang="ru-RU" b="1">
              <a:latin typeface="Times New Roman" pitchFamily="18" charset="0"/>
              <a:cs typeface="Times New Roman" pitchFamily="18" charset="0"/>
            </a:endParaRPr>
          </a:p>
        </p:txBody>
      </p:sp>
      <p:sp>
        <p:nvSpPr>
          <p:cNvPr id="4" name="Скругленный прямоугольник 3"/>
          <p:cNvSpPr/>
          <p:nvPr/>
        </p:nvSpPr>
        <p:spPr>
          <a:xfrm>
            <a:off x="274638" y="1447800"/>
            <a:ext cx="8458200" cy="1143000"/>
          </a:xfrm>
          <a:prstGeom prst="roundRect">
            <a:avLst/>
          </a:prstGeom>
          <a:solidFill>
            <a:srgbClr val="FFFF00"/>
          </a:solidFill>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ru-RU" sz="2000" dirty="0">
              <a:solidFill>
                <a:srgbClr val="000000"/>
              </a:solidFill>
              <a:latin typeface="Times New Roman" pitchFamily="18" charset="0"/>
              <a:cs typeface="Times New Roman" pitchFamily="18" charset="0"/>
            </a:endParaRPr>
          </a:p>
          <a:p>
            <a:pPr algn="ctr" eaLnBrk="1" hangingPunct="1">
              <a:defRPr/>
            </a:pPr>
            <a:endParaRPr lang="ru-RU" sz="2000" dirty="0">
              <a:solidFill>
                <a:srgbClr val="000000"/>
              </a:solidFill>
              <a:latin typeface="Times New Roman" pitchFamily="18" charset="0"/>
              <a:cs typeface="Times New Roman" pitchFamily="18" charset="0"/>
            </a:endParaRPr>
          </a:p>
          <a:p>
            <a:pPr algn="ctr" eaLnBrk="1" hangingPunct="1">
              <a:defRPr/>
            </a:pPr>
            <a:r>
              <a:rPr lang="ru-RU" sz="2400" dirty="0">
                <a:solidFill>
                  <a:srgbClr val="000000"/>
                </a:solidFill>
                <a:latin typeface="Times New Roman" pitchFamily="18" charset="0"/>
                <a:cs typeface="Times New Roman" pitchFamily="18" charset="0"/>
              </a:rPr>
              <a:t>Для формирования ценностно-смысловой и информационной компетенций разработана развивающая психолого-педагогическая программа  «Безопасная </a:t>
            </a:r>
            <a:r>
              <a:rPr lang="ru-RU" sz="2400" dirty="0" err="1">
                <a:solidFill>
                  <a:srgbClr val="000000"/>
                </a:solidFill>
                <a:latin typeface="Times New Roman" pitchFamily="18" charset="0"/>
                <a:cs typeface="Times New Roman" pitchFamily="18" charset="0"/>
              </a:rPr>
              <a:t>медиасреда</a:t>
            </a:r>
            <a:r>
              <a:rPr lang="ru-RU" sz="2400" dirty="0">
                <a:solidFill>
                  <a:srgbClr val="000000"/>
                </a:solidFill>
                <a:latin typeface="Times New Roman" pitchFamily="18" charset="0"/>
                <a:cs typeface="Times New Roman" pitchFamily="18" charset="0"/>
              </a:rPr>
              <a:t>» </a:t>
            </a:r>
          </a:p>
          <a:p>
            <a:pPr eaLnBrk="1" hangingPunct="1">
              <a:defRPr/>
            </a:pPr>
            <a:endParaRPr lang="ru-RU" b="1" dirty="0">
              <a:solidFill>
                <a:srgbClr val="000000"/>
              </a:solidFill>
              <a:latin typeface="Times New Roman" pitchFamily="18" charset="0"/>
              <a:cs typeface="Times New Roman" pitchFamily="18" charset="0"/>
            </a:endParaRPr>
          </a:p>
          <a:p>
            <a:pPr eaLnBrk="1" hangingPunct="1">
              <a:defRPr/>
            </a:pPr>
            <a:endParaRPr lang="ru-RU" dirty="0">
              <a:solidFill>
                <a:srgbClr val="000000"/>
              </a:solidFill>
              <a:latin typeface="Times New Roman" pitchFamily="18" charset="0"/>
              <a:cs typeface="Times New Roman" pitchFamily="18" charset="0"/>
            </a:endParaRPr>
          </a:p>
        </p:txBody>
      </p:sp>
      <p:sp>
        <p:nvSpPr>
          <p:cNvPr id="7" name="Скругленный прямоугольник 6"/>
          <p:cNvSpPr/>
          <p:nvPr/>
        </p:nvSpPr>
        <p:spPr>
          <a:xfrm>
            <a:off x="274638" y="2971800"/>
            <a:ext cx="8458200" cy="1295400"/>
          </a:xfrm>
          <a:prstGeom prst="roundRect">
            <a:avLst/>
          </a:prstGeom>
          <a:solidFill>
            <a:srgbClr val="BCE4F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400" dirty="0">
                <a:solidFill>
                  <a:schemeClr val="tx1"/>
                </a:solidFill>
                <a:latin typeface="Times New Roman" pitchFamily="18" charset="0"/>
                <a:cs typeface="Times New Roman" pitchFamily="18" charset="0"/>
              </a:rPr>
              <a:t>Разработаны программы с углубленным изучением отдельных предметов (химия, биология, обществознание, информатика)</a:t>
            </a:r>
          </a:p>
        </p:txBody>
      </p:sp>
      <p:sp>
        <p:nvSpPr>
          <p:cNvPr id="8" name="Скругленный прямоугольник 7"/>
          <p:cNvSpPr/>
          <p:nvPr/>
        </p:nvSpPr>
        <p:spPr>
          <a:xfrm>
            <a:off x="274638" y="4648200"/>
            <a:ext cx="8458200" cy="1143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400" dirty="0">
                <a:solidFill>
                  <a:schemeClr val="tx1"/>
                </a:solidFill>
                <a:latin typeface="Times New Roman" pitchFamily="18" charset="0"/>
                <a:cs typeface="Times New Roman" pitchFamily="18" charset="0"/>
              </a:rPr>
              <a:t>Педагогом –психологом Гавриловой Т.Л</a:t>
            </a:r>
            <a:r>
              <a:rPr lang="ru-RU" sz="2400" dirty="0">
                <a:solidFill>
                  <a:schemeClr val="tx1"/>
                </a:solidFill>
              </a:rPr>
              <a:t>.</a:t>
            </a:r>
          </a:p>
          <a:p>
            <a:pPr algn="ctr" eaLnBrk="1" hangingPunct="1">
              <a:defRPr/>
            </a:pPr>
            <a:r>
              <a:rPr lang="ru-RU" sz="2400" dirty="0">
                <a:solidFill>
                  <a:schemeClr val="tx1"/>
                </a:solidFill>
                <a:latin typeface="Times New Roman" pitchFamily="18" charset="0"/>
                <a:cs typeface="Times New Roman" pitchFamily="18" charset="0"/>
              </a:rPr>
              <a:t>разработана авторская программа «Мой выбор-жизненный успех» </a:t>
            </a:r>
            <a:endParaRPr lang="ru-RU" dirty="0">
              <a:solidFill>
                <a:schemeClr val="tx1"/>
              </a:solidFill>
            </a:endParaRPr>
          </a:p>
        </p:txBody>
      </p:sp>
      <p:pic>
        <p:nvPicPr>
          <p:cNvPr id="15366" name="Picture 8" descr="G:\Герб школы.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461963"/>
            <a:ext cx="855663"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7"/>
          <p:cNvSpPr>
            <a:spLocks noChangeArrowheads="1"/>
          </p:cNvSpPr>
          <p:nvPr/>
        </p:nvSpPr>
        <p:spPr bwMode="auto">
          <a:xfrm>
            <a:off x="152400" y="0"/>
            <a:ext cx="746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ru-RU" altLang="ru-RU" b="1">
                <a:latin typeface="Times New Roman" pitchFamily="18" charset="0"/>
                <a:cs typeface="Times New Roman" pitchFamily="18" charset="0"/>
              </a:rPr>
              <a:t>   </a:t>
            </a:r>
            <a:r>
              <a:rPr lang="ru-RU" altLang="ru-RU" b="1">
                <a:solidFill>
                  <a:srgbClr val="000000"/>
                </a:solidFill>
                <a:latin typeface="Garamond" pitchFamily="18" charset="0"/>
              </a:rPr>
              <a:t>Муниципальное бюджетное общеобразовательное учреждение </a:t>
            </a:r>
            <a:br>
              <a:rPr lang="ru-RU" altLang="ru-RU" b="1">
                <a:solidFill>
                  <a:srgbClr val="000000"/>
                </a:solidFill>
                <a:latin typeface="Garamond" pitchFamily="18" charset="0"/>
              </a:rPr>
            </a:br>
            <a:r>
              <a:rPr lang="ru-RU" altLang="ru-RU" b="1">
                <a:solidFill>
                  <a:srgbClr val="000000"/>
                </a:solidFill>
                <a:latin typeface="Garamond" pitchFamily="18" charset="0"/>
              </a:rPr>
              <a:t>средняя общеобразовательная школа № 1 имени А.И.Герцена </a:t>
            </a:r>
            <a:br>
              <a:rPr lang="ru-RU" altLang="ru-RU" b="1">
                <a:solidFill>
                  <a:srgbClr val="000000"/>
                </a:solidFill>
                <a:latin typeface="Garamond" pitchFamily="18" charset="0"/>
              </a:rPr>
            </a:br>
            <a:r>
              <a:rPr lang="ru-RU" altLang="ru-RU" b="1">
                <a:solidFill>
                  <a:srgbClr val="000000"/>
                </a:solidFill>
                <a:latin typeface="Garamond" pitchFamily="18" charset="0"/>
              </a:rPr>
              <a:t>муниципального образования Тимашевский район</a:t>
            </a:r>
            <a:endParaRPr lang="ru-RU" altLang="ru-RU" b="1">
              <a:latin typeface="Times New Roman" pitchFamily="18" charset="0"/>
              <a:cs typeface="Times New Roman" pitchFamily="18" charset="0"/>
            </a:endParaRPr>
          </a:p>
        </p:txBody>
      </p:sp>
      <p:sp>
        <p:nvSpPr>
          <p:cNvPr id="2" name="Скругленный прямоугольник 1"/>
          <p:cNvSpPr/>
          <p:nvPr/>
        </p:nvSpPr>
        <p:spPr>
          <a:xfrm>
            <a:off x="457200" y="1600200"/>
            <a:ext cx="8382000" cy="609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000" b="1" dirty="0">
                <a:solidFill>
                  <a:schemeClr val="tx1"/>
                </a:solidFill>
              </a:rPr>
              <a:t>Инновационные курсы повышения квалификации прошли 19 педагогов</a:t>
            </a:r>
          </a:p>
        </p:txBody>
      </p:sp>
      <p:pic>
        <p:nvPicPr>
          <p:cNvPr id="16388" name="Picture 3" descr="C:\Users\Завуч\Desktop\Н.В. Панченко\КОНКУРСЫ\ШКОЛА ГОДА -2020\ФОТО ШКОЛА 2020\P91209-1753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38400"/>
            <a:ext cx="8305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descr="G:\Герб школы.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6388" y="323850"/>
            <a:ext cx="91281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7"/>
          <p:cNvSpPr>
            <a:spLocks noChangeArrowheads="1"/>
          </p:cNvSpPr>
          <p:nvPr/>
        </p:nvSpPr>
        <p:spPr bwMode="auto">
          <a:xfrm>
            <a:off x="152400" y="0"/>
            <a:ext cx="746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ru-RU" altLang="ru-RU" b="1">
                <a:latin typeface="Times New Roman" pitchFamily="18" charset="0"/>
                <a:cs typeface="Times New Roman" pitchFamily="18" charset="0"/>
              </a:rPr>
              <a:t>   </a:t>
            </a:r>
            <a:r>
              <a:rPr lang="ru-RU" altLang="ru-RU" b="1">
                <a:solidFill>
                  <a:srgbClr val="000000"/>
                </a:solidFill>
                <a:latin typeface="Garamond" pitchFamily="18" charset="0"/>
              </a:rPr>
              <a:t>Муниципальное бюджетное общеобразовательное учреждение </a:t>
            </a:r>
            <a:br>
              <a:rPr lang="ru-RU" altLang="ru-RU" b="1">
                <a:solidFill>
                  <a:srgbClr val="000000"/>
                </a:solidFill>
                <a:latin typeface="Garamond" pitchFamily="18" charset="0"/>
              </a:rPr>
            </a:br>
            <a:r>
              <a:rPr lang="ru-RU" altLang="ru-RU" b="1">
                <a:solidFill>
                  <a:srgbClr val="000000"/>
                </a:solidFill>
                <a:latin typeface="Garamond" pitchFamily="18" charset="0"/>
              </a:rPr>
              <a:t>средняя общеобразовательная школа № 1 имени А.И.Герцена </a:t>
            </a:r>
            <a:br>
              <a:rPr lang="ru-RU" altLang="ru-RU" b="1">
                <a:solidFill>
                  <a:srgbClr val="000000"/>
                </a:solidFill>
                <a:latin typeface="Garamond" pitchFamily="18" charset="0"/>
              </a:rPr>
            </a:br>
            <a:r>
              <a:rPr lang="ru-RU" altLang="ru-RU" b="1">
                <a:solidFill>
                  <a:srgbClr val="000000"/>
                </a:solidFill>
                <a:latin typeface="Garamond" pitchFamily="18" charset="0"/>
              </a:rPr>
              <a:t>муниципального образования Тимашевский район</a:t>
            </a:r>
            <a:endParaRPr lang="ru-RU" altLang="ru-RU" b="1">
              <a:latin typeface="Times New Roman" pitchFamily="18" charset="0"/>
              <a:cs typeface="Times New Roman" pitchFamily="18" charset="0"/>
            </a:endParaRPr>
          </a:p>
        </p:txBody>
      </p:sp>
      <p:sp>
        <p:nvSpPr>
          <p:cNvPr id="2" name="Скругленный прямоугольник 1"/>
          <p:cNvSpPr/>
          <p:nvPr/>
        </p:nvSpPr>
        <p:spPr>
          <a:xfrm>
            <a:off x="457200" y="1447800"/>
            <a:ext cx="8153400" cy="990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3200" b="1" dirty="0">
                <a:solidFill>
                  <a:schemeClr val="tx1"/>
                </a:solidFill>
                <a:latin typeface="Times New Roman" pitchFamily="18" charset="0"/>
                <a:cs typeface="Times New Roman" pitchFamily="18" charset="0"/>
              </a:rPr>
              <a:t>СЕТЕВОЕ ВЗАИМОДЕЙСТВИЕ</a:t>
            </a:r>
          </a:p>
        </p:txBody>
      </p:sp>
      <p:sp>
        <p:nvSpPr>
          <p:cNvPr id="3" name="Прямоугольник 2"/>
          <p:cNvSpPr/>
          <p:nvPr/>
        </p:nvSpPr>
        <p:spPr>
          <a:xfrm>
            <a:off x="457200" y="2743200"/>
            <a:ext cx="8077200" cy="3657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15000"/>
              </a:lnSpc>
              <a:defRPr/>
            </a:pPr>
            <a:r>
              <a:rPr lang="ru-RU" b="1">
                <a:solidFill>
                  <a:schemeClr val="tx1"/>
                </a:solidFill>
                <a:latin typeface="Times New Roman" pitchFamily="18" charset="0"/>
                <a:cs typeface="Times New Roman" pitchFamily="18" charset="0"/>
              </a:rPr>
              <a:t>Краснодарский кооперативный институт Российского университета кооперации;</a:t>
            </a:r>
            <a:endParaRPr lang="ru-RU" sz="1600" b="1">
              <a:solidFill>
                <a:schemeClr val="tx1"/>
              </a:solidFill>
              <a:latin typeface="Times New Roman" pitchFamily="18" charset="0"/>
              <a:cs typeface="Times New Roman" pitchFamily="18" charset="0"/>
            </a:endParaRPr>
          </a:p>
          <a:p>
            <a:pPr eaLnBrk="1" hangingPunct="1">
              <a:lnSpc>
                <a:spcPct val="150000"/>
              </a:lnSpc>
              <a:defRPr/>
            </a:pPr>
            <a:r>
              <a:rPr lang="ru-RU" b="1">
                <a:solidFill>
                  <a:schemeClr val="tx1"/>
                </a:solidFill>
                <a:latin typeface="Times New Roman" pitchFamily="18" charset="0"/>
                <a:cs typeface="Times New Roman" pitchFamily="18" charset="0"/>
              </a:rPr>
              <a:t>МАОУ гимназия № 2  г. Новороссийск; </a:t>
            </a:r>
            <a:endParaRPr lang="ru-RU" sz="1600" b="1">
              <a:solidFill>
                <a:schemeClr val="tx1"/>
              </a:solidFill>
              <a:latin typeface="Times New Roman" pitchFamily="18" charset="0"/>
              <a:cs typeface="Times New Roman" pitchFamily="18" charset="0"/>
            </a:endParaRPr>
          </a:p>
          <a:p>
            <a:pPr eaLnBrk="1" hangingPunct="1">
              <a:lnSpc>
                <a:spcPct val="150000"/>
              </a:lnSpc>
              <a:defRPr/>
            </a:pPr>
            <a:r>
              <a:rPr lang="ru-RU" b="1">
                <a:solidFill>
                  <a:schemeClr val="tx1"/>
                </a:solidFill>
                <a:latin typeface="Times New Roman" pitchFamily="18" charset="0"/>
                <a:cs typeface="Times New Roman" pitchFamily="18" charset="0"/>
              </a:rPr>
              <a:t>Северо- Кавказский техникум «Знание»;</a:t>
            </a:r>
            <a:endParaRPr lang="ru-RU" sz="1600" b="1">
              <a:solidFill>
                <a:schemeClr val="tx1"/>
              </a:solidFill>
              <a:latin typeface="Times New Roman" pitchFamily="18" charset="0"/>
              <a:cs typeface="Times New Roman" pitchFamily="18" charset="0"/>
            </a:endParaRPr>
          </a:p>
          <a:p>
            <a:pPr eaLnBrk="1" hangingPunct="1">
              <a:lnSpc>
                <a:spcPct val="150000"/>
              </a:lnSpc>
              <a:defRPr/>
            </a:pPr>
            <a:r>
              <a:rPr lang="ru-RU" b="1">
                <a:solidFill>
                  <a:schemeClr val="tx1"/>
                </a:solidFill>
                <a:latin typeface="Times New Roman" pitchFamily="18" charset="0"/>
                <a:cs typeface="Times New Roman" pitchFamily="18" charset="0"/>
              </a:rPr>
              <a:t>МБОУ СОШ № 13 Тимашевский район;</a:t>
            </a:r>
            <a:endParaRPr lang="ru-RU" sz="1600" b="1">
              <a:solidFill>
                <a:schemeClr val="tx1"/>
              </a:solidFill>
              <a:latin typeface="Times New Roman" pitchFamily="18" charset="0"/>
              <a:cs typeface="Times New Roman" pitchFamily="18" charset="0"/>
            </a:endParaRPr>
          </a:p>
          <a:p>
            <a:pPr eaLnBrk="1" hangingPunct="1">
              <a:lnSpc>
                <a:spcPct val="150000"/>
              </a:lnSpc>
              <a:defRPr/>
            </a:pPr>
            <a:r>
              <a:rPr lang="ru-RU" b="1">
                <a:solidFill>
                  <a:schemeClr val="tx1"/>
                </a:solidFill>
                <a:latin typeface="Times New Roman" pitchFamily="18" charset="0"/>
                <a:cs typeface="Times New Roman" pitchFamily="18" charset="0"/>
              </a:rPr>
              <a:t>МБОУ СОШ № 4   г. Тимашевск</a:t>
            </a:r>
            <a:endParaRPr lang="ru-RU" sz="1600" b="1">
              <a:solidFill>
                <a:schemeClr val="tx1"/>
              </a:solidFill>
              <a:latin typeface="Times New Roman" pitchFamily="18" charset="0"/>
              <a:cs typeface="Times New Roman" pitchFamily="18" charset="0"/>
            </a:endParaRPr>
          </a:p>
          <a:p>
            <a:pPr eaLnBrk="1" hangingPunct="1">
              <a:lnSpc>
                <a:spcPct val="150000"/>
              </a:lnSpc>
              <a:defRPr/>
            </a:pPr>
            <a:r>
              <a:rPr lang="ru-RU" b="1">
                <a:solidFill>
                  <a:schemeClr val="tx1"/>
                </a:solidFill>
                <a:latin typeface="Times New Roman" pitchFamily="18" charset="0"/>
                <a:cs typeface="Times New Roman" pitchFamily="18" charset="0"/>
              </a:rPr>
              <a:t>Государственный морской университет имени адмирала Ф.Ф. Ушакова г. Новороссийска;</a:t>
            </a:r>
          </a:p>
          <a:p>
            <a:pPr eaLnBrk="1" hangingPunct="1">
              <a:lnSpc>
                <a:spcPct val="150000"/>
              </a:lnSpc>
              <a:defRPr/>
            </a:pPr>
            <a:r>
              <a:rPr lang="ru-RU" b="1">
                <a:solidFill>
                  <a:schemeClr val="tx1"/>
                </a:solidFill>
                <a:latin typeface="Times New Roman" pitchFamily="18" charset="0"/>
                <a:cs typeface="Times New Roman" pitchFamily="18" charset="0"/>
              </a:rPr>
              <a:t>ООО «Нестле Кубань».</a:t>
            </a:r>
          </a:p>
        </p:txBody>
      </p:sp>
      <p:pic>
        <p:nvPicPr>
          <p:cNvPr id="17413" name="Picture 7" descr="G:\Герб школы.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381000"/>
            <a:ext cx="950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ольник 7"/>
          <p:cNvSpPr>
            <a:spLocks noChangeArrowheads="1"/>
          </p:cNvSpPr>
          <p:nvPr/>
        </p:nvSpPr>
        <p:spPr bwMode="auto">
          <a:xfrm>
            <a:off x="152400" y="0"/>
            <a:ext cx="746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ru-RU" altLang="ru-RU" b="1">
                <a:latin typeface="Times New Roman" pitchFamily="18" charset="0"/>
                <a:cs typeface="Times New Roman" pitchFamily="18" charset="0"/>
              </a:rPr>
              <a:t>   </a:t>
            </a:r>
            <a:r>
              <a:rPr lang="ru-RU" altLang="ru-RU" b="1">
                <a:solidFill>
                  <a:srgbClr val="000000"/>
                </a:solidFill>
                <a:latin typeface="Garamond" pitchFamily="18" charset="0"/>
              </a:rPr>
              <a:t>Муниципальное бюджетное общеобразовательное учреждение </a:t>
            </a:r>
            <a:br>
              <a:rPr lang="ru-RU" altLang="ru-RU" b="1">
                <a:solidFill>
                  <a:srgbClr val="000000"/>
                </a:solidFill>
                <a:latin typeface="Garamond" pitchFamily="18" charset="0"/>
              </a:rPr>
            </a:br>
            <a:r>
              <a:rPr lang="ru-RU" altLang="ru-RU" b="1">
                <a:solidFill>
                  <a:srgbClr val="000000"/>
                </a:solidFill>
                <a:latin typeface="Garamond" pitchFamily="18" charset="0"/>
              </a:rPr>
              <a:t>средняя общеобразовательная школа № 1 имени А.И.Герцена </a:t>
            </a:r>
            <a:br>
              <a:rPr lang="ru-RU" altLang="ru-RU" b="1">
                <a:solidFill>
                  <a:srgbClr val="000000"/>
                </a:solidFill>
                <a:latin typeface="Garamond" pitchFamily="18" charset="0"/>
              </a:rPr>
            </a:br>
            <a:r>
              <a:rPr lang="ru-RU" altLang="ru-RU" b="1">
                <a:solidFill>
                  <a:srgbClr val="000000"/>
                </a:solidFill>
                <a:latin typeface="Garamond" pitchFamily="18" charset="0"/>
              </a:rPr>
              <a:t>муниципального образования Тимашевский район</a:t>
            </a:r>
            <a:endParaRPr lang="ru-RU" altLang="ru-RU" b="1">
              <a:latin typeface="Times New Roman" pitchFamily="18" charset="0"/>
              <a:cs typeface="Times New Roman" pitchFamily="18" charset="0"/>
            </a:endParaRPr>
          </a:p>
        </p:txBody>
      </p:sp>
      <p:sp>
        <p:nvSpPr>
          <p:cNvPr id="18435" name="Прямоугольник 5"/>
          <p:cNvSpPr>
            <a:spLocks noChangeArrowheads="1"/>
          </p:cNvSpPr>
          <p:nvPr/>
        </p:nvSpPr>
        <p:spPr bwMode="auto">
          <a:xfrm>
            <a:off x="457200" y="1295400"/>
            <a:ext cx="838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ru-RU" altLang="ru-RU" sz="2400" b="1">
                <a:latin typeface="Times New Roman" pitchFamily="18" charset="0"/>
                <a:cs typeface="Times New Roman" pitchFamily="18" charset="0"/>
              </a:rPr>
              <a:t>Апробация и диссеминация результатов деятельности</a:t>
            </a:r>
          </a:p>
        </p:txBody>
      </p:sp>
      <p:sp>
        <p:nvSpPr>
          <p:cNvPr id="7" name="Горизонтальный свиток 6"/>
          <p:cNvSpPr/>
          <p:nvPr/>
        </p:nvSpPr>
        <p:spPr>
          <a:xfrm>
            <a:off x="800100" y="1757363"/>
            <a:ext cx="7581900" cy="1900237"/>
          </a:xfrm>
          <a:prstGeom prst="horizontalScrol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000" b="1" dirty="0">
                <a:latin typeface="Times New Roman" pitchFamily="18" charset="0"/>
                <a:cs typeface="Times New Roman" pitchFamily="18" charset="0"/>
              </a:rPr>
              <a:t>Участие в  IV краевом фестивале образовательных инноваций «От инновационных идей до методических пособий»</a:t>
            </a:r>
          </a:p>
        </p:txBody>
      </p:sp>
      <p:sp>
        <p:nvSpPr>
          <p:cNvPr id="8" name="Горизонтальный свиток 7"/>
          <p:cNvSpPr/>
          <p:nvPr/>
        </p:nvSpPr>
        <p:spPr>
          <a:xfrm>
            <a:off x="838200" y="3581400"/>
            <a:ext cx="7505700" cy="2895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000" b="1" dirty="0">
                <a:latin typeface="Times New Roman" pitchFamily="18" charset="0"/>
                <a:cs typeface="Times New Roman" pitchFamily="18" charset="0"/>
              </a:rPr>
              <a:t>Выступление учителя истории Михайловой И.Ю. на краевом  модельном семинаре «Реализация регионального проекта «Учитель будущего» через систему методического сопровождения профессионального роста педагогов»      по теме  «Формирование исследовательской компетенции обучающихся средствами современных педагогических приемов»</a:t>
            </a:r>
          </a:p>
        </p:txBody>
      </p:sp>
      <p:pic>
        <p:nvPicPr>
          <p:cNvPr id="18438" name="Picture 11" descr="G:\Герб школы.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304800"/>
            <a:ext cx="9318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Рисунок 5"/>
          <p:cNvPicPr>
            <a:picLocks noChangeAspect="1" noChangeArrowheads="1"/>
          </p:cNvPicPr>
          <p:nvPr/>
        </p:nvPicPr>
        <p:blipFill>
          <a:blip r:embed="rId3">
            <a:extLst>
              <a:ext uri="{28A0092B-C50C-407E-A947-70E740481C1C}">
                <a14:useLocalDpi xmlns:a14="http://schemas.microsoft.com/office/drawing/2010/main" val="0"/>
              </a:ext>
            </a:extLst>
          </a:blip>
          <a:srcRect l="18069" t="20229" r="77711" b="70563"/>
          <a:stretch>
            <a:fillRect/>
          </a:stretch>
        </p:blipFill>
        <p:spPr bwMode="auto">
          <a:xfrm>
            <a:off x="7848600" y="304800"/>
            <a:ext cx="99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Прямоугольник 7"/>
          <p:cNvSpPr>
            <a:spLocks noChangeArrowheads="1"/>
          </p:cNvSpPr>
          <p:nvPr/>
        </p:nvSpPr>
        <p:spPr bwMode="auto">
          <a:xfrm>
            <a:off x="152400" y="0"/>
            <a:ext cx="746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ru-RU" altLang="ru-RU" b="1">
                <a:latin typeface="Times New Roman" pitchFamily="18" charset="0"/>
                <a:cs typeface="Times New Roman" pitchFamily="18" charset="0"/>
              </a:rPr>
              <a:t>   </a:t>
            </a:r>
            <a:r>
              <a:rPr lang="ru-RU" altLang="ru-RU" b="1">
                <a:solidFill>
                  <a:srgbClr val="000000"/>
                </a:solidFill>
                <a:latin typeface="Garamond" pitchFamily="18" charset="0"/>
              </a:rPr>
              <a:t>Муниципальное бюджетное общеобразовательное учреждение </a:t>
            </a:r>
            <a:br>
              <a:rPr lang="ru-RU" altLang="ru-RU" b="1">
                <a:solidFill>
                  <a:srgbClr val="000000"/>
                </a:solidFill>
                <a:latin typeface="Garamond" pitchFamily="18" charset="0"/>
              </a:rPr>
            </a:br>
            <a:r>
              <a:rPr lang="ru-RU" altLang="ru-RU" b="1">
                <a:solidFill>
                  <a:srgbClr val="000000"/>
                </a:solidFill>
                <a:latin typeface="Garamond" pitchFamily="18" charset="0"/>
              </a:rPr>
              <a:t>средняя общеобразовательная школа № 1 имени А.И.Герцена </a:t>
            </a:r>
            <a:br>
              <a:rPr lang="ru-RU" altLang="ru-RU" b="1">
                <a:solidFill>
                  <a:srgbClr val="000000"/>
                </a:solidFill>
                <a:latin typeface="Garamond" pitchFamily="18" charset="0"/>
              </a:rPr>
            </a:br>
            <a:r>
              <a:rPr lang="ru-RU" altLang="ru-RU" b="1">
                <a:solidFill>
                  <a:srgbClr val="000000"/>
                </a:solidFill>
                <a:latin typeface="Garamond" pitchFamily="18" charset="0"/>
              </a:rPr>
              <a:t>муниципального образования Тимашевский район</a:t>
            </a:r>
            <a:endParaRPr lang="ru-RU" altLang="ru-RU" b="1">
              <a:latin typeface="Times New Roman" pitchFamily="18" charset="0"/>
              <a:cs typeface="Times New Roman" pitchFamily="18" charset="0"/>
            </a:endParaRPr>
          </a:p>
        </p:txBody>
      </p:sp>
      <p:pic>
        <p:nvPicPr>
          <p:cNvPr id="5" name="Picture 8" descr="D:\Фотографии\Картинки\Фоны, символика\Новый герб школы.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43800" y="0"/>
            <a:ext cx="1600200"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9461" name="Прямоугольник 5"/>
          <p:cNvSpPr>
            <a:spLocks noChangeArrowheads="1"/>
          </p:cNvSpPr>
          <p:nvPr/>
        </p:nvSpPr>
        <p:spPr bwMode="auto">
          <a:xfrm>
            <a:off x="457200" y="1295400"/>
            <a:ext cx="838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ru-RU" altLang="ru-RU" sz="2400" b="1">
                <a:latin typeface="Times New Roman" pitchFamily="18" charset="0"/>
                <a:cs typeface="Times New Roman" pitchFamily="18" charset="0"/>
              </a:rPr>
              <a:t>Апробация и диссеминация результатов деятельности</a:t>
            </a:r>
          </a:p>
        </p:txBody>
      </p:sp>
      <p:sp>
        <p:nvSpPr>
          <p:cNvPr id="19462" name="Прямоугольник 1"/>
          <p:cNvSpPr>
            <a:spLocks noChangeArrowheads="1"/>
          </p:cNvSpPr>
          <p:nvPr/>
        </p:nvSpPr>
        <p:spPr bwMode="auto">
          <a:xfrm>
            <a:off x="457200" y="1905000"/>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ru-RU" altLang="ru-RU">
              <a:solidFill>
                <a:srgbClr val="002060"/>
              </a:solidFill>
              <a:latin typeface="Times New Roman" pitchFamily="18" charset="0"/>
              <a:cs typeface="Times New Roman" pitchFamily="18" charset="0"/>
            </a:endParaRPr>
          </a:p>
          <a:p>
            <a:pPr eaLnBrk="1" hangingPunct="1"/>
            <a:endParaRPr lang="ru-RU" altLang="ru-RU">
              <a:solidFill>
                <a:srgbClr val="002060"/>
              </a:solidFill>
              <a:latin typeface="Times New Roman" pitchFamily="18" charset="0"/>
              <a:cs typeface="Times New Roman" pitchFamily="18" charset="0"/>
            </a:endParaRPr>
          </a:p>
        </p:txBody>
      </p:sp>
      <p:sp>
        <p:nvSpPr>
          <p:cNvPr id="4" name="Горизонтальный свиток 3"/>
          <p:cNvSpPr/>
          <p:nvPr/>
        </p:nvSpPr>
        <p:spPr>
          <a:xfrm>
            <a:off x="457200" y="1757363"/>
            <a:ext cx="8229600" cy="2509837"/>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ru-RU" sz="2000" b="1">
                <a:solidFill>
                  <a:schemeClr val="tx1"/>
                </a:solidFill>
                <a:latin typeface="Times New Roman" pitchFamily="18" charset="0"/>
                <a:cs typeface="Times New Roman" pitchFamily="18" charset="0"/>
              </a:rPr>
              <a:t>Выступление   зам. директора  по УМР  на педагогическом форуме «Управление модернизацией и качеством образования в условиях реализации национального проекта «Образование» по теме: «Инновационная деятельность в рамках реализации ФГОС СОО»</a:t>
            </a:r>
          </a:p>
        </p:txBody>
      </p:sp>
      <p:sp>
        <p:nvSpPr>
          <p:cNvPr id="7" name="Горизонтальный свиток 6"/>
          <p:cNvSpPr/>
          <p:nvPr/>
        </p:nvSpPr>
        <p:spPr>
          <a:xfrm>
            <a:off x="457200" y="4114800"/>
            <a:ext cx="8153400" cy="2362200"/>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400" b="1" dirty="0">
                <a:solidFill>
                  <a:schemeClr val="bg1"/>
                </a:solidFill>
                <a:latin typeface="Times New Roman" pitchFamily="18" charset="0"/>
                <a:cs typeface="Times New Roman" pitchFamily="18" charset="0"/>
              </a:rPr>
              <a:t>В рамках курсов повышения квалификации проведение мастер-класса «Формирование форсайт компетенций у старшеклассников», педагог-психолог Гаврилова Т.А.</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Прямоугольник 3"/>
          <p:cNvSpPr>
            <a:spLocks noChangeArrowheads="1"/>
          </p:cNvSpPr>
          <p:nvPr/>
        </p:nvSpPr>
        <p:spPr bwMode="auto">
          <a:xfrm>
            <a:off x="76200" y="1600200"/>
            <a:ext cx="89154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15000"/>
              </a:lnSpc>
            </a:pPr>
            <a:r>
              <a:rPr lang="ru-RU" altLang="ru-RU" sz="2800" b="1">
                <a:latin typeface="Times New Roman" pitchFamily="18" charset="0"/>
                <a:cs typeface="Times New Roman" pitchFamily="18" charset="0"/>
              </a:rPr>
              <a:t>Публикации в рамках инновационной деятельности</a:t>
            </a:r>
          </a:p>
        </p:txBody>
      </p:sp>
      <p:sp>
        <p:nvSpPr>
          <p:cNvPr id="20483" name="Прямоугольник 5"/>
          <p:cNvSpPr>
            <a:spLocks noChangeArrowheads="1"/>
          </p:cNvSpPr>
          <p:nvPr/>
        </p:nvSpPr>
        <p:spPr bwMode="auto">
          <a:xfrm>
            <a:off x="0" y="152400"/>
            <a:ext cx="7159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ru-RU" altLang="ru-RU" b="1">
                <a:solidFill>
                  <a:srgbClr val="000000"/>
                </a:solidFill>
                <a:latin typeface="Garamond" pitchFamily="18" charset="0"/>
              </a:rPr>
              <a:t>Муниципальное бюджетное общеобразовательное учреждение </a:t>
            </a:r>
            <a:br>
              <a:rPr lang="ru-RU" altLang="ru-RU" b="1">
                <a:solidFill>
                  <a:srgbClr val="000000"/>
                </a:solidFill>
                <a:latin typeface="Garamond" pitchFamily="18" charset="0"/>
              </a:rPr>
            </a:br>
            <a:r>
              <a:rPr lang="ru-RU" altLang="ru-RU" b="1">
                <a:solidFill>
                  <a:srgbClr val="000000"/>
                </a:solidFill>
                <a:latin typeface="Garamond" pitchFamily="18" charset="0"/>
              </a:rPr>
              <a:t>средняя общеобразовательная школа № 1 имени А.И.Герцена </a:t>
            </a:r>
            <a:br>
              <a:rPr lang="ru-RU" altLang="ru-RU" b="1">
                <a:solidFill>
                  <a:srgbClr val="000000"/>
                </a:solidFill>
                <a:latin typeface="Garamond" pitchFamily="18" charset="0"/>
              </a:rPr>
            </a:br>
            <a:r>
              <a:rPr lang="ru-RU" altLang="ru-RU" b="1">
                <a:solidFill>
                  <a:srgbClr val="000000"/>
                </a:solidFill>
                <a:latin typeface="Garamond" pitchFamily="18" charset="0"/>
              </a:rPr>
              <a:t>муниципального образования Тимашевский район</a:t>
            </a:r>
            <a:endParaRPr lang="ru-RU" altLang="ru-RU" b="1">
              <a:latin typeface="Times New Roman" pitchFamily="18" charset="0"/>
              <a:cs typeface="Times New Roman" pitchFamily="18" charset="0"/>
            </a:endParaRPr>
          </a:p>
        </p:txBody>
      </p:sp>
      <p:pic>
        <p:nvPicPr>
          <p:cNvPr id="20484" name="Picture 11" descr="C:\Users\Завуч\AppData\Local\Microsoft\Windows\Temporary Internet Files\Content.Outlook\QYNL3AKL\обл1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888" y="2132013"/>
            <a:ext cx="4405312"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2" descr="C:\Users\Завуч\AppData\Local\Microsoft\Windows\Temporary Internet Files\Content.Outlook\QYNL3AKL\обл2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47888"/>
            <a:ext cx="5849938"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descr="G:\Герб школы.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5125" y="381000"/>
            <a:ext cx="8540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6"/>
          <p:cNvSpPr>
            <a:spLocks noChangeArrowheads="1"/>
          </p:cNvSpPr>
          <p:nvPr/>
        </p:nvSpPr>
        <p:spPr bwMode="auto">
          <a:xfrm>
            <a:off x="457200" y="1676400"/>
            <a:ext cx="80851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charset="0"/>
              <a:buNone/>
            </a:pPr>
            <a:r>
              <a:rPr lang="ru-RU" altLang="ru-RU" sz="3200" b="1"/>
              <a:t> </a:t>
            </a:r>
            <a:r>
              <a:rPr lang="ru-RU" altLang="ru-RU" sz="3200" b="1">
                <a:solidFill>
                  <a:srgbClr val="FF0000"/>
                </a:solidFill>
                <a:latin typeface="Times New Roman" pitchFamily="18" charset="0"/>
                <a:cs typeface="Times New Roman" pitchFamily="18" charset="0"/>
              </a:rPr>
              <a:t>Объект исследования </a:t>
            </a:r>
            <a:r>
              <a:rPr lang="ru-RU" altLang="ru-RU" sz="3200">
                <a:latin typeface="Times New Roman" pitchFamily="18" charset="0"/>
                <a:cs typeface="Times New Roman" pitchFamily="18" charset="0"/>
              </a:rPr>
              <a:t>– школьная система предпрофильной подготовки и профильного обучения.</a:t>
            </a:r>
            <a:endParaRPr lang="ru-RU" altLang="ru-RU" sz="3200" b="1">
              <a:solidFill>
                <a:srgbClr val="002060"/>
              </a:solidFill>
            </a:endParaRPr>
          </a:p>
        </p:txBody>
      </p:sp>
      <p:sp>
        <p:nvSpPr>
          <p:cNvPr id="3075" name="Прямоугольник 7"/>
          <p:cNvSpPr>
            <a:spLocks noChangeArrowheads="1"/>
          </p:cNvSpPr>
          <p:nvPr/>
        </p:nvSpPr>
        <p:spPr bwMode="auto">
          <a:xfrm>
            <a:off x="152400" y="0"/>
            <a:ext cx="746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ru-RU" altLang="ru-RU" b="1">
                <a:latin typeface="Times New Roman" pitchFamily="18" charset="0"/>
                <a:cs typeface="Times New Roman" pitchFamily="18" charset="0"/>
              </a:rPr>
              <a:t>   </a:t>
            </a:r>
            <a:r>
              <a:rPr lang="ru-RU" altLang="ru-RU" b="1">
                <a:solidFill>
                  <a:srgbClr val="000000"/>
                </a:solidFill>
                <a:latin typeface="Garamond" pitchFamily="18" charset="0"/>
              </a:rPr>
              <a:t>Муниципальное бюджетное общеобразовательное учреждение </a:t>
            </a:r>
            <a:br>
              <a:rPr lang="ru-RU" altLang="ru-RU" b="1">
                <a:solidFill>
                  <a:srgbClr val="000000"/>
                </a:solidFill>
                <a:latin typeface="Garamond" pitchFamily="18" charset="0"/>
              </a:rPr>
            </a:br>
            <a:r>
              <a:rPr lang="ru-RU" altLang="ru-RU" b="1">
                <a:solidFill>
                  <a:srgbClr val="000000"/>
                </a:solidFill>
                <a:latin typeface="Garamond" pitchFamily="18" charset="0"/>
              </a:rPr>
              <a:t>средняя общеобразовательная школа № 1 имени А.И.Герцена </a:t>
            </a:r>
            <a:br>
              <a:rPr lang="ru-RU" altLang="ru-RU" b="1">
                <a:solidFill>
                  <a:srgbClr val="000000"/>
                </a:solidFill>
                <a:latin typeface="Garamond" pitchFamily="18" charset="0"/>
              </a:rPr>
            </a:br>
            <a:r>
              <a:rPr lang="ru-RU" altLang="ru-RU" b="1">
                <a:solidFill>
                  <a:srgbClr val="000000"/>
                </a:solidFill>
                <a:latin typeface="Garamond" pitchFamily="18" charset="0"/>
              </a:rPr>
              <a:t>муниципального образования Тимашевский район</a:t>
            </a:r>
            <a:endParaRPr lang="ru-RU" altLang="ru-RU" b="1">
              <a:latin typeface="Times New Roman" pitchFamily="18" charset="0"/>
              <a:cs typeface="Times New Roman" pitchFamily="18" charset="0"/>
            </a:endParaRPr>
          </a:p>
        </p:txBody>
      </p:sp>
      <p:sp>
        <p:nvSpPr>
          <p:cNvPr id="3076" name="TextBox 1"/>
          <p:cNvSpPr txBox="1">
            <a:spLocks noChangeArrowheads="1"/>
          </p:cNvSpPr>
          <p:nvPr/>
        </p:nvSpPr>
        <p:spPr bwMode="auto">
          <a:xfrm>
            <a:off x="538163" y="3281363"/>
            <a:ext cx="79248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ru-RU" altLang="ru-RU" sz="3200" b="1">
                <a:solidFill>
                  <a:srgbClr val="C00000"/>
                </a:solidFill>
                <a:latin typeface="Times New Roman" pitchFamily="18" charset="0"/>
                <a:cs typeface="Times New Roman" pitchFamily="18" charset="0"/>
              </a:rPr>
              <a:t>ЦЕЛЬ</a:t>
            </a:r>
            <a:r>
              <a:rPr lang="ru-RU" altLang="ru-RU" sz="3200" b="1">
                <a:solidFill>
                  <a:schemeClr val="hlink"/>
                </a:solidFill>
                <a:latin typeface="Times New Roman" pitchFamily="18" charset="0"/>
                <a:cs typeface="Times New Roman" pitchFamily="18" charset="0"/>
              </a:rPr>
              <a:t> </a:t>
            </a:r>
            <a:r>
              <a:rPr lang="ru-RU" altLang="ru-RU" sz="3200">
                <a:latin typeface="Times New Roman" pitchFamily="18" charset="0"/>
                <a:cs typeface="Times New Roman" pitchFamily="18" charset="0"/>
              </a:rPr>
              <a:t>- </a:t>
            </a:r>
            <a:r>
              <a:rPr lang="ru-RU" altLang="ru-RU" sz="3200">
                <a:latin typeface="Times New Roman" pitchFamily="18" charset="0"/>
                <a:ea typeface="MS Mincho" pitchFamily="49" charset="-128"/>
              </a:rPr>
              <a:t> разработка и опытно эксперимен-тальная проверка модели образовательного процесса школы, обеспечивающего форми-рование опережающих надпрофессиональ-ных компетенций старшеклассников. </a:t>
            </a:r>
          </a:p>
          <a:p>
            <a:pPr algn="ctr" eaLnBrk="1" hangingPunct="1"/>
            <a:r>
              <a:rPr lang="ru-RU" altLang="ru-RU" sz="3200">
                <a:latin typeface="Times New Roman" pitchFamily="18" charset="0"/>
                <a:cs typeface="Times New Roman" pitchFamily="18" charset="0"/>
              </a:rPr>
              <a:t>. </a:t>
            </a:r>
          </a:p>
        </p:txBody>
      </p:sp>
      <p:pic>
        <p:nvPicPr>
          <p:cNvPr id="3077" name="Picture 7" descr="G:\Герб школы.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315913"/>
            <a:ext cx="982663"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Прямоугольник 3"/>
          <p:cNvSpPr>
            <a:spLocks noChangeArrowheads="1"/>
          </p:cNvSpPr>
          <p:nvPr/>
        </p:nvSpPr>
        <p:spPr bwMode="auto">
          <a:xfrm>
            <a:off x="76200" y="1600200"/>
            <a:ext cx="89154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15000"/>
              </a:lnSpc>
            </a:pPr>
            <a:r>
              <a:rPr lang="ru-RU" altLang="ru-RU" sz="2800" b="1">
                <a:latin typeface="Times New Roman" pitchFamily="18" charset="0"/>
                <a:cs typeface="Times New Roman" pitchFamily="18" charset="0"/>
              </a:rPr>
              <a:t>Публикации в рамках инновационной деятельности</a:t>
            </a:r>
          </a:p>
        </p:txBody>
      </p:sp>
      <p:sp>
        <p:nvSpPr>
          <p:cNvPr id="21507" name="Прямоугольник 5"/>
          <p:cNvSpPr>
            <a:spLocks noChangeArrowheads="1"/>
          </p:cNvSpPr>
          <p:nvPr/>
        </p:nvSpPr>
        <p:spPr bwMode="auto">
          <a:xfrm>
            <a:off x="0" y="152400"/>
            <a:ext cx="7159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ru-RU" altLang="ru-RU" b="1">
                <a:solidFill>
                  <a:srgbClr val="000000"/>
                </a:solidFill>
                <a:latin typeface="Garamond" pitchFamily="18" charset="0"/>
              </a:rPr>
              <a:t>Муниципальное бюджетное общеобразовательное учреждение </a:t>
            </a:r>
            <a:br>
              <a:rPr lang="ru-RU" altLang="ru-RU" b="1">
                <a:solidFill>
                  <a:srgbClr val="000000"/>
                </a:solidFill>
                <a:latin typeface="Garamond" pitchFamily="18" charset="0"/>
              </a:rPr>
            </a:br>
            <a:r>
              <a:rPr lang="ru-RU" altLang="ru-RU" b="1">
                <a:solidFill>
                  <a:srgbClr val="000000"/>
                </a:solidFill>
                <a:latin typeface="Garamond" pitchFamily="18" charset="0"/>
              </a:rPr>
              <a:t>средняя общеобразовательная школа № 1 имени А.И.Герцена </a:t>
            </a:r>
            <a:br>
              <a:rPr lang="ru-RU" altLang="ru-RU" b="1">
                <a:solidFill>
                  <a:srgbClr val="000000"/>
                </a:solidFill>
                <a:latin typeface="Garamond" pitchFamily="18" charset="0"/>
              </a:rPr>
            </a:br>
            <a:r>
              <a:rPr lang="ru-RU" altLang="ru-RU" b="1">
                <a:solidFill>
                  <a:srgbClr val="000000"/>
                </a:solidFill>
                <a:latin typeface="Garamond" pitchFamily="18" charset="0"/>
              </a:rPr>
              <a:t>муниципального образования Тимашевский район</a:t>
            </a:r>
            <a:endParaRPr lang="ru-RU" altLang="ru-RU" b="1">
              <a:latin typeface="Times New Roman" pitchFamily="18" charset="0"/>
              <a:cs typeface="Times New Roman" pitchFamily="18" charset="0"/>
            </a:endParaRPr>
          </a:p>
        </p:txBody>
      </p:sp>
      <p:pic>
        <p:nvPicPr>
          <p:cNvPr id="21508" name="Picture 2" descr="C:\Users\Завуч\Desktop\Н.В. Панченко\КОНКУРСЫ\ШКОЛА ГОДА -2020\ФОТО ШКОЛА 2020\Кубанская школ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30438"/>
            <a:ext cx="4038600" cy="409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descr="C:\Users\Завуч\Desktop\Н.В. Панченко\КОНКУРСЫ\ШКОЛА ГОДА -2020\ФОТО ШКОЛА 2020\P91285809-1541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200" y="2230438"/>
            <a:ext cx="3505200" cy="409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8" descr="G:\Герб школы.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350838"/>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Дмитрий Андреевич\Desktop\slog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57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Заголовок 1"/>
          <p:cNvSpPr>
            <a:spLocks noGrp="1"/>
          </p:cNvSpPr>
          <p:nvPr>
            <p:ph type="title"/>
          </p:nvPr>
        </p:nvSpPr>
        <p:spPr>
          <a:xfrm>
            <a:off x="4643438" y="1752600"/>
            <a:ext cx="4500562" cy="3571875"/>
          </a:xfrm>
        </p:spPr>
        <p:txBody>
          <a:bodyPr/>
          <a:lstStyle/>
          <a:p>
            <a:r>
              <a:rPr lang="ru-RU" altLang="ru-RU" sz="7200" b="1" smtClean="0">
                <a:solidFill>
                  <a:srgbClr val="7030A0"/>
                </a:solidFill>
                <a:latin typeface="Times New Roman" pitchFamily="18" charset="0"/>
                <a:cs typeface="Times New Roman" pitchFamily="18" charset="0"/>
              </a:rPr>
              <a:t>Спасибо за внимание</a:t>
            </a:r>
          </a:p>
        </p:txBody>
      </p:sp>
      <p:pic>
        <p:nvPicPr>
          <p:cNvPr id="22532" name="Picture 5" descr="G:\Герб школы.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381000"/>
            <a:ext cx="9858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оугольник 7"/>
          <p:cNvSpPr>
            <a:spLocks noChangeArrowheads="1"/>
          </p:cNvSpPr>
          <p:nvPr/>
        </p:nvSpPr>
        <p:spPr bwMode="auto">
          <a:xfrm>
            <a:off x="152400" y="0"/>
            <a:ext cx="746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ru-RU" altLang="ru-RU" b="1">
                <a:latin typeface="Times New Roman" pitchFamily="18" charset="0"/>
                <a:cs typeface="Times New Roman" pitchFamily="18" charset="0"/>
              </a:rPr>
              <a:t>   </a:t>
            </a:r>
            <a:r>
              <a:rPr lang="ru-RU" altLang="ru-RU" b="1">
                <a:solidFill>
                  <a:srgbClr val="000000"/>
                </a:solidFill>
                <a:latin typeface="Garamond" pitchFamily="18" charset="0"/>
              </a:rPr>
              <a:t>Муниципальное бюджетное общеобразовательное учреждение </a:t>
            </a:r>
            <a:br>
              <a:rPr lang="ru-RU" altLang="ru-RU" b="1">
                <a:solidFill>
                  <a:srgbClr val="000000"/>
                </a:solidFill>
                <a:latin typeface="Garamond" pitchFamily="18" charset="0"/>
              </a:rPr>
            </a:br>
            <a:r>
              <a:rPr lang="ru-RU" altLang="ru-RU" b="1">
                <a:solidFill>
                  <a:srgbClr val="000000"/>
                </a:solidFill>
                <a:latin typeface="Garamond" pitchFamily="18" charset="0"/>
              </a:rPr>
              <a:t>средняя общеобразовательная школа № 1 имени А.И.Герцена </a:t>
            </a:r>
            <a:br>
              <a:rPr lang="ru-RU" altLang="ru-RU" b="1">
                <a:solidFill>
                  <a:srgbClr val="000000"/>
                </a:solidFill>
                <a:latin typeface="Garamond" pitchFamily="18" charset="0"/>
              </a:rPr>
            </a:br>
            <a:r>
              <a:rPr lang="ru-RU" altLang="ru-RU" b="1">
                <a:solidFill>
                  <a:srgbClr val="000000"/>
                </a:solidFill>
                <a:latin typeface="Garamond" pitchFamily="18" charset="0"/>
              </a:rPr>
              <a:t>муниципального образования Тимашевский район</a:t>
            </a:r>
            <a:endParaRPr lang="ru-RU" altLang="ru-RU" b="1">
              <a:latin typeface="Times New Roman" pitchFamily="18" charset="0"/>
              <a:cs typeface="Times New Roman" pitchFamily="18" charset="0"/>
            </a:endParaRPr>
          </a:p>
        </p:txBody>
      </p:sp>
      <p:sp>
        <p:nvSpPr>
          <p:cNvPr id="4099" name="Прямоугольник 1"/>
          <p:cNvSpPr>
            <a:spLocks noChangeArrowheads="1"/>
          </p:cNvSpPr>
          <p:nvPr/>
        </p:nvSpPr>
        <p:spPr bwMode="auto">
          <a:xfrm>
            <a:off x="304800" y="1752600"/>
            <a:ext cx="8153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ru-RU" altLang="ru-RU" sz="3200" b="1">
                <a:solidFill>
                  <a:srgbClr val="FF0000"/>
                </a:solidFill>
                <a:latin typeface="Times New Roman" pitchFamily="18" charset="0"/>
                <a:ea typeface="MS Mincho" pitchFamily="49" charset="-128"/>
                <a:cs typeface="Times New Roman" pitchFamily="18" charset="0"/>
              </a:rPr>
              <a:t>Гипотеза исследования</a:t>
            </a:r>
            <a:r>
              <a:rPr lang="ru-RU" altLang="ru-RU" sz="3200">
                <a:solidFill>
                  <a:srgbClr val="FF0000"/>
                </a:solidFill>
                <a:latin typeface="Times New Roman" pitchFamily="18" charset="0"/>
                <a:ea typeface="MS Mincho" pitchFamily="49" charset="-128"/>
                <a:cs typeface="Times New Roman" pitchFamily="18" charset="0"/>
              </a:rPr>
              <a:t>: </a:t>
            </a:r>
            <a:r>
              <a:rPr lang="ru-RU" altLang="ru-RU" sz="2800">
                <a:latin typeface="Times New Roman" pitchFamily="18" charset="0"/>
                <a:ea typeface="MS Mincho" pitchFamily="49" charset="-128"/>
                <a:cs typeface="Times New Roman" pitchFamily="18" charset="0"/>
              </a:rPr>
              <a:t>формирование опережающих  надпрофессиональных компетенций старшеклассников будет эффективным, если в образовательной организации  реализован комплекс организационно-педагогических условий, включающих диагностический блок, блок правового регулирования, организационно-управленческий блок, педагогический блок.</a:t>
            </a:r>
            <a:r>
              <a:rPr lang="ru-RU" altLang="ru-RU" sz="2800" b="1">
                <a:latin typeface="Times New Roman" pitchFamily="18" charset="0"/>
                <a:ea typeface="MS Mincho" pitchFamily="49" charset="-128"/>
                <a:cs typeface="Times New Roman" pitchFamily="18" charset="0"/>
              </a:rPr>
              <a:t>                        </a:t>
            </a:r>
            <a:endParaRPr lang="ru-RU" altLang="ru-RU" sz="2800">
              <a:latin typeface="Cambria" pitchFamily="18" charset="0"/>
              <a:ea typeface="MS Mincho" pitchFamily="49" charset="-128"/>
              <a:cs typeface="Times New Roman" pitchFamily="18" charset="0"/>
            </a:endParaRPr>
          </a:p>
        </p:txBody>
      </p:sp>
      <p:pic>
        <p:nvPicPr>
          <p:cNvPr id="4100" name="Picture 6" descr="G:\Герб школы.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381000"/>
            <a:ext cx="914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вал 6"/>
          <p:cNvSpPr/>
          <p:nvPr/>
        </p:nvSpPr>
        <p:spPr>
          <a:xfrm>
            <a:off x="0" y="1371600"/>
            <a:ext cx="1143000" cy="1066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5123" name="Заголовок 1"/>
          <p:cNvSpPr>
            <a:spLocks noGrp="1"/>
          </p:cNvSpPr>
          <p:nvPr>
            <p:ph type="title" idx="4294967295"/>
          </p:nvPr>
        </p:nvSpPr>
        <p:spPr>
          <a:xfrm>
            <a:off x="304800" y="0"/>
            <a:ext cx="7391400" cy="1046163"/>
          </a:xfrm>
        </p:spPr>
        <p:txBody>
          <a:bodyPr/>
          <a:lstStyle/>
          <a:p>
            <a:r>
              <a:rPr lang="ru-RU" altLang="ru-RU" sz="1800" b="1" smtClean="0">
                <a:solidFill>
                  <a:srgbClr val="000000"/>
                </a:solidFill>
                <a:latin typeface="Garamond" pitchFamily="18" charset="0"/>
              </a:rPr>
              <a:t>Муниципальное бюджетное общеобразовательное учреждение </a:t>
            </a:r>
            <a:br>
              <a:rPr lang="ru-RU" altLang="ru-RU" sz="1800" b="1" smtClean="0">
                <a:solidFill>
                  <a:srgbClr val="000000"/>
                </a:solidFill>
                <a:latin typeface="Garamond" pitchFamily="18" charset="0"/>
              </a:rPr>
            </a:br>
            <a:r>
              <a:rPr lang="ru-RU" altLang="ru-RU" sz="1800" b="1" smtClean="0">
                <a:solidFill>
                  <a:srgbClr val="000000"/>
                </a:solidFill>
                <a:latin typeface="Garamond" pitchFamily="18" charset="0"/>
              </a:rPr>
              <a:t>средняя общеобразовательная школа № 1 имени А.И.Герцена </a:t>
            </a:r>
            <a:br>
              <a:rPr lang="ru-RU" altLang="ru-RU" sz="1800" b="1" smtClean="0">
                <a:solidFill>
                  <a:srgbClr val="000000"/>
                </a:solidFill>
                <a:latin typeface="Garamond" pitchFamily="18" charset="0"/>
              </a:rPr>
            </a:br>
            <a:r>
              <a:rPr lang="ru-RU" altLang="ru-RU" sz="1800" b="1" smtClean="0">
                <a:solidFill>
                  <a:srgbClr val="000000"/>
                </a:solidFill>
                <a:latin typeface="Garamond" pitchFamily="18" charset="0"/>
              </a:rPr>
              <a:t>муниципального образования Тимашевский район</a:t>
            </a:r>
            <a:br>
              <a:rPr lang="ru-RU" altLang="ru-RU" sz="1800" b="1" smtClean="0">
                <a:solidFill>
                  <a:srgbClr val="000000"/>
                </a:solidFill>
                <a:latin typeface="Garamond" pitchFamily="18" charset="0"/>
              </a:rPr>
            </a:br>
            <a:endParaRPr lang="ru-RU" altLang="ru-RU" sz="1800" b="1" smtClean="0">
              <a:latin typeface="Times New Roman" pitchFamily="18" charset="0"/>
              <a:cs typeface="Times New Roman" pitchFamily="18" charset="0"/>
            </a:endParaRPr>
          </a:p>
        </p:txBody>
      </p:sp>
      <p:pic>
        <p:nvPicPr>
          <p:cNvPr id="6" name="Рисунок 1"/>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447800"/>
            <a:ext cx="838200" cy="927100"/>
          </a:xfrm>
          <a:prstGeom prst="rect">
            <a:avLst/>
          </a:prstGeom>
          <a:ln>
            <a:noFill/>
          </a:ln>
          <a:effectLst>
            <a:softEdge rad="112500"/>
          </a:effectLst>
          <a:extLst/>
        </p:spPr>
      </p:pic>
      <p:sp>
        <p:nvSpPr>
          <p:cNvPr id="9" name="Прямоугольник 8"/>
          <p:cNvSpPr/>
          <p:nvPr/>
        </p:nvSpPr>
        <p:spPr>
          <a:xfrm rot="1351536">
            <a:off x="821331" y="2403957"/>
            <a:ext cx="3069582" cy="523220"/>
          </a:xfrm>
          <a:prstGeom prst="rect">
            <a:avLst/>
          </a:prstGeom>
          <a:noFill/>
        </p:spPr>
        <p:txBody>
          <a:bodyPr>
            <a:spAutoFit/>
          </a:bodyPr>
          <a:lstStyle/>
          <a:p>
            <a:pPr algn="ctr" eaLnBrk="1" hangingPunct="1">
              <a:defRPr/>
            </a:pPr>
            <a:r>
              <a:rPr lang="ru-RU" sz="2800" b="1" dirty="0">
                <a:ln w="17780" cmpd="sng">
                  <a:solidFill>
                    <a:schemeClr val="tx1"/>
                  </a:solidFill>
                  <a:prstDash val="solid"/>
                  <a:miter lim="800000"/>
                </a:ln>
                <a:solidFill>
                  <a:srgbClr val="FFFF00"/>
                </a:solidFill>
                <a:effectLst>
                  <a:outerShdw blurRad="50800" algn="tl" rotWithShape="0">
                    <a:srgbClr val="000000"/>
                  </a:outerShdw>
                </a:effectLst>
                <a:latin typeface="Times New Roman" pitchFamily="18" charset="0"/>
                <a:cs typeface="Times New Roman" pitchFamily="18" charset="0"/>
              </a:rPr>
              <a:t>инновационного</a:t>
            </a:r>
            <a:endParaRPr lang="ru-RU" sz="4000" b="1" dirty="0">
              <a:ln w="17780" cmpd="sng">
                <a:solidFill>
                  <a:schemeClr val="tx1"/>
                </a:solidFill>
                <a:prstDash val="solid"/>
                <a:miter lim="800000"/>
              </a:ln>
              <a:solidFill>
                <a:srgbClr val="FFFF00"/>
              </a:solidFill>
              <a:effectLst>
                <a:outerShdw blurRad="50800" algn="tl" rotWithShape="0">
                  <a:srgbClr val="000000"/>
                </a:outerShdw>
              </a:effectLst>
            </a:endParaRPr>
          </a:p>
        </p:txBody>
      </p:sp>
      <p:sp>
        <p:nvSpPr>
          <p:cNvPr id="10" name="Прямоугольник 9"/>
          <p:cNvSpPr/>
          <p:nvPr/>
        </p:nvSpPr>
        <p:spPr>
          <a:xfrm rot="163439">
            <a:off x="1181463" y="969815"/>
            <a:ext cx="1791196" cy="707886"/>
          </a:xfrm>
          <a:prstGeom prst="rect">
            <a:avLst/>
          </a:prstGeom>
          <a:noFill/>
        </p:spPr>
        <p:txBody>
          <a:bodyPr wrap="none">
            <a:spAutoFit/>
          </a:bodyPr>
          <a:lstStyle/>
          <a:p>
            <a:pPr algn="ctr" eaLnBrk="1" hangingPunct="1">
              <a:defRPr/>
            </a:pPr>
            <a:r>
              <a:rPr lang="ru-RU" sz="4000" b="1" dirty="0">
                <a:ln w="17780" cmpd="sng">
                  <a:solidFill>
                    <a:schemeClr val="tx1"/>
                  </a:solidFill>
                  <a:prstDash val="solid"/>
                  <a:miter lim="800000"/>
                </a:ln>
                <a:solidFill>
                  <a:srgbClr val="FFFF00"/>
                </a:solidFill>
                <a:effectLst>
                  <a:outerShdw blurRad="50800" algn="tl" rotWithShape="0">
                    <a:srgbClr val="000000"/>
                  </a:outerShdw>
                </a:effectLst>
                <a:latin typeface="Times New Roman" pitchFamily="18" charset="0"/>
                <a:cs typeface="Times New Roman" pitchFamily="18" charset="0"/>
              </a:rPr>
              <a:t>Задачи</a:t>
            </a:r>
            <a:endParaRPr lang="ru-RU" sz="4000" b="1" dirty="0">
              <a:ln w="17780" cmpd="sng">
                <a:solidFill>
                  <a:schemeClr val="tx1"/>
                </a:solidFill>
                <a:prstDash val="solid"/>
                <a:miter lim="800000"/>
              </a:ln>
              <a:solidFill>
                <a:srgbClr val="FFFF00"/>
              </a:solidFill>
              <a:effectLst>
                <a:outerShdw blurRad="50800" algn="tl" rotWithShape="0">
                  <a:srgbClr val="000000"/>
                </a:outerShdw>
              </a:effectLst>
            </a:endParaRPr>
          </a:p>
        </p:txBody>
      </p:sp>
      <p:sp>
        <p:nvSpPr>
          <p:cNvPr id="12" name="Прямоугольник 11"/>
          <p:cNvSpPr/>
          <p:nvPr/>
        </p:nvSpPr>
        <p:spPr>
          <a:xfrm rot="2848635">
            <a:off x="217792" y="2894189"/>
            <a:ext cx="2058449" cy="707886"/>
          </a:xfrm>
          <a:prstGeom prst="rect">
            <a:avLst/>
          </a:prstGeom>
          <a:noFill/>
        </p:spPr>
        <p:txBody>
          <a:bodyPr wrap="none">
            <a:spAutoFit/>
          </a:bodyPr>
          <a:lstStyle/>
          <a:p>
            <a:pPr algn="ctr" eaLnBrk="1" hangingPunct="1">
              <a:defRPr/>
            </a:pPr>
            <a:r>
              <a:rPr lang="ru-RU" sz="4000" b="1" dirty="0">
                <a:ln w="17780" cmpd="sng">
                  <a:solidFill>
                    <a:schemeClr val="tx1"/>
                  </a:solidFill>
                  <a:prstDash val="solid"/>
                  <a:miter lim="800000"/>
                </a:ln>
                <a:solidFill>
                  <a:srgbClr val="FFFF00"/>
                </a:solidFill>
                <a:effectLst>
                  <a:outerShdw blurRad="50800" algn="tl" rotWithShape="0">
                    <a:srgbClr val="000000"/>
                  </a:outerShdw>
                </a:effectLst>
                <a:latin typeface="Times New Roman" pitchFamily="18" charset="0"/>
                <a:cs typeface="Times New Roman" pitchFamily="18" charset="0"/>
              </a:rPr>
              <a:t>проекта</a:t>
            </a:r>
            <a:endParaRPr lang="ru-RU" sz="4000" b="1" dirty="0">
              <a:ln w="17780" cmpd="sng">
                <a:solidFill>
                  <a:schemeClr val="tx1"/>
                </a:solidFill>
                <a:prstDash val="solid"/>
                <a:miter lim="800000"/>
              </a:ln>
              <a:solidFill>
                <a:srgbClr val="FFFF00"/>
              </a:solidFill>
              <a:effectLst>
                <a:outerShdw blurRad="50800" algn="tl" rotWithShape="0">
                  <a:srgbClr val="000000"/>
                </a:outerShdw>
              </a:effectLst>
            </a:endParaRPr>
          </a:p>
        </p:txBody>
      </p:sp>
      <p:graphicFrame>
        <p:nvGraphicFramePr>
          <p:cNvPr id="13" name="Схема 12"/>
          <p:cNvGraphicFramePr/>
          <p:nvPr/>
        </p:nvGraphicFramePr>
        <p:xfrm>
          <a:off x="2590800" y="1447800"/>
          <a:ext cx="6248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9" name="Picture 11" descr="G:\Герб школы.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4800" y="304800"/>
            <a:ext cx="9318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6"/>
          <p:cNvSpPr>
            <a:spLocks noChangeArrowheads="1"/>
          </p:cNvSpPr>
          <p:nvPr/>
        </p:nvSpPr>
        <p:spPr bwMode="auto">
          <a:xfrm>
            <a:off x="457200" y="1676400"/>
            <a:ext cx="8085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charset="0"/>
              <a:buNone/>
            </a:pPr>
            <a:r>
              <a:rPr lang="ru-RU" altLang="ru-RU" sz="3200" b="1"/>
              <a:t> </a:t>
            </a:r>
            <a:endParaRPr lang="ru-RU" altLang="ru-RU" sz="3200" b="1">
              <a:solidFill>
                <a:srgbClr val="002060"/>
              </a:solidFill>
            </a:endParaRPr>
          </a:p>
        </p:txBody>
      </p:sp>
      <p:sp>
        <p:nvSpPr>
          <p:cNvPr id="6147" name="Прямоугольник 7"/>
          <p:cNvSpPr>
            <a:spLocks noChangeArrowheads="1"/>
          </p:cNvSpPr>
          <p:nvPr/>
        </p:nvSpPr>
        <p:spPr bwMode="auto">
          <a:xfrm>
            <a:off x="152400" y="0"/>
            <a:ext cx="746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ru-RU" altLang="ru-RU" b="1">
                <a:latin typeface="Times New Roman" pitchFamily="18" charset="0"/>
                <a:cs typeface="Times New Roman" pitchFamily="18" charset="0"/>
              </a:rPr>
              <a:t>   </a:t>
            </a:r>
            <a:r>
              <a:rPr lang="ru-RU" altLang="ru-RU" b="1">
                <a:solidFill>
                  <a:srgbClr val="000000"/>
                </a:solidFill>
                <a:latin typeface="Garamond" pitchFamily="18" charset="0"/>
              </a:rPr>
              <a:t>Муниципальное бюджетное общеобразовательное учреждение </a:t>
            </a:r>
            <a:br>
              <a:rPr lang="ru-RU" altLang="ru-RU" b="1">
                <a:solidFill>
                  <a:srgbClr val="000000"/>
                </a:solidFill>
                <a:latin typeface="Garamond" pitchFamily="18" charset="0"/>
              </a:rPr>
            </a:br>
            <a:r>
              <a:rPr lang="ru-RU" altLang="ru-RU" b="1">
                <a:solidFill>
                  <a:srgbClr val="000000"/>
                </a:solidFill>
                <a:latin typeface="Garamond" pitchFamily="18" charset="0"/>
              </a:rPr>
              <a:t>средняя общеобразовательная школа № 1 имени А.И.Герцена </a:t>
            </a:r>
            <a:br>
              <a:rPr lang="ru-RU" altLang="ru-RU" b="1">
                <a:solidFill>
                  <a:srgbClr val="000000"/>
                </a:solidFill>
                <a:latin typeface="Garamond" pitchFamily="18" charset="0"/>
              </a:rPr>
            </a:br>
            <a:r>
              <a:rPr lang="ru-RU" altLang="ru-RU" b="1">
                <a:solidFill>
                  <a:srgbClr val="000000"/>
                </a:solidFill>
                <a:latin typeface="Garamond" pitchFamily="18" charset="0"/>
              </a:rPr>
              <a:t>муниципального образования Тимашевский район</a:t>
            </a:r>
            <a:endParaRPr lang="ru-RU" altLang="ru-RU" b="1">
              <a:latin typeface="Times New Roman" pitchFamily="18" charset="0"/>
              <a:cs typeface="Times New Roman" pitchFamily="18" charset="0"/>
            </a:endParaRPr>
          </a:p>
        </p:txBody>
      </p:sp>
      <p:sp>
        <p:nvSpPr>
          <p:cNvPr id="6148" name="TextBox 1"/>
          <p:cNvSpPr txBox="1">
            <a:spLocks noChangeArrowheads="1"/>
          </p:cNvSpPr>
          <p:nvPr/>
        </p:nvSpPr>
        <p:spPr bwMode="auto">
          <a:xfrm>
            <a:off x="538163" y="3281363"/>
            <a:ext cx="792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sz="3200">
              <a:latin typeface="Times New Roman" pitchFamily="18" charset="0"/>
              <a:cs typeface="Times New Roman" pitchFamily="18" charset="0"/>
            </a:endParaRPr>
          </a:p>
        </p:txBody>
      </p:sp>
      <p:sp>
        <p:nvSpPr>
          <p:cNvPr id="6149" name="Прямоугольник 1"/>
          <p:cNvSpPr>
            <a:spLocks noChangeArrowheads="1"/>
          </p:cNvSpPr>
          <p:nvPr/>
        </p:nvSpPr>
        <p:spPr bwMode="auto">
          <a:xfrm>
            <a:off x="339725" y="1447800"/>
            <a:ext cx="80041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ru-RU" altLang="ru-RU" sz="2400" b="1">
                <a:solidFill>
                  <a:srgbClr val="FF0000"/>
                </a:solidFill>
                <a:latin typeface="Times New Roman" pitchFamily="18" charset="0"/>
                <a:ea typeface="MS Mincho" pitchFamily="49" charset="-128"/>
              </a:rPr>
              <a:t>Надпрофессиональные (ключевые) компетенции </a:t>
            </a:r>
            <a:r>
              <a:rPr lang="ru-RU" altLang="ru-RU" sz="2400">
                <a:latin typeface="Times New Roman" pitchFamily="18" charset="0"/>
                <a:ea typeface="MS Mincho" pitchFamily="49" charset="-128"/>
              </a:rPr>
              <a:t>– это универсальные  знания, умения и навыки, свойства и способности выпускника, обеспечивающие его профессиональную мобильность, конкурентоспособность и социальную защищенность в условиях рыночной экономики. </a:t>
            </a:r>
            <a:endParaRPr lang="ru-RU" altLang="ru-RU" sz="2400">
              <a:ea typeface="MS Mincho" pitchFamily="49" charset="-128"/>
            </a:endParaRPr>
          </a:p>
        </p:txBody>
      </p:sp>
      <p:pic>
        <p:nvPicPr>
          <p:cNvPr id="6150" name="Picture 11" descr="C:\Users\Завуч\Desktop\Н.В. Панченко\КОНКУРСЫ\ШКОЛА ГОДА -2020\ФОТО ШКОЛА 2020\Физик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25" y="3865563"/>
            <a:ext cx="3935413" cy="26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2" descr="C:\Users\Завуч\Desktop\Н.В. Панченко\КОНКУРСЫ\ШКОЛА ГОДА -2020\ФОТО ШКОЛА 2020\Метапредметная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6588" y="3865563"/>
            <a:ext cx="4392612" cy="26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0" descr="G:\Герб школы.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1788" y="304800"/>
            <a:ext cx="8874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7"/>
          <p:cNvSpPr>
            <a:spLocks noChangeArrowheads="1"/>
          </p:cNvSpPr>
          <p:nvPr/>
        </p:nvSpPr>
        <p:spPr bwMode="auto">
          <a:xfrm>
            <a:off x="0" y="152400"/>
            <a:ext cx="7159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ru-RU" altLang="ru-RU" b="1">
                <a:solidFill>
                  <a:srgbClr val="000000"/>
                </a:solidFill>
                <a:latin typeface="Garamond" pitchFamily="18" charset="0"/>
              </a:rPr>
              <a:t>Муниципальное бюджетное общеобразовательное учреждение </a:t>
            </a:r>
            <a:br>
              <a:rPr lang="ru-RU" altLang="ru-RU" b="1">
                <a:solidFill>
                  <a:srgbClr val="000000"/>
                </a:solidFill>
                <a:latin typeface="Garamond" pitchFamily="18" charset="0"/>
              </a:rPr>
            </a:br>
            <a:r>
              <a:rPr lang="ru-RU" altLang="ru-RU" b="1">
                <a:solidFill>
                  <a:srgbClr val="000000"/>
                </a:solidFill>
                <a:latin typeface="Garamond" pitchFamily="18" charset="0"/>
              </a:rPr>
              <a:t>средняя общеобразовательная школа № 1 имени А.И.Герцена </a:t>
            </a:r>
            <a:br>
              <a:rPr lang="ru-RU" altLang="ru-RU" b="1">
                <a:solidFill>
                  <a:srgbClr val="000000"/>
                </a:solidFill>
                <a:latin typeface="Garamond" pitchFamily="18" charset="0"/>
              </a:rPr>
            </a:br>
            <a:r>
              <a:rPr lang="ru-RU" altLang="ru-RU" b="1">
                <a:solidFill>
                  <a:srgbClr val="000000"/>
                </a:solidFill>
                <a:latin typeface="Garamond" pitchFamily="18" charset="0"/>
              </a:rPr>
              <a:t>муниципального образования Тимашевский район</a:t>
            </a:r>
            <a:endParaRPr lang="ru-RU" altLang="ru-RU" b="1">
              <a:latin typeface="Times New Roman" pitchFamily="18" charset="0"/>
              <a:cs typeface="Times New Roman" pitchFamily="18" charset="0"/>
            </a:endParaRPr>
          </a:p>
        </p:txBody>
      </p:sp>
      <p:sp>
        <p:nvSpPr>
          <p:cNvPr id="7171" name="Прямоугольник 3"/>
          <p:cNvSpPr>
            <a:spLocks noGrp="1" noChangeArrowheads="1"/>
          </p:cNvSpPr>
          <p:nvPr>
            <p:ph sz="half" idx="1"/>
          </p:nvPr>
        </p:nvSpPr>
        <p:spPr>
          <a:xfrm>
            <a:off x="76200" y="1676400"/>
            <a:ext cx="4495800" cy="4154488"/>
          </a:xfrm>
        </p:spPr>
        <p:txBody>
          <a:bodyPr>
            <a:spAutoFit/>
          </a:bodyPr>
          <a:lstStyle/>
          <a:p>
            <a:pPr algn="ctr">
              <a:buFont typeface="Arial" charset="0"/>
              <a:buNone/>
            </a:pPr>
            <a:r>
              <a:rPr lang="ru-RU" altLang="ru-RU" sz="2400" b="1" smtClean="0">
                <a:solidFill>
                  <a:srgbClr val="FF0000"/>
                </a:solidFill>
                <a:latin typeface="Times New Roman" pitchFamily="18" charset="0"/>
                <a:cs typeface="Times New Roman" pitchFamily="18" charset="0"/>
              </a:rPr>
              <a:t>ОСНОВНАЯ ИДЕЯ –</a:t>
            </a:r>
            <a:r>
              <a:rPr lang="ru-RU" altLang="ru-RU" sz="2400" smtClean="0">
                <a:latin typeface="Times New Roman" pitchFamily="18" charset="0"/>
                <a:cs typeface="Times New Roman" pitchFamily="18" charset="0"/>
              </a:rPr>
              <a:t>проекта заключается в создании комплекса организационно-педагогических условий, которые позволять старшеклассникам приблизиться к профессиям и сформировать материальные, формальные и личностные надпрофессиональные компетенции. </a:t>
            </a:r>
          </a:p>
        </p:txBody>
      </p:sp>
      <p:pic>
        <p:nvPicPr>
          <p:cNvPr id="7172" name="Picture 7" descr="C:\Users\Завуч\Desktop\Н.В. Панченко\КОНКУРСЫ\ШКОЛА ГОДА -2020\ФОТО ШКОЛА 2020\IMG-20191209-WA0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057400"/>
            <a:ext cx="4343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G:\Герб школы.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304800"/>
            <a:ext cx="8048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379" y="3239"/>
            <a:ext cx="7783221" cy="1077218"/>
          </a:xfrm>
          <a:prstGeom prst="rect">
            <a:avLst/>
          </a:prstGeom>
          <a:noFill/>
        </p:spPr>
        <p:txBody>
          <a:bodyPr wrap="none">
            <a:spAutoFit/>
          </a:bodyPr>
          <a:lstStyle/>
          <a:p>
            <a:pPr algn="ctr" eaLnBrk="1" hangingPunct="1">
              <a:defRPr/>
            </a:pPr>
            <a:r>
              <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Модель формирования </a:t>
            </a:r>
          </a:p>
          <a:p>
            <a:pPr algn="ctr" eaLnBrk="1" hangingPunct="1">
              <a:defRPr/>
            </a:pPr>
            <a:r>
              <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надпрофессиональных компетенций</a:t>
            </a:r>
          </a:p>
        </p:txBody>
      </p:sp>
      <p:cxnSp>
        <p:nvCxnSpPr>
          <p:cNvPr id="7" name="Прямая со стрелкой 6"/>
          <p:cNvCxnSpPr/>
          <p:nvPr/>
        </p:nvCxnSpPr>
        <p:spPr>
          <a:xfrm>
            <a:off x="2895600" y="1371600"/>
            <a:ext cx="381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6400800" y="1370013"/>
            <a:ext cx="600075"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Скругленный прямоугольник 11"/>
          <p:cNvSpPr/>
          <p:nvPr/>
        </p:nvSpPr>
        <p:spPr>
          <a:xfrm>
            <a:off x="96838" y="1676400"/>
            <a:ext cx="2066925" cy="685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r>
              <a:rPr lang="ru-RU" sz="1600" b="1" dirty="0">
                <a:solidFill>
                  <a:schemeClr val="tx1"/>
                </a:solidFill>
              </a:rPr>
              <a:t>Блок ДИАГНОСТИЧЕСКИЙ</a:t>
            </a:r>
          </a:p>
        </p:txBody>
      </p:sp>
      <p:sp>
        <p:nvSpPr>
          <p:cNvPr id="13" name="Скругленный прямоугольник 12"/>
          <p:cNvSpPr/>
          <p:nvPr/>
        </p:nvSpPr>
        <p:spPr>
          <a:xfrm>
            <a:off x="2273300" y="1674813"/>
            <a:ext cx="2057400" cy="83978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r>
              <a:rPr lang="ru-RU" sz="1600" b="1" dirty="0">
                <a:solidFill>
                  <a:schemeClr val="tx1"/>
                </a:solidFill>
              </a:rPr>
              <a:t>Блок </a:t>
            </a:r>
          </a:p>
          <a:p>
            <a:pPr algn="ctr" eaLnBrk="1" hangingPunct="1">
              <a:defRPr/>
            </a:pPr>
            <a:r>
              <a:rPr lang="ru-RU" sz="1600" b="1" dirty="0">
                <a:solidFill>
                  <a:schemeClr val="tx1"/>
                </a:solidFill>
              </a:rPr>
              <a:t>ПРАВОВОГО РЕГУЛИРОВАНИЯ</a:t>
            </a:r>
          </a:p>
        </p:txBody>
      </p:sp>
      <p:sp>
        <p:nvSpPr>
          <p:cNvPr id="15" name="Скругленный прямоугольник 14"/>
          <p:cNvSpPr/>
          <p:nvPr/>
        </p:nvSpPr>
        <p:spPr>
          <a:xfrm>
            <a:off x="6700838" y="1712913"/>
            <a:ext cx="2057400" cy="8763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r>
              <a:rPr lang="ru-RU" sz="1600" b="1" dirty="0">
                <a:solidFill>
                  <a:schemeClr val="tx1"/>
                </a:solidFill>
              </a:rPr>
              <a:t>Блок</a:t>
            </a:r>
            <a:r>
              <a:rPr lang="ru-RU" sz="1600" dirty="0"/>
              <a:t> </a:t>
            </a:r>
            <a:r>
              <a:rPr lang="ru-RU" sz="1600" b="1" dirty="0">
                <a:solidFill>
                  <a:schemeClr val="tx1"/>
                </a:solidFill>
              </a:rPr>
              <a:t>ОРГАНИЗАЦИОННО-УПРАВЛЕНЧЕСКИЙ</a:t>
            </a:r>
          </a:p>
        </p:txBody>
      </p:sp>
      <p:sp>
        <p:nvSpPr>
          <p:cNvPr id="16" name="Скругленный прямоугольник 15"/>
          <p:cNvSpPr/>
          <p:nvPr/>
        </p:nvSpPr>
        <p:spPr>
          <a:xfrm>
            <a:off x="4514850" y="1712913"/>
            <a:ext cx="1962150" cy="800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r>
              <a:rPr lang="ru-RU" sz="1600" b="1" dirty="0">
                <a:solidFill>
                  <a:schemeClr val="tx1"/>
                </a:solidFill>
              </a:rPr>
              <a:t>Блок ПЕДАГОГИЧЕСКИЙ</a:t>
            </a:r>
          </a:p>
        </p:txBody>
      </p:sp>
      <p:sp>
        <p:nvSpPr>
          <p:cNvPr id="18" name="Скругленный прямоугольник 17"/>
          <p:cNvSpPr/>
          <p:nvPr/>
        </p:nvSpPr>
        <p:spPr>
          <a:xfrm>
            <a:off x="46038" y="2679700"/>
            <a:ext cx="2068512" cy="874713"/>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eaLnBrk="1" hangingPunct="1">
              <a:defRPr/>
            </a:pPr>
            <a:r>
              <a:rPr lang="ru-RU" sz="1050" b="1" dirty="0">
                <a:solidFill>
                  <a:schemeClr val="tx1"/>
                </a:solidFill>
              </a:rPr>
              <a:t>1.ДИАГНОСТИКА ПЕДАГОГОВ</a:t>
            </a:r>
          </a:p>
          <a:p>
            <a:pPr algn="ctr" eaLnBrk="1" hangingPunct="1">
              <a:defRPr/>
            </a:pPr>
            <a:r>
              <a:rPr lang="ru-RU" sz="1050" b="1" dirty="0">
                <a:solidFill>
                  <a:schemeClr val="tx1"/>
                </a:solidFill>
              </a:rPr>
              <a:t>2. МОНИТОРИНГ  УРОВНЯ СФОРМИРОВАННОСТИ  КОМПЕТЕНЦИЙ УЧАЩИХСЯ</a:t>
            </a:r>
          </a:p>
        </p:txBody>
      </p:sp>
      <p:cxnSp>
        <p:nvCxnSpPr>
          <p:cNvPr id="20" name="Прямая со стрелкой 19"/>
          <p:cNvCxnSpPr/>
          <p:nvPr/>
        </p:nvCxnSpPr>
        <p:spPr>
          <a:xfrm flipH="1">
            <a:off x="600075" y="2362200"/>
            <a:ext cx="157163"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2895600" y="1381125"/>
            <a:ext cx="19050" cy="295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5334000" y="1379538"/>
            <a:ext cx="38100" cy="295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Скругленный прямоугольник 46"/>
          <p:cNvSpPr/>
          <p:nvPr/>
        </p:nvSpPr>
        <p:spPr>
          <a:xfrm>
            <a:off x="1130300" y="1017588"/>
            <a:ext cx="6400800" cy="3492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r>
              <a:rPr lang="ru-RU" b="1" dirty="0">
                <a:solidFill>
                  <a:schemeClr val="tx1"/>
                </a:solidFill>
              </a:rPr>
              <a:t>Организационно-педагогические условия</a:t>
            </a:r>
          </a:p>
        </p:txBody>
      </p:sp>
      <p:cxnSp>
        <p:nvCxnSpPr>
          <p:cNvPr id="38" name="Прямая со стрелкой 37"/>
          <p:cNvCxnSpPr/>
          <p:nvPr/>
        </p:nvCxnSpPr>
        <p:spPr>
          <a:xfrm flipH="1">
            <a:off x="677863" y="1371600"/>
            <a:ext cx="541337" cy="3032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a:stCxn id="13" idx="2"/>
            <a:endCxn id="49" idx="0"/>
          </p:cNvCxnSpPr>
          <p:nvPr/>
        </p:nvCxnSpPr>
        <p:spPr>
          <a:xfrm flipH="1">
            <a:off x="3162300" y="2514600"/>
            <a:ext cx="1397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Скругленный прямоугольник 48"/>
          <p:cNvSpPr/>
          <p:nvPr/>
        </p:nvSpPr>
        <p:spPr>
          <a:xfrm>
            <a:off x="2133600" y="2743200"/>
            <a:ext cx="2057400" cy="874713"/>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eaLnBrk="1" hangingPunct="1">
              <a:defRPr/>
            </a:pPr>
            <a:r>
              <a:rPr lang="ru-RU" sz="1050" b="1" dirty="0">
                <a:solidFill>
                  <a:schemeClr val="tx1"/>
                </a:solidFill>
              </a:rPr>
              <a:t>1.ПАКЕТ НОРМАТИВНЫХ ДОКУМЕНТОВ</a:t>
            </a:r>
          </a:p>
          <a:p>
            <a:pPr algn="ctr" eaLnBrk="1" hangingPunct="1">
              <a:defRPr/>
            </a:pPr>
            <a:r>
              <a:rPr lang="ru-RU" sz="1050" b="1" dirty="0">
                <a:solidFill>
                  <a:schemeClr val="tx1"/>
                </a:solidFill>
              </a:rPr>
              <a:t>2. УЧЕБНЫЙ ПЛАН</a:t>
            </a:r>
          </a:p>
          <a:p>
            <a:pPr algn="ctr" eaLnBrk="1" hangingPunct="1">
              <a:defRPr/>
            </a:pPr>
            <a:r>
              <a:rPr lang="ru-RU" sz="1050" b="1" dirty="0">
                <a:solidFill>
                  <a:schemeClr val="tx1"/>
                </a:solidFill>
              </a:rPr>
              <a:t>3. РАБОЧИЕ ПРОГРАММЫ</a:t>
            </a:r>
          </a:p>
        </p:txBody>
      </p:sp>
      <p:sp>
        <p:nvSpPr>
          <p:cNvPr id="50" name="Скругленный прямоугольник 49"/>
          <p:cNvSpPr/>
          <p:nvPr/>
        </p:nvSpPr>
        <p:spPr>
          <a:xfrm>
            <a:off x="6815138" y="2857500"/>
            <a:ext cx="2252662" cy="8763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ru-RU" sz="1050" b="1" dirty="0">
                <a:solidFill>
                  <a:schemeClr val="tx1"/>
                </a:solidFill>
              </a:rPr>
              <a:t>1. ПРАКТИЧЕСКИЕ КОНФЕРЕНЦИИ</a:t>
            </a:r>
          </a:p>
          <a:p>
            <a:pPr algn="ctr" eaLnBrk="1" hangingPunct="1">
              <a:defRPr/>
            </a:pPr>
            <a:r>
              <a:rPr lang="ru-RU" sz="1050" b="1" dirty="0">
                <a:solidFill>
                  <a:schemeClr val="tx1"/>
                </a:solidFill>
              </a:rPr>
              <a:t>2. МЕТОДИЧЕСКИЕ СЕМИНАРЫ</a:t>
            </a:r>
          </a:p>
          <a:p>
            <a:pPr algn="ctr" eaLnBrk="1" hangingPunct="1">
              <a:defRPr/>
            </a:pPr>
            <a:r>
              <a:rPr lang="ru-RU" sz="1050" b="1" dirty="0">
                <a:solidFill>
                  <a:schemeClr val="tx1"/>
                </a:solidFill>
              </a:rPr>
              <a:t>3. КРУГЛЫЕ СТОЛЫ</a:t>
            </a:r>
          </a:p>
        </p:txBody>
      </p:sp>
      <p:cxnSp>
        <p:nvCxnSpPr>
          <p:cNvPr id="52" name="Прямая со стрелкой 51"/>
          <p:cNvCxnSpPr>
            <a:endCxn id="54" idx="0"/>
          </p:cNvCxnSpPr>
          <p:nvPr/>
        </p:nvCxnSpPr>
        <p:spPr>
          <a:xfrm>
            <a:off x="5495925" y="2514600"/>
            <a:ext cx="20638"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Скругленный прямоугольник 53"/>
          <p:cNvSpPr/>
          <p:nvPr/>
        </p:nvSpPr>
        <p:spPr>
          <a:xfrm>
            <a:off x="4330700" y="2819400"/>
            <a:ext cx="2370138" cy="8763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ru-RU" sz="1050" b="1" dirty="0">
                <a:solidFill>
                  <a:schemeClr val="tx1"/>
                </a:solidFill>
              </a:rPr>
              <a:t>1.ВНЕДРЕНИЕ НОВЫХ ТЕХНОЛОГИЙ</a:t>
            </a:r>
          </a:p>
          <a:p>
            <a:pPr algn="ctr" eaLnBrk="1" hangingPunct="1">
              <a:defRPr/>
            </a:pPr>
            <a:r>
              <a:rPr lang="ru-RU" sz="1050" b="1" dirty="0">
                <a:solidFill>
                  <a:schemeClr val="tx1"/>
                </a:solidFill>
              </a:rPr>
              <a:t>2. АПРОБАЦИЯ МОДЕЛИ</a:t>
            </a:r>
          </a:p>
          <a:p>
            <a:pPr algn="ctr" eaLnBrk="1" hangingPunct="1">
              <a:defRPr/>
            </a:pPr>
            <a:r>
              <a:rPr lang="ru-RU" sz="1050" b="1" dirty="0">
                <a:solidFill>
                  <a:schemeClr val="tx1"/>
                </a:solidFill>
              </a:rPr>
              <a:t> 3. АНАЛИЗ ИНСТРУМЕНТАРИЯ</a:t>
            </a:r>
          </a:p>
        </p:txBody>
      </p:sp>
      <p:sp>
        <p:nvSpPr>
          <p:cNvPr id="7185" name="Скругленный прямоугольник 7184"/>
          <p:cNvSpPr/>
          <p:nvPr/>
        </p:nvSpPr>
        <p:spPr>
          <a:xfrm>
            <a:off x="2362200" y="3886200"/>
            <a:ext cx="4191000" cy="5334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r>
              <a:rPr lang="ru-RU" sz="1050" b="1" dirty="0">
                <a:solidFill>
                  <a:schemeClr val="tx1"/>
                </a:solidFill>
              </a:rPr>
              <a:t>ФОРМЫ ОРГАНИЗАЦИИ ДЕЯТЕЛЬНОСТИ УЧАЩИХСЯ</a:t>
            </a:r>
          </a:p>
          <a:p>
            <a:pPr algn="ctr" eaLnBrk="1" hangingPunct="1">
              <a:defRPr/>
            </a:pPr>
            <a:r>
              <a:rPr lang="ru-RU" sz="1050" b="1" dirty="0">
                <a:solidFill>
                  <a:schemeClr val="tx1"/>
                </a:solidFill>
              </a:rPr>
              <a:t>«МАТРИЦА ЗНАНИЙ» - ПОСТРОЕНИЕ ИНДИВИДУАЛЬНОГО ОБРАЗОВАТЕЛЬНОГО МАРШРУТА.</a:t>
            </a:r>
          </a:p>
        </p:txBody>
      </p:sp>
      <p:cxnSp>
        <p:nvCxnSpPr>
          <p:cNvPr id="7188" name="Прямая со стрелкой 7187"/>
          <p:cNvCxnSpPr>
            <a:endCxn id="50" idx="0"/>
          </p:cNvCxnSpPr>
          <p:nvPr/>
        </p:nvCxnSpPr>
        <p:spPr>
          <a:xfrm flipH="1">
            <a:off x="7940675" y="2628900"/>
            <a:ext cx="17463"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93" name="Овал 7192"/>
          <p:cNvSpPr/>
          <p:nvPr/>
        </p:nvSpPr>
        <p:spPr>
          <a:xfrm>
            <a:off x="76200" y="4572000"/>
            <a:ext cx="1143000" cy="4572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ru-RU" sz="1200" b="1" dirty="0"/>
              <a:t>УРОКИ</a:t>
            </a:r>
            <a:endParaRPr lang="ru-RU" sz="1400" b="1" dirty="0"/>
          </a:p>
        </p:txBody>
      </p:sp>
      <p:cxnSp>
        <p:nvCxnSpPr>
          <p:cNvPr id="7195" name="Прямая со стрелкой 7194"/>
          <p:cNvCxnSpPr>
            <a:stCxn id="7185" idx="1"/>
          </p:cNvCxnSpPr>
          <p:nvPr/>
        </p:nvCxnSpPr>
        <p:spPr>
          <a:xfrm rot="10800000" flipV="1">
            <a:off x="1219200" y="4152900"/>
            <a:ext cx="1143000"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96" name="Овал 7195"/>
          <p:cNvSpPr/>
          <p:nvPr/>
        </p:nvSpPr>
        <p:spPr>
          <a:xfrm>
            <a:off x="1219200" y="4572000"/>
            <a:ext cx="1828800" cy="5334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ru-RU" sz="1200" b="1" dirty="0">
                <a:solidFill>
                  <a:schemeClr val="tx1"/>
                </a:solidFill>
              </a:rPr>
              <a:t>ВНЕУРОЧНАЯ ДЕЯТЕЛЬНОСТЬ</a:t>
            </a:r>
          </a:p>
        </p:txBody>
      </p:sp>
      <p:cxnSp>
        <p:nvCxnSpPr>
          <p:cNvPr id="7198" name="Прямая со стрелкой 7197"/>
          <p:cNvCxnSpPr/>
          <p:nvPr/>
        </p:nvCxnSpPr>
        <p:spPr>
          <a:xfrm rot="10800000" flipV="1">
            <a:off x="2514600" y="4419600"/>
            <a:ext cx="198438"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99" name="Овал 7198"/>
          <p:cNvSpPr/>
          <p:nvPr/>
        </p:nvSpPr>
        <p:spPr>
          <a:xfrm>
            <a:off x="5410200" y="4648200"/>
            <a:ext cx="1858963" cy="4572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ru-RU" sz="1200" b="1" dirty="0">
                <a:solidFill>
                  <a:schemeClr val="tx1"/>
                </a:solidFill>
              </a:rPr>
              <a:t>ВНЕУРОЧНАЯ ЗАНЯТОСТЬ</a:t>
            </a:r>
          </a:p>
        </p:txBody>
      </p:sp>
      <p:cxnSp>
        <p:nvCxnSpPr>
          <p:cNvPr id="7201" name="Прямая со стрелкой 7200"/>
          <p:cNvCxnSpPr/>
          <p:nvPr/>
        </p:nvCxnSpPr>
        <p:spPr>
          <a:xfrm rot="5400000">
            <a:off x="4114801" y="4495800"/>
            <a:ext cx="1524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202" name="Овал 7201"/>
          <p:cNvSpPr/>
          <p:nvPr/>
        </p:nvSpPr>
        <p:spPr>
          <a:xfrm>
            <a:off x="7353300" y="4419600"/>
            <a:ext cx="1790700" cy="6858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ru-RU" sz="1200" b="1" dirty="0">
                <a:solidFill>
                  <a:schemeClr val="tx1"/>
                </a:solidFill>
              </a:rPr>
              <a:t>ОБУЧЕНИЕ В ВИРТУАЛЬНОЙ СРЕДЕ</a:t>
            </a:r>
          </a:p>
        </p:txBody>
      </p:sp>
      <p:sp>
        <p:nvSpPr>
          <p:cNvPr id="7203" name="Овал 7202"/>
          <p:cNvSpPr/>
          <p:nvPr/>
        </p:nvSpPr>
        <p:spPr>
          <a:xfrm>
            <a:off x="3124200" y="4572000"/>
            <a:ext cx="2171700" cy="8382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ru-RU" sz="1200" b="1" dirty="0">
                <a:solidFill>
                  <a:schemeClr val="tx1"/>
                </a:solidFill>
              </a:rPr>
              <a:t>СЕТЕВОЕ ВЗАИМОДЕЙСТВИЕ С ПРЕДПРИЯТИЯМИ Г. ТИМАШЕВСКА</a:t>
            </a:r>
          </a:p>
        </p:txBody>
      </p:sp>
      <p:cxnSp>
        <p:nvCxnSpPr>
          <p:cNvPr id="7205" name="Прямая со стрелкой 7204"/>
          <p:cNvCxnSpPr/>
          <p:nvPr/>
        </p:nvCxnSpPr>
        <p:spPr>
          <a:xfrm>
            <a:off x="5495925" y="4419600"/>
            <a:ext cx="523875"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08" name="Прямая со стрелкой 7207"/>
          <p:cNvCxnSpPr/>
          <p:nvPr/>
        </p:nvCxnSpPr>
        <p:spPr>
          <a:xfrm flipH="1">
            <a:off x="4648200" y="3695700"/>
            <a:ext cx="2286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11" name="Прямая со стрелкой 7210"/>
          <p:cNvCxnSpPr/>
          <p:nvPr/>
        </p:nvCxnSpPr>
        <p:spPr>
          <a:xfrm flipH="1">
            <a:off x="2057400" y="5181600"/>
            <a:ext cx="1143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13" name="Прямая со стрелкой 7212"/>
          <p:cNvCxnSpPr>
            <a:stCxn id="7203" idx="3"/>
          </p:cNvCxnSpPr>
          <p:nvPr/>
        </p:nvCxnSpPr>
        <p:spPr>
          <a:xfrm flipH="1">
            <a:off x="2895600" y="5287963"/>
            <a:ext cx="546100" cy="295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226" name="Рисунок 35" descr="Картинки по запросу логотип нестле кубан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75" y="5414963"/>
            <a:ext cx="10064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7" name="Рисунок 38" descr="Картинки по запросу тетрапак тимашевск логоти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5602288"/>
            <a:ext cx="769938"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8" name="Рисунок 39" descr="Картинки по запросу вильбиндан логоти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4463" y="5583238"/>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9" name="Рисунок 40" descr="Похожее изображение"/>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6838" y="5187950"/>
            <a:ext cx="106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5" name="Прямая со стрелкой 54"/>
          <p:cNvCxnSpPr/>
          <p:nvPr/>
        </p:nvCxnSpPr>
        <p:spPr>
          <a:xfrm>
            <a:off x="5181600" y="5181600"/>
            <a:ext cx="13716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p:nvPr/>
        </p:nvCxnSpPr>
        <p:spPr>
          <a:xfrm>
            <a:off x="5029200" y="5314950"/>
            <a:ext cx="609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Прямая со стрелкой 81"/>
          <p:cNvCxnSpPr/>
          <p:nvPr/>
        </p:nvCxnSpPr>
        <p:spPr>
          <a:xfrm>
            <a:off x="6553200" y="4267200"/>
            <a:ext cx="1143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Скругленный прямоугольник 7"/>
          <p:cNvSpPr/>
          <p:nvPr/>
        </p:nvSpPr>
        <p:spPr>
          <a:xfrm>
            <a:off x="3381375" y="5754688"/>
            <a:ext cx="1727200" cy="67945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ru-RU" b="1" dirty="0"/>
              <a:t>ПОРТРЕТ ВЫПУСКНИКА</a:t>
            </a:r>
          </a:p>
        </p:txBody>
      </p:sp>
      <p:sp>
        <p:nvSpPr>
          <p:cNvPr id="9" name="Стрелка вниз 8"/>
          <p:cNvSpPr/>
          <p:nvPr/>
        </p:nvSpPr>
        <p:spPr>
          <a:xfrm>
            <a:off x="3500438" y="5480050"/>
            <a:ext cx="1449387" cy="242888"/>
          </a:xfrm>
          <a:prstGeom prst="downArrow">
            <a:avLst>
              <a:gd name="adj1" fmla="val 50000"/>
              <a:gd name="adj2" fmla="val 5253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cxnSp>
        <p:nvCxnSpPr>
          <p:cNvPr id="4" name="Прямая со стрелкой 3"/>
          <p:cNvCxnSpPr/>
          <p:nvPr/>
        </p:nvCxnSpPr>
        <p:spPr>
          <a:xfrm>
            <a:off x="2933700" y="3695700"/>
            <a:ext cx="447675"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1611313" y="3617913"/>
            <a:ext cx="1017587" cy="268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a:off x="6477000" y="3790950"/>
            <a:ext cx="876300" cy="95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238" name="Picture 48" descr="G:\Герб школы.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8138" y="381000"/>
            <a:ext cx="881062"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Прямоугольник 6"/>
          <p:cNvSpPr>
            <a:spLocks noChangeArrowheads="1"/>
          </p:cNvSpPr>
          <p:nvPr/>
        </p:nvSpPr>
        <p:spPr bwMode="auto">
          <a:xfrm>
            <a:off x="457200" y="1676400"/>
            <a:ext cx="8085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charset="0"/>
              <a:buNone/>
            </a:pPr>
            <a:r>
              <a:rPr lang="ru-RU" altLang="ru-RU"/>
              <a:t> </a:t>
            </a:r>
          </a:p>
        </p:txBody>
      </p:sp>
      <p:sp>
        <p:nvSpPr>
          <p:cNvPr id="9219" name="Прямоугольник 7"/>
          <p:cNvSpPr>
            <a:spLocks noChangeArrowheads="1"/>
          </p:cNvSpPr>
          <p:nvPr/>
        </p:nvSpPr>
        <p:spPr bwMode="auto">
          <a:xfrm>
            <a:off x="152400" y="0"/>
            <a:ext cx="746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ru-RU" altLang="ru-RU" b="1">
                <a:latin typeface="Times New Roman" pitchFamily="18" charset="0"/>
                <a:cs typeface="Times New Roman" pitchFamily="18" charset="0"/>
              </a:rPr>
              <a:t>   </a:t>
            </a:r>
            <a:r>
              <a:rPr lang="ru-RU" altLang="ru-RU" b="1">
                <a:solidFill>
                  <a:srgbClr val="000000"/>
                </a:solidFill>
                <a:latin typeface="Garamond" pitchFamily="18" charset="0"/>
              </a:rPr>
              <a:t>Муниципальное бюджетное общеобразовательное учреждение </a:t>
            </a:r>
            <a:br>
              <a:rPr lang="ru-RU" altLang="ru-RU" b="1">
                <a:solidFill>
                  <a:srgbClr val="000000"/>
                </a:solidFill>
                <a:latin typeface="Garamond" pitchFamily="18" charset="0"/>
              </a:rPr>
            </a:br>
            <a:r>
              <a:rPr lang="ru-RU" altLang="ru-RU" b="1">
                <a:solidFill>
                  <a:srgbClr val="000000"/>
                </a:solidFill>
                <a:latin typeface="Garamond" pitchFamily="18" charset="0"/>
              </a:rPr>
              <a:t>средняя общеобразовательная школа № 1 имени А.И.Герцена </a:t>
            </a:r>
            <a:br>
              <a:rPr lang="ru-RU" altLang="ru-RU" b="1">
                <a:solidFill>
                  <a:srgbClr val="000000"/>
                </a:solidFill>
                <a:latin typeface="Garamond" pitchFamily="18" charset="0"/>
              </a:rPr>
            </a:br>
            <a:r>
              <a:rPr lang="ru-RU" altLang="ru-RU" b="1">
                <a:solidFill>
                  <a:srgbClr val="000000"/>
                </a:solidFill>
                <a:latin typeface="Garamond" pitchFamily="18" charset="0"/>
              </a:rPr>
              <a:t>муниципального образования Тимашевский район</a:t>
            </a:r>
            <a:endParaRPr lang="ru-RU" altLang="ru-RU" b="1">
              <a:latin typeface="Times New Roman" pitchFamily="18" charset="0"/>
              <a:cs typeface="Times New Roman" pitchFamily="18" charset="0"/>
            </a:endParaRPr>
          </a:p>
        </p:txBody>
      </p:sp>
      <p:sp>
        <p:nvSpPr>
          <p:cNvPr id="9220" name="TextBox 1"/>
          <p:cNvSpPr txBox="1">
            <a:spLocks noChangeArrowheads="1"/>
          </p:cNvSpPr>
          <p:nvPr/>
        </p:nvSpPr>
        <p:spPr bwMode="auto">
          <a:xfrm>
            <a:off x="546100" y="3281363"/>
            <a:ext cx="792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sz="3200">
              <a:latin typeface="Times New Roman" pitchFamily="18" charset="0"/>
              <a:cs typeface="Times New Roman" pitchFamily="18" charset="0"/>
            </a:endParaRPr>
          </a:p>
        </p:txBody>
      </p:sp>
      <p:sp>
        <p:nvSpPr>
          <p:cNvPr id="9221" name="Прямоугольник 1"/>
          <p:cNvSpPr>
            <a:spLocks noChangeArrowheads="1"/>
          </p:cNvSpPr>
          <p:nvPr/>
        </p:nvSpPr>
        <p:spPr bwMode="auto">
          <a:xfrm>
            <a:off x="339725" y="1447800"/>
            <a:ext cx="800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ru-RU" altLang="ru-RU" sz="2800" b="1">
                <a:latin typeface="Times New Roman" pitchFamily="18" charset="0"/>
                <a:ea typeface="MS Mincho" pitchFamily="49" charset="-128"/>
              </a:rPr>
              <a:t>Современные образовательные технологии</a:t>
            </a:r>
            <a:endParaRPr lang="ru-RU" altLang="ru-RU" sz="2800" b="1">
              <a:ea typeface="MS Mincho" pitchFamily="49" charset="-128"/>
            </a:endParaRPr>
          </a:p>
        </p:txBody>
      </p:sp>
      <p:sp>
        <p:nvSpPr>
          <p:cNvPr id="6" name="Горизонтальный свиток 5"/>
          <p:cNvSpPr/>
          <p:nvPr/>
        </p:nvSpPr>
        <p:spPr>
          <a:xfrm>
            <a:off x="762000" y="3733800"/>
            <a:ext cx="3352800" cy="1143000"/>
          </a:xfrm>
          <a:prstGeom prst="horizontalScrol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b="1" dirty="0">
                <a:solidFill>
                  <a:schemeClr val="bg1"/>
                </a:solidFill>
              </a:rPr>
              <a:t>ПРОЕКТНАЯ ТЕХНОЛОГИЯ</a:t>
            </a:r>
          </a:p>
        </p:txBody>
      </p:sp>
      <p:sp>
        <p:nvSpPr>
          <p:cNvPr id="7" name="Горизонтальный свиток 6"/>
          <p:cNvSpPr/>
          <p:nvPr/>
        </p:nvSpPr>
        <p:spPr>
          <a:xfrm>
            <a:off x="762000" y="5181600"/>
            <a:ext cx="3276600" cy="1066800"/>
          </a:xfrm>
          <a:prstGeom prst="horizontalScroll">
            <a:avLst/>
          </a:prstGeom>
          <a:solidFill>
            <a:schemeClr val="bg2">
              <a:lumMod val="2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b="1" dirty="0"/>
              <a:t>ПРОБЛЕМНАЯ ТЕХНОЛОГИЯ</a:t>
            </a:r>
          </a:p>
        </p:txBody>
      </p:sp>
      <p:sp>
        <p:nvSpPr>
          <p:cNvPr id="8" name="Горизонтальный свиток 7"/>
          <p:cNvSpPr/>
          <p:nvPr/>
        </p:nvSpPr>
        <p:spPr>
          <a:xfrm>
            <a:off x="5029200" y="2286000"/>
            <a:ext cx="3314700" cy="1287463"/>
          </a:xfrm>
          <a:prstGeom prst="horizontalScrol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b="1" dirty="0">
                <a:latin typeface="Cambria" pitchFamily="18" charset="0"/>
                <a:cs typeface="Aharoni" pitchFamily="2" charset="-79"/>
              </a:rPr>
              <a:t>ПЕДАГОГИКА СОТРУДНИЧЕСТВА</a:t>
            </a:r>
          </a:p>
        </p:txBody>
      </p:sp>
      <p:sp>
        <p:nvSpPr>
          <p:cNvPr id="9" name="Горизонтальный свиток 8"/>
          <p:cNvSpPr/>
          <p:nvPr/>
        </p:nvSpPr>
        <p:spPr>
          <a:xfrm>
            <a:off x="5006975" y="3665538"/>
            <a:ext cx="3314700" cy="1211262"/>
          </a:xfrm>
          <a:prstGeom prst="horizontalScroll">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b="1" dirty="0"/>
              <a:t>ИГРОВЫЕ  И ГРУППОВЫЕ ТЕХНОЛОГИИ</a:t>
            </a:r>
          </a:p>
        </p:txBody>
      </p:sp>
      <p:sp>
        <p:nvSpPr>
          <p:cNvPr id="10" name="Горизонтальный свиток 9"/>
          <p:cNvSpPr/>
          <p:nvPr/>
        </p:nvSpPr>
        <p:spPr>
          <a:xfrm>
            <a:off x="5006975" y="5105400"/>
            <a:ext cx="3314700" cy="1143000"/>
          </a:xfrm>
          <a:prstGeom prst="horizontalScroll">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b="1" dirty="0"/>
              <a:t>ТЕХНОЛОГИЯ РАЗВИТИЯ КРИТИЧЕСКОГО МЫШЛЕНИЯ</a:t>
            </a:r>
          </a:p>
        </p:txBody>
      </p:sp>
      <p:sp>
        <p:nvSpPr>
          <p:cNvPr id="3" name="Горизонтальный свиток 2"/>
          <p:cNvSpPr/>
          <p:nvPr/>
        </p:nvSpPr>
        <p:spPr>
          <a:xfrm>
            <a:off x="685800" y="2286001"/>
            <a:ext cx="3429000" cy="1287462"/>
          </a:xfrm>
          <a:prstGeom prst="horizontalScroll">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dirty="0">
                <a:ln>
                  <a:solidFill>
                    <a:srgbClr val="92D050"/>
                  </a:solidFill>
                </a:ln>
                <a:solidFill>
                  <a:schemeClr val="bg1"/>
                </a:solidFill>
                <a:latin typeface="Cambria" pitchFamily="18" charset="0"/>
              </a:rPr>
              <a:t>МНОГОМЕРНАЯ ДИДАКТИЧЕСКАЯ ТЕХНОЛОГИЯ</a:t>
            </a:r>
          </a:p>
        </p:txBody>
      </p:sp>
      <p:pic>
        <p:nvPicPr>
          <p:cNvPr id="9228" name="Picture 14" descr="G:\Герб школы.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4638" y="304800"/>
            <a:ext cx="911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7"/>
          <p:cNvSpPr>
            <a:spLocks noChangeArrowheads="1"/>
          </p:cNvSpPr>
          <p:nvPr/>
        </p:nvSpPr>
        <p:spPr bwMode="auto">
          <a:xfrm>
            <a:off x="0" y="0"/>
            <a:ext cx="7464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ru-RU" altLang="ru-RU" b="1">
                <a:solidFill>
                  <a:srgbClr val="000000"/>
                </a:solidFill>
                <a:latin typeface="Times New Roman" pitchFamily="18" charset="0"/>
                <a:cs typeface="Times New Roman" pitchFamily="18" charset="0"/>
              </a:rPr>
              <a:t> </a:t>
            </a:r>
            <a:r>
              <a:rPr lang="ru-RU" altLang="ru-RU" b="1">
                <a:solidFill>
                  <a:srgbClr val="000000"/>
                </a:solidFill>
                <a:latin typeface="Garamond" pitchFamily="18" charset="0"/>
              </a:rPr>
              <a:t>Муниципальное бюджетное общеобразовательное учреждение </a:t>
            </a:r>
            <a:br>
              <a:rPr lang="ru-RU" altLang="ru-RU" b="1">
                <a:solidFill>
                  <a:srgbClr val="000000"/>
                </a:solidFill>
                <a:latin typeface="Garamond" pitchFamily="18" charset="0"/>
              </a:rPr>
            </a:br>
            <a:r>
              <a:rPr lang="ru-RU" altLang="ru-RU" b="1">
                <a:solidFill>
                  <a:srgbClr val="000000"/>
                </a:solidFill>
                <a:latin typeface="Garamond" pitchFamily="18" charset="0"/>
              </a:rPr>
              <a:t>средняя общеобразовательная школа № 1 имени А.И.Герцена </a:t>
            </a:r>
            <a:br>
              <a:rPr lang="ru-RU" altLang="ru-RU" b="1">
                <a:solidFill>
                  <a:srgbClr val="000000"/>
                </a:solidFill>
                <a:latin typeface="Garamond" pitchFamily="18" charset="0"/>
              </a:rPr>
            </a:br>
            <a:r>
              <a:rPr lang="ru-RU" altLang="ru-RU" b="1">
                <a:solidFill>
                  <a:srgbClr val="000000"/>
                </a:solidFill>
                <a:latin typeface="Garamond" pitchFamily="18" charset="0"/>
              </a:rPr>
              <a:t>муниципального образования Тимашевский район</a:t>
            </a:r>
            <a:endParaRPr lang="ru-RU" altLang="ru-RU" b="1">
              <a:solidFill>
                <a:srgbClr val="000000"/>
              </a:solidFill>
              <a:latin typeface="Times New Roman" pitchFamily="18" charset="0"/>
              <a:cs typeface="Times New Roman" pitchFamily="18" charset="0"/>
            </a:endParaRPr>
          </a:p>
        </p:txBody>
      </p:sp>
      <p:sp>
        <p:nvSpPr>
          <p:cNvPr id="10243" name="Прямоугольник 4"/>
          <p:cNvSpPr>
            <a:spLocks noChangeArrowheads="1"/>
          </p:cNvSpPr>
          <p:nvPr/>
        </p:nvSpPr>
        <p:spPr bwMode="auto">
          <a:xfrm>
            <a:off x="-228600" y="1219200"/>
            <a:ext cx="88963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charset="0"/>
              <a:buNone/>
            </a:pPr>
            <a:r>
              <a:rPr lang="ru-RU" altLang="ru-RU" sz="2800" b="1">
                <a:solidFill>
                  <a:srgbClr val="FF0000"/>
                </a:solidFill>
                <a:latin typeface="Times New Roman" pitchFamily="18" charset="0"/>
                <a:ea typeface="MS Mincho" pitchFamily="49" charset="-128"/>
              </a:rPr>
              <a:t>Знание педагогических средств формирования надпрофессиональных компетенций</a:t>
            </a:r>
          </a:p>
        </p:txBody>
      </p:sp>
      <p:pic>
        <p:nvPicPr>
          <p:cNvPr id="10244" name="Picture 6" descr="G:\Герб школы.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328613"/>
            <a:ext cx="99060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45" name="Диаграмма 4"/>
          <p:cNvGraphicFramePr>
            <a:graphicFrameLocks/>
          </p:cNvGraphicFramePr>
          <p:nvPr/>
        </p:nvGraphicFramePr>
        <p:xfrm>
          <a:off x="330200" y="2122488"/>
          <a:ext cx="8636000" cy="4438650"/>
        </p:xfrm>
        <a:graphic>
          <a:graphicData uri="http://schemas.openxmlformats.org/presentationml/2006/ole">
            <mc:AlternateContent xmlns:mc="http://schemas.openxmlformats.org/markup-compatibility/2006">
              <mc:Choice xmlns:v="urn:schemas-microsoft-com:vml" Requires="v">
                <p:oleObj spid="_x0000_s10247" name="Диаграмма" r:id="rId4" imgW="8638781" imgH="4444369" progId="Excel.Chart.8">
                  <p:embed/>
                </p:oleObj>
              </mc:Choice>
              <mc:Fallback>
                <p:oleObj name="Диаграмма" r:id="rId4" imgW="8638781" imgH="4444369" progId="Excel.Chart.8">
                  <p:embed/>
                  <p:pic>
                    <p:nvPicPr>
                      <p:cNvPr id="0" name="Диаграмма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 y="2122488"/>
                        <a:ext cx="863600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4389</TotalTime>
  <Words>748</Words>
  <Application>Microsoft Office PowerPoint</Application>
  <PresentationFormat>Экран (4:3)</PresentationFormat>
  <Paragraphs>110</Paragraphs>
  <Slides>21</Slides>
  <Notes>5</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1</vt:i4>
      </vt:variant>
      <vt:variant>
        <vt:lpstr>Заголовки слайдов</vt:lpstr>
      </vt:variant>
      <vt:variant>
        <vt:i4>21</vt:i4>
      </vt:variant>
    </vt:vector>
  </HeadingPairs>
  <TitlesOfParts>
    <vt:vector size="31" baseType="lpstr">
      <vt:lpstr>Arial</vt:lpstr>
      <vt:lpstr>Calibri</vt:lpstr>
      <vt:lpstr>Verdana</vt:lpstr>
      <vt:lpstr>Garamond</vt:lpstr>
      <vt:lpstr>Times New Roman</vt:lpstr>
      <vt:lpstr>MS Mincho</vt:lpstr>
      <vt:lpstr>Cambria</vt:lpstr>
      <vt:lpstr>Aharoni</vt:lpstr>
      <vt:lpstr>Тема Office</vt:lpstr>
      <vt:lpstr>Диаграмма Microsoft Excel</vt:lpstr>
      <vt:lpstr>    Муниципальное бюджетное общеобразовательное учреждение  средняя общеобразовательная школа № 1 имени А.И.Герцена  муниципального образования Тимашевский район  Форсайт компетенций  (Разработка и апробация инновационной модели формирования опережающих надпрофессиональных компетенций старшеклассников)    </vt:lpstr>
      <vt:lpstr>Презентация PowerPoint</vt:lpstr>
      <vt:lpstr>Презентация PowerPoint</vt:lpstr>
      <vt:lpstr>Муниципальное бюджетное общеобразовательное учреждение  средняя общеобразовательная школа № 1 имени А.И.Герцена  муниципального образования Тимашевский район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assol</dc:creator>
  <cp:lastModifiedBy>Завуч</cp:lastModifiedBy>
  <cp:revision>279</cp:revision>
  <cp:lastPrinted>1601-01-01T00:00:00Z</cp:lastPrinted>
  <dcterms:created xsi:type="dcterms:W3CDTF">2012-01-10T01:23:16Z</dcterms:created>
  <dcterms:modified xsi:type="dcterms:W3CDTF">2020-01-30T06:42:37Z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