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4" r:id="rId3"/>
    <p:sldId id="285" r:id="rId4"/>
    <p:sldId id="280" r:id="rId5"/>
    <p:sldId id="281" r:id="rId6"/>
    <p:sldId id="267" r:id="rId7"/>
    <p:sldId id="268" r:id="rId8"/>
    <p:sldId id="270" r:id="rId9"/>
    <p:sldId id="271" r:id="rId10"/>
    <p:sldId id="277" r:id="rId11"/>
    <p:sldId id="286" r:id="rId12"/>
    <p:sldId id="274" r:id="rId13"/>
    <p:sldId id="278" r:id="rId14"/>
    <p:sldId id="273" r:id="rId15"/>
    <p:sldId id="291" r:id="rId16"/>
    <p:sldId id="272" r:id="rId17"/>
    <p:sldId id="288" r:id="rId18"/>
    <p:sldId id="29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0" autoAdjust="0"/>
    <p:restoredTop sz="94697" autoAdjust="0"/>
  </p:normalViewPr>
  <p:slideViewPr>
    <p:cSldViewPr snapToGrid="0">
      <p:cViewPr varScale="1">
        <p:scale>
          <a:sx n="67" d="100"/>
          <a:sy n="67" d="100"/>
        </p:scale>
        <p:origin x="1218" y="60"/>
      </p:cViewPr>
      <p:guideLst>
        <p:guide orient="horz" pos="23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72FE-1CB6-4F32-87F7-D7CEDBA69F7A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B4D8-A43B-441B-B6B2-6BA832C30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6F1A2-971A-4A7D-AF86-05361FE1152B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096E2-A30E-4B51-9C57-B83D87197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966EC-696D-45A8-9D2C-E43DFEE69E6A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C22FA-B6AD-4A23-BD5C-8FDC00335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9BCDC-2669-4777-A5FF-D49C81B37DAE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90AD7-E575-4537-9484-3411D4BA3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5255-7279-4459-A3DB-E7C3AB772CFD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9A443-1261-4D07-A967-B62AA2419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5C06-4366-44E1-9597-926AA0968385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B6FB-C093-4FB3-A5FE-47ABF4772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379A1-7217-4D00-89DB-5F5AA77F2D2C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862C-FF1C-4A25-88EB-81A87E9C7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F4D0-E620-4082-ADD4-D22CC8923E73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34012-9677-47FD-A4AE-6B1422D14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577F-817C-443D-AB8C-0659E0649A73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6C6C-5810-44D8-AFB9-533B86B32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C3082-680F-42A1-A7AD-D00C5EBF06F1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FBA27-EE2A-4089-9738-D210A191B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D162-73DB-4D01-B9F7-D83ACDDD332C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CC1C-CF8C-484D-9459-AEC4E3E83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747BD5-AC22-460A-A635-2208348B2F0B}" type="datetimeFigureOut">
              <a:rPr lang="ru-RU"/>
              <a:pPr>
                <a:defRPr/>
              </a:pPr>
              <a:t>28.12.2015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EEBFF5-B22E-4DA2-8839-0C816604D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39.jpeg"/><Relationship Id="rId4" Type="http://schemas.openxmlformats.org/officeDocument/2006/relationships/image" Target="../media/image3.pn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49.jpeg"/><Relationship Id="rId12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51.jpe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jpeg"/><Relationship Id="rId5" Type="http://schemas.openxmlformats.org/officeDocument/2006/relationships/image" Target="../media/image4.png"/><Relationship Id="rId10" Type="http://schemas.openxmlformats.org/officeDocument/2006/relationships/image" Target="../media/image64.jpeg"/><Relationship Id="rId4" Type="http://schemas.openxmlformats.org/officeDocument/2006/relationships/image" Target="../media/image3.png"/><Relationship Id="rId9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4.png"/><Relationship Id="rId10" Type="http://schemas.openxmlformats.org/officeDocument/2006/relationships/image" Target="../media/image70.png"/><Relationship Id="rId4" Type="http://schemas.openxmlformats.org/officeDocument/2006/relationships/image" Target="../media/image3.png"/><Relationship Id="rId9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513" y="1187450"/>
            <a:ext cx="2646362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Прямоугольник 8"/>
          <p:cNvSpPr>
            <a:spLocks noChangeArrowheads="1"/>
          </p:cNvSpPr>
          <p:nvPr/>
        </p:nvSpPr>
        <p:spPr bwMode="auto">
          <a:xfrm>
            <a:off x="3698875" y="723900"/>
            <a:ext cx="52546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ea typeface="Times New Roman" pitchFamily="18" charset="0"/>
                <a:cs typeface="Arial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400">
                <a:ea typeface="Times New Roman" pitchFamily="18" charset="0"/>
                <a:cs typeface="Arial" charset="0"/>
              </a:rPr>
              <a:t>средняя общеобразовательная школа №59</a:t>
            </a:r>
          </a:p>
          <a:p>
            <a:pPr algn="ctr"/>
            <a:r>
              <a:rPr lang="ru-RU" sz="2400">
                <a:ea typeface="Times New Roman" pitchFamily="18" charset="0"/>
                <a:cs typeface="Arial" charset="0"/>
              </a:rPr>
              <a:t>352254, Краснодарский край, Отрадненский район, </a:t>
            </a:r>
          </a:p>
          <a:p>
            <a:pPr algn="ctr"/>
            <a:r>
              <a:rPr lang="ru-RU" sz="2400">
                <a:ea typeface="Times New Roman" pitchFamily="18" charset="0"/>
                <a:cs typeface="Arial" charset="0"/>
              </a:rPr>
              <a:t>хутор Садовый, ул. Школьная, 2а. тел.: (86144) 9-73-25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535363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</a:t>
            </a:r>
            <a:r>
              <a:rPr lang="ru-RU" altLang="ru-RU" sz="3600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кубановедения</a:t>
            </a:r>
            <a:r>
              <a:rPr lang="ru-RU" altLang="ru-RU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№19</a:t>
            </a:r>
            <a:br>
              <a:rPr lang="ru-RU" altLang="ru-RU" sz="36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21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100" y="4060825"/>
            <a:ext cx="2916238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60325" y="403225"/>
            <a:ext cx="9144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Научно-исследовательская работа</a:t>
            </a:r>
          </a:p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«Комната казачьего быта»</a:t>
            </a:r>
          </a:p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3200" b="1">
              <a:latin typeface="Calibri" pitchFamily="34" charset="0"/>
            </a:endParaRPr>
          </a:p>
        </p:txBody>
      </p:sp>
      <p:pic>
        <p:nvPicPr>
          <p:cNvPr id="22535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6813" y="1230313"/>
            <a:ext cx="2879725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913188"/>
            <a:ext cx="31051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2" y="3861942"/>
            <a:ext cx="3183406" cy="218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2" y="1461294"/>
            <a:ext cx="3076020" cy="210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858" y="1430929"/>
            <a:ext cx="2951729" cy="221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684213"/>
            <a:ext cx="996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7463"/>
            <a:ext cx="9144000" cy="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32" y="1086299"/>
            <a:ext cx="4256605" cy="2899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2900" y="608013"/>
            <a:ext cx="1000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Прямоугольник 11"/>
          <p:cNvSpPr>
            <a:spLocks noChangeArrowheads="1"/>
          </p:cNvSpPr>
          <p:nvPr/>
        </p:nvSpPr>
        <p:spPr bwMode="auto">
          <a:xfrm>
            <a:off x="274638" y="439738"/>
            <a:ext cx="7459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latin typeface="Times New Roman" pitchFamily="18" charset="0"/>
              </a:rPr>
              <a:t>Научно-исследовательская работа </a:t>
            </a:r>
            <a:endParaRPr lang="ru-RU" sz="3600" b="1">
              <a:latin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7"/>
          <a:stretch/>
        </p:blipFill>
        <p:spPr>
          <a:xfrm>
            <a:off x="4559696" y="3226237"/>
            <a:ext cx="4464645" cy="3019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62" name="Прямоугольник 15"/>
          <p:cNvSpPr>
            <a:spLocks noChangeArrowheads="1"/>
          </p:cNvSpPr>
          <p:nvPr/>
        </p:nvSpPr>
        <p:spPr bwMode="auto">
          <a:xfrm>
            <a:off x="-49213" y="3878263"/>
            <a:ext cx="48244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cs typeface="Arial" charset="0"/>
              </a:rPr>
              <a:t>Школа активно сотрудничает с Отрадненским районным обществом</a:t>
            </a:r>
          </a:p>
          <a:p>
            <a:pPr algn="ctr"/>
            <a:r>
              <a:rPr lang="ru-RU" sz="2400" b="1">
                <a:cs typeface="Arial" charset="0"/>
              </a:rPr>
              <a:t>историков-архивистов</a:t>
            </a:r>
          </a:p>
          <a:p>
            <a:pPr algn="ctr"/>
            <a:r>
              <a:rPr lang="ru-RU" sz="2400" b="1">
                <a:cs typeface="Arial" charset="0"/>
              </a:rPr>
              <a:t>во имя святого преподобного</a:t>
            </a:r>
          </a:p>
          <a:p>
            <a:pPr algn="ctr"/>
            <a:r>
              <a:rPr lang="ru-RU" sz="2400" b="1">
                <a:cs typeface="Arial" charset="0"/>
              </a:rPr>
              <a:t>Нестора Летописца</a:t>
            </a:r>
            <a:endParaRPr lang="ru-RU" sz="2400">
              <a:cs typeface="Arial" charset="0"/>
            </a:endParaRPr>
          </a:p>
        </p:txBody>
      </p:sp>
      <p:sp>
        <p:nvSpPr>
          <p:cNvPr id="23563" name="Прямоугольник 16"/>
          <p:cNvSpPr>
            <a:spLocks noChangeArrowheads="1"/>
          </p:cNvSpPr>
          <p:nvPr/>
        </p:nvSpPr>
        <p:spPr bwMode="auto">
          <a:xfrm>
            <a:off x="4572000" y="1830388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cs typeface="Arial" charset="0"/>
              </a:rPr>
              <a:t>Учащиеся-участники</a:t>
            </a:r>
          </a:p>
          <a:p>
            <a:pPr algn="ctr"/>
            <a:r>
              <a:rPr lang="ru-RU" sz="2400" b="1">
                <a:cs typeface="Arial" charset="0"/>
              </a:rPr>
              <a:t>муниципальных краеведческих конференций</a:t>
            </a:r>
            <a:endParaRPr lang="ru-RU" sz="2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7991" y="3468897"/>
            <a:ext cx="5057654" cy="31557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457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Прямоугольник 1"/>
          <p:cNvSpPr>
            <a:spLocks noChangeArrowheads="1"/>
          </p:cNvSpPr>
          <p:nvPr/>
        </p:nvSpPr>
        <p:spPr bwMode="auto">
          <a:xfrm>
            <a:off x="387350" y="406400"/>
            <a:ext cx="8369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cs typeface="Arial" charset="0"/>
              </a:rPr>
              <a:t>Научно-исследовательская работа </a:t>
            </a:r>
            <a:endParaRPr lang="ru-RU" sz="3600" b="1">
              <a:cs typeface="Arial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96" y="872212"/>
            <a:ext cx="5700677" cy="34184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4585" name="Прямоугольник 18"/>
          <p:cNvSpPr>
            <a:spLocks noChangeArrowheads="1"/>
          </p:cNvSpPr>
          <p:nvPr/>
        </p:nvSpPr>
        <p:spPr bwMode="auto">
          <a:xfrm>
            <a:off x="5654675" y="1824038"/>
            <a:ext cx="33686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cs typeface="Arial" charset="0"/>
              </a:rPr>
              <a:t>Казачье подворье на территории школы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1789" y="1052482"/>
            <a:ext cx="1326978" cy="92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7" name="Прямоугольник 17"/>
          <p:cNvSpPr>
            <a:spLocks noChangeArrowheads="1"/>
          </p:cNvSpPr>
          <p:nvPr/>
        </p:nvSpPr>
        <p:spPr bwMode="auto">
          <a:xfrm>
            <a:off x="163513" y="4248150"/>
            <a:ext cx="36750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  <a:cs typeface="Arial" charset="0"/>
              </a:rPr>
              <a:t>Долгосрочная проектная работа, </a:t>
            </a:r>
          </a:p>
          <a:p>
            <a:pPr algn="ctr"/>
            <a:r>
              <a:rPr lang="ru-RU" sz="2000">
                <a:solidFill>
                  <a:srgbClr val="000000"/>
                </a:solidFill>
                <a:cs typeface="Arial" charset="0"/>
              </a:rPr>
              <a:t>реализованная в 2013-2014 учебном году учащимися, родителями и педагогами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1488" y="2930525"/>
            <a:ext cx="4532312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97" y="1312435"/>
            <a:ext cx="3998845" cy="299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85800"/>
            <a:ext cx="9953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Прямоугольник 20"/>
          <p:cNvSpPr>
            <a:spLocks noChangeArrowheads="1"/>
          </p:cNvSpPr>
          <p:nvPr/>
        </p:nvSpPr>
        <p:spPr bwMode="auto">
          <a:xfrm>
            <a:off x="1150938" y="581025"/>
            <a:ext cx="79930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cs typeface="Arial" charset="0"/>
              </a:rPr>
              <a:t>Урочная и внеурочная работа с детьми</a:t>
            </a:r>
            <a:endParaRPr lang="ru-RU" sz="3200">
              <a:cs typeface="Arial" charset="0"/>
            </a:endParaRPr>
          </a:p>
        </p:txBody>
      </p:sp>
      <p:sp>
        <p:nvSpPr>
          <p:cNvPr id="25610" name="Прямоугольник 23"/>
          <p:cNvSpPr>
            <a:spLocks noChangeArrowheads="1"/>
          </p:cNvSpPr>
          <p:nvPr/>
        </p:nvSpPr>
        <p:spPr bwMode="auto">
          <a:xfrm>
            <a:off x="4557713" y="1954213"/>
            <a:ext cx="4222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cs typeface="Arial" charset="0"/>
              </a:rPr>
              <a:t>Уроки кубановедения на базе кабинета</a:t>
            </a:r>
            <a:endParaRPr lang="ru-RU" sz="2400">
              <a:cs typeface="Arial" charset="0"/>
            </a:endParaRPr>
          </a:p>
        </p:txBody>
      </p:sp>
      <p:sp>
        <p:nvSpPr>
          <p:cNvPr id="25611" name="Прямоугольник 24"/>
          <p:cNvSpPr>
            <a:spLocks noChangeArrowheads="1"/>
          </p:cNvSpPr>
          <p:nvPr/>
        </p:nvSpPr>
        <p:spPr bwMode="auto">
          <a:xfrm>
            <a:off x="160338" y="4227513"/>
            <a:ext cx="37020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cs typeface="Arial" charset="0"/>
              </a:rPr>
              <a:t>Работа кружка в рамках реализации ФГОС</a:t>
            </a:r>
          </a:p>
          <a:p>
            <a:pPr algn="ctr"/>
            <a:r>
              <a:rPr lang="ru-RU" sz="2400" b="1">
                <a:cs typeface="Arial" charset="0"/>
              </a:rPr>
              <a:t> «Школьный исторический клуб»</a:t>
            </a: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59" y="4047692"/>
            <a:ext cx="2464811" cy="1848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4793" y="1250480"/>
            <a:ext cx="1371752" cy="206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5299" y="1588953"/>
            <a:ext cx="1591684" cy="233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419" y="1567785"/>
            <a:ext cx="1610982" cy="233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4" name="Прямоугольник 19"/>
          <p:cNvSpPr>
            <a:spLocks noChangeArrowheads="1"/>
          </p:cNvSpPr>
          <p:nvPr/>
        </p:nvSpPr>
        <p:spPr bwMode="auto">
          <a:xfrm>
            <a:off x="0" y="57626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cs typeface="Arial" charset="0"/>
              </a:rPr>
              <a:t>Научно-исследовательская и проектная деятельность на уроках</a:t>
            </a:r>
            <a:endParaRPr lang="ru-RU" sz="2800">
              <a:cs typeface="Arial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7219" y="1303819"/>
            <a:ext cx="1104752" cy="185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6" name="Рисунок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465263"/>
            <a:ext cx="18415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Рисунок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25" y="3902075"/>
            <a:ext cx="150653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Рисунок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838" y="3763963"/>
            <a:ext cx="155416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Рисунок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263" y="3802063"/>
            <a:ext cx="15795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Прямоугольник 11"/>
          <p:cNvSpPr>
            <a:spLocks noChangeArrowheads="1"/>
          </p:cNvSpPr>
          <p:nvPr/>
        </p:nvSpPr>
        <p:spPr bwMode="auto">
          <a:xfrm>
            <a:off x="5441950" y="3021013"/>
            <a:ext cx="3702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cs typeface="Arial" charset="0"/>
              </a:rPr>
              <a:t>Одежда жителей</a:t>
            </a:r>
          </a:p>
          <a:p>
            <a:pPr algn="ctr"/>
            <a:r>
              <a:rPr lang="ru-RU" sz="2400">
                <a:cs typeface="Arial" charset="0"/>
              </a:rPr>
              <a:t> Кубани</a:t>
            </a:r>
          </a:p>
        </p:txBody>
      </p:sp>
      <p:sp>
        <p:nvSpPr>
          <p:cNvPr id="26641" name="Прямоугольник 22"/>
          <p:cNvSpPr>
            <a:spLocks noChangeArrowheads="1"/>
          </p:cNvSpPr>
          <p:nvPr/>
        </p:nvSpPr>
        <p:spPr bwMode="auto">
          <a:xfrm>
            <a:off x="117475" y="5656263"/>
            <a:ext cx="3702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cs typeface="Arial" charset="0"/>
              </a:rPr>
              <a:t>Одежда казаков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554163"/>
            <a:ext cx="3706813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3897313"/>
            <a:ext cx="3706813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0"/>
          <a:stretch/>
        </p:blipFill>
        <p:spPr>
          <a:xfrm>
            <a:off x="5009363" y="1596967"/>
            <a:ext cx="3407709" cy="4501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7" name="Прямоугольник 13"/>
          <p:cNvSpPr>
            <a:spLocks noChangeArrowheads="1"/>
          </p:cNvSpPr>
          <p:nvPr/>
        </p:nvSpPr>
        <p:spPr bwMode="auto">
          <a:xfrm>
            <a:off x="0" y="53975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cs typeface="Arial" charset="0"/>
              </a:rPr>
              <a:t>Традиционное внеурочное мероприятие «Неделя Кубановедения»</a:t>
            </a:r>
            <a:endParaRPr lang="ru-RU" sz="30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45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16" y="631301"/>
            <a:ext cx="1101808" cy="80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148" y="3614004"/>
            <a:ext cx="2131272" cy="2673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058" y="3578136"/>
            <a:ext cx="1991616" cy="265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00" y="3630827"/>
            <a:ext cx="2048927" cy="258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875" y="1571965"/>
            <a:ext cx="3263225" cy="211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738" y="1542914"/>
            <a:ext cx="3261494" cy="215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4" name="Прямоугольник 16"/>
          <p:cNvSpPr>
            <a:spLocks noChangeArrowheads="1"/>
          </p:cNvSpPr>
          <p:nvPr/>
        </p:nvSpPr>
        <p:spPr bwMode="auto">
          <a:xfrm>
            <a:off x="1103313" y="593725"/>
            <a:ext cx="80406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Новинки, появившиеся в классе в 2015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542" y="1229433"/>
            <a:ext cx="2973565" cy="223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" y="3598863"/>
            <a:ext cx="36957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25" y="3532188"/>
            <a:ext cx="35433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97" y="1225496"/>
            <a:ext cx="2842417" cy="213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809" y="1828340"/>
            <a:ext cx="3228833" cy="177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838"/>
            <a:ext cx="1103313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Прямоугольник 17"/>
          <p:cNvSpPr>
            <a:spLocks noChangeArrowheads="1"/>
          </p:cNvSpPr>
          <p:nvPr/>
        </p:nvSpPr>
        <p:spPr bwMode="auto">
          <a:xfrm>
            <a:off x="1103313" y="593725"/>
            <a:ext cx="80406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Новинки, появившиеся в классе в 2015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3513" y="2544763"/>
            <a:ext cx="5030787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 descr="http://content.foto.mail.ru/mail/lusandra2010/_animated/i-6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125" y="623888"/>
            <a:ext cx="6346825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346825"/>
            <a:ext cx="19859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8"/>
            <a:ext cx="9144000" cy="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2563" y="2257425"/>
            <a:ext cx="4737100" cy="2665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Заведующая кабинетом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кубановедения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Толмачева 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Анна Сергеевна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499718" y="1778404"/>
            <a:ext cx="4461411" cy="362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450" y="1882775"/>
            <a:ext cx="24511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61113"/>
            <a:ext cx="19812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6361113"/>
            <a:ext cx="19812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775" y="6346825"/>
            <a:ext cx="19812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475" y="6332538"/>
            <a:ext cx="19812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730250"/>
            <a:ext cx="130333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346825"/>
            <a:ext cx="19859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938"/>
            <a:ext cx="9144000" cy="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61113"/>
            <a:ext cx="19812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6361113"/>
            <a:ext cx="19812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775" y="6346825"/>
            <a:ext cx="19812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475" y="6332538"/>
            <a:ext cx="19812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730250"/>
            <a:ext cx="130333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Прямоугольник 3"/>
          <p:cNvSpPr>
            <a:spLocks noChangeArrowheads="1"/>
          </p:cNvSpPr>
          <p:nvPr/>
        </p:nvSpPr>
        <p:spPr bwMode="auto">
          <a:xfrm>
            <a:off x="1720850" y="482600"/>
            <a:ext cx="69532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07000"/>
              </a:lnSpc>
            </a:pPr>
            <a:r>
              <a:rPr lang="ru-RU" sz="19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 2013 года в МБОУ СОШ №59 оборудованы кабинет кубановедения и комната казачьего быта</a:t>
            </a:r>
            <a:r>
              <a:rPr lang="ru-RU" sz="19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 Здесь собран богатый материал по предмету, который используется на уроках  кубановедения, истории и во внеурочной деятельности.</a:t>
            </a:r>
            <a:endParaRPr lang="ru-RU" sz="19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9" name="Прямоугольник 4"/>
          <p:cNvSpPr>
            <a:spLocks noChangeArrowheads="1"/>
          </p:cNvSpPr>
          <p:nvPr/>
        </p:nvSpPr>
        <p:spPr bwMode="auto">
          <a:xfrm>
            <a:off x="0" y="1981200"/>
            <a:ext cx="7251700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1900" b="1">
                <a:solidFill>
                  <a:srgbClr val="000000"/>
                </a:solidFill>
                <a:cs typeface="Times New Roman" pitchFamily="18" charset="0"/>
              </a:rPr>
              <a:t>Кабинет оснащен техническими средствами обучения: </a:t>
            </a:r>
            <a:r>
              <a:rPr lang="ru-RU" sz="1900">
                <a:solidFill>
                  <a:srgbClr val="000000"/>
                </a:solidFill>
                <a:cs typeface="Times New Roman" pitchFamily="18" charset="0"/>
              </a:rPr>
              <a:t>ноутбуком, проектором, мультимедийной доской и колонками. Оформлен музейный уголок и панорама.</a:t>
            </a:r>
          </a:p>
          <a:p>
            <a:pPr indent="449263" algn="just"/>
            <a:r>
              <a:rPr lang="ru-RU" sz="1900">
                <a:solidFill>
                  <a:srgbClr val="000000"/>
                </a:solidFill>
                <a:cs typeface="Times New Roman" pitchFamily="18" charset="0"/>
              </a:rPr>
              <a:t> В кабинете расположены  информационно-наглядные стенды по истории Краснодарского края и Отрадненского района, учебная, методическая и дидактическая литература по предмету, а также материалы исследовательской работы Отрадненского районного общества историков-архивистов. Есть экспонаты, сделанные руками учащихся в рамках реализации исследовательской и проектной деятельности. </a:t>
            </a:r>
          </a:p>
          <a:p>
            <a:pPr indent="449263" algn="just"/>
            <a:r>
              <a:rPr lang="ru-RU" sz="1900">
                <a:solidFill>
                  <a:srgbClr val="000000"/>
                </a:solidFill>
                <a:cs typeface="Times New Roman" pitchFamily="18" charset="0"/>
              </a:rPr>
              <a:t>Наличие в школе кабинета кубановедения-большая помощь педагогическому коллективу в воспитании у обучающихся патриотизма, заботы о своей малой родине, в развитии интереса к истории, культуре своего </a:t>
            </a: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народа, края.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653" y="3044665"/>
            <a:ext cx="2035347" cy="316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425" y="931863"/>
            <a:ext cx="8620125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8"/>
          <p:cNvSpPr>
            <a:spLocks noChangeArrowheads="1"/>
          </p:cNvSpPr>
          <p:nvPr/>
        </p:nvSpPr>
        <p:spPr bwMode="auto">
          <a:xfrm>
            <a:off x="0" y="5826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Кабинет Кубановедения</a:t>
            </a:r>
            <a:endParaRPr lang="ru-RU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92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" y="592138"/>
            <a:ext cx="1000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125" y="1054100"/>
            <a:ext cx="7905750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8"/>
          <p:cNvSpPr>
            <a:spLocks noChangeArrowheads="1"/>
          </p:cNvSpPr>
          <p:nvPr/>
        </p:nvSpPr>
        <p:spPr bwMode="auto">
          <a:xfrm>
            <a:off x="1117600" y="527050"/>
            <a:ext cx="8074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Панорамный фрагмент кабинета  </a:t>
            </a:r>
          </a:p>
          <a:p>
            <a:pPr algn="ctr"/>
            <a:r>
              <a:rPr lang="ru-RU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«Кубанское подворье»</a:t>
            </a:r>
            <a:endParaRPr lang="ru-RU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6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581025"/>
            <a:ext cx="996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74"/>
          <a:stretch/>
        </p:blipFill>
        <p:spPr>
          <a:xfrm>
            <a:off x="375189" y="976993"/>
            <a:ext cx="8393622" cy="535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684213"/>
            <a:ext cx="996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Прямоугольник 13"/>
          <p:cNvSpPr>
            <a:spLocks noChangeArrowheads="1"/>
          </p:cNvSpPr>
          <p:nvPr/>
        </p:nvSpPr>
        <p:spPr bwMode="auto">
          <a:xfrm>
            <a:off x="203200" y="44926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Панорамный фрагмент кабинета  </a:t>
            </a:r>
          </a:p>
          <a:p>
            <a:pPr algn="ctr"/>
            <a:r>
              <a:rPr lang="ru-RU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«Кубанское подворье»</a:t>
            </a:r>
            <a:endParaRPr lang="ru-RU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763" y="0"/>
            <a:ext cx="9144001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1487488"/>
            <a:ext cx="5103813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882" y="3394032"/>
            <a:ext cx="5031421" cy="279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4" name="Прямоугольник 2"/>
          <p:cNvSpPr>
            <a:spLocks noChangeArrowheads="1"/>
          </p:cNvSpPr>
          <p:nvPr/>
        </p:nvSpPr>
        <p:spPr bwMode="auto">
          <a:xfrm>
            <a:off x="5238750" y="1641475"/>
            <a:ext cx="38306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1. Маслобойка</a:t>
            </a:r>
          </a:p>
          <a:p>
            <a:r>
              <a:rPr lang="ru-RU" sz="2000">
                <a:cs typeface="Arial" charset="0"/>
              </a:rPr>
              <a:t>2. Макитра</a:t>
            </a:r>
          </a:p>
          <a:p>
            <a:r>
              <a:rPr lang="ru-RU" sz="2000">
                <a:cs typeface="Arial" charset="0"/>
              </a:rPr>
              <a:t>3. Деревянное корыто для замеса теста</a:t>
            </a:r>
          </a:p>
          <a:p>
            <a:r>
              <a:rPr lang="ru-RU" sz="2000">
                <a:cs typeface="Arial" charset="0"/>
              </a:rPr>
              <a:t>4. Бочка</a:t>
            </a:r>
          </a:p>
          <a:p>
            <a:r>
              <a:rPr lang="ru-RU" sz="2000">
                <a:cs typeface="Arial" charset="0"/>
              </a:rPr>
              <a:t>5. Лопата для хлеба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9465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25" y="4303713"/>
            <a:ext cx="180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175" y="4706938"/>
            <a:ext cx="153988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929188"/>
            <a:ext cx="1587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1675" y="5580063"/>
            <a:ext cx="1349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Рисунок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963" y="5099050"/>
            <a:ext cx="1444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Рисунок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313" y="3394075"/>
            <a:ext cx="1762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Рисунок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325" y="3746500"/>
            <a:ext cx="152400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Рисунок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675" y="3373438"/>
            <a:ext cx="157163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Прямоугольник 19"/>
          <p:cNvSpPr>
            <a:spLocks noChangeArrowheads="1"/>
          </p:cNvSpPr>
          <p:nvPr/>
        </p:nvSpPr>
        <p:spPr bwMode="auto">
          <a:xfrm>
            <a:off x="292100" y="4811713"/>
            <a:ext cx="457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1. Прялка</a:t>
            </a:r>
          </a:p>
          <a:p>
            <a:r>
              <a:rPr lang="ru-RU" sz="2000">
                <a:cs typeface="Arial" charset="0"/>
              </a:rPr>
              <a:t>2. Гребень</a:t>
            </a:r>
          </a:p>
          <a:p>
            <a:r>
              <a:rPr lang="ru-RU" sz="2000">
                <a:cs typeface="Arial" charset="0"/>
              </a:rPr>
              <a:t>3. Веретено </a:t>
            </a:r>
          </a:p>
          <a:p>
            <a:r>
              <a:rPr lang="en-US" sz="2000">
                <a:cs typeface="Arial" charset="0"/>
              </a:rPr>
              <a:t>4</a:t>
            </a:r>
            <a:r>
              <a:rPr lang="ru-RU" sz="2000">
                <a:cs typeface="Arial" charset="0"/>
              </a:rPr>
              <a:t>. Рушник </a:t>
            </a:r>
            <a:endParaRPr lang="en-US" sz="2000">
              <a:cs typeface="Arial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9474" name="Рисунок 2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963" y="3576638"/>
            <a:ext cx="13493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Прямоугольник 23"/>
          <p:cNvSpPr>
            <a:spLocks noChangeArrowheads="1"/>
          </p:cNvSpPr>
          <p:nvPr/>
        </p:nvSpPr>
        <p:spPr bwMode="auto">
          <a:xfrm>
            <a:off x="742950" y="384175"/>
            <a:ext cx="8066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Экспозиционные элементы кабинета </a:t>
            </a:r>
            <a:endParaRPr lang="ru-RU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76" name="Рисунок 24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684213"/>
            <a:ext cx="996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6097" y="2987662"/>
            <a:ext cx="3519175" cy="2415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275" y="433167"/>
            <a:ext cx="3564997" cy="2626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63" y="654050"/>
            <a:ext cx="1000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0" y="4160838"/>
            <a:ext cx="33147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31763" y="492125"/>
            <a:ext cx="5053012" cy="3662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Документация учителя </a:t>
            </a:r>
            <a:r>
              <a:rPr lang="ru-RU" sz="2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кубановедения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программы по предмету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Календарно-тематическое планирование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Поурочное планирование по предмету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Дополнительный материл по предмету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учеников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 кабинета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Нормативно-правовая документация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к олимпиадам и викторинам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Портфолио учителя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Книга отзывов   </a:t>
            </a:r>
          </a:p>
        </p:txBody>
      </p:sp>
      <p:sp>
        <p:nvSpPr>
          <p:cNvPr id="20491" name="Прямоугольник 13"/>
          <p:cNvSpPr>
            <a:spLocks noChangeArrowheads="1"/>
          </p:cNvSpPr>
          <p:nvPr/>
        </p:nvSpPr>
        <p:spPr bwMode="auto">
          <a:xfrm>
            <a:off x="5010150" y="5389563"/>
            <a:ext cx="3394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Информационные стенды по предмету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26209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0" y="6189663"/>
            <a:ext cx="26225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6188075"/>
            <a:ext cx="262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700" y="6188075"/>
            <a:ext cx="19859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868" y="948720"/>
            <a:ext cx="3832410" cy="510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33" y="2933496"/>
            <a:ext cx="4238435" cy="317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" y="534988"/>
            <a:ext cx="9953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Прямоугольник 12"/>
          <p:cNvSpPr>
            <a:spLocks noChangeArrowheads="1"/>
          </p:cNvSpPr>
          <p:nvPr/>
        </p:nvSpPr>
        <p:spPr bwMode="auto">
          <a:xfrm>
            <a:off x="363538" y="1128713"/>
            <a:ext cx="44116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Учебная,  методическая и художественная  литература по предмету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</TotalTime>
  <Words>384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74</cp:revision>
  <dcterms:created xsi:type="dcterms:W3CDTF">2015-12-22T17:21:47Z</dcterms:created>
  <dcterms:modified xsi:type="dcterms:W3CDTF">2015-12-28T19:54:44Z</dcterms:modified>
</cp:coreProperties>
</file>