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2" r:id="rId1"/>
  </p:sldMasterIdLst>
  <p:notesMasterIdLst>
    <p:notesMasterId r:id="rId20"/>
  </p:notesMasterIdLst>
  <p:sldIdLst>
    <p:sldId id="285" r:id="rId2"/>
    <p:sldId id="271" r:id="rId3"/>
    <p:sldId id="259" r:id="rId4"/>
    <p:sldId id="273" r:id="rId5"/>
    <p:sldId id="258" r:id="rId6"/>
    <p:sldId id="281" r:id="rId7"/>
    <p:sldId id="257" r:id="rId8"/>
    <p:sldId id="280" r:id="rId9"/>
    <p:sldId id="282" r:id="rId10"/>
    <p:sldId id="274" r:id="rId11"/>
    <p:sldId id="283" r:id="rId12"/>
    <p:sldId id="284" r:id="rId13"/>
    <p:sldId id="265" r:id="rId14"/>
    <p:sldId id="286" r:id="rId15"/>
    <p:sldId id="279" r:id="rId16"/>
    <p:sldId id="263" r:id="rId17"/>
    <p:sldId id="262" r:id="rId18"/>
    <p:sldId id="287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0602BA8-37C6-4247-B1BF-68E5905AE4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9405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FD17-5E46-4573-9687-B63BCAB09B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451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92E4-279C-489C-9915-F635F7DAA3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826451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1F0EB-B6C0-4AC2-A18C-45F86A916C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14647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6783F-F804-4298-838D-E389A134FA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138871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D40C9-F7E7-4367-AACA-52CC2DB2C9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34783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853C1-9ACB-4C6E-AC6C-9CEAA57B29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125462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10901-5BA7-4A76-911A-144B91CCFA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6351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3A23-F2E3-46CA-8067-B0FB370701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445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5A354-AA50-46AB-B543-75603C6CF1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69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384C-D625-4E9E-95D8-2DA93D40F6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702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2D924-1098-4801-9911-016E15B674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97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CABB-4D26-4747-934A-2B49D0CF53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443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44563-2958-4F43-AE06-494B9C1AE9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385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46348-4654-45D6-ADB0-474160088F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112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CDBA8-8928-4A87-B64A-DB567A6763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991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5DD71-5A14-4F70-9E17-C55F8986F5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106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37DB4DD-9AE4-4A17-B433-2E6A6341C4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5" r:id="rId11"/>
    <p:sldLayoutId id="2147483800" r:id="rId12"/>
    <p:sldLayoutId id="2147483806" r:id="rId13"/>
    <p:sldLayoutId id="2147483801" r:id="rId14"/>
    <p:sldLayoutId id="2147483802" r:id="rId15"/>
    <p:sldLayoutId id="2147483803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98539E-A1B7-4E64-9C05-68E4AC9257AC}" type="slidenum">
              <a:rPr lang="ru-RU" altLang="ru-RU" smtClean="0">
                <a:solidFill>
                  <a:schemeClr val="accent1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ru-RU" smtClean="0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  <p:pic>
        <p:nvPicPr>
          <p:cNvPr id="6147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91186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225550" y="0"/>
            <a:ext cx="6718300" cy="164623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1"/>
                </a:solidFill>
                <a:latin typeface="Arial Black" pitchFamily="34" charset="0"/>
              </a:rPr>
              <a:t>ТЕХНОЛОГИЯ РАЗВИТИЯ КРИТИЧЕСКОГО МЫШЛЕНИЯ УЧАЩИХСЯ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92275" y="4772025"/>
            <a:ext cx="4929188" cy="14208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defRPr/>
            </a:pPr>
            <a:r>
              <a:rPr lang="ru-RU" sz="2000" dirty="0" smtClean="0"/>
              <a:t>                                                  Выполнили:</a:t>
            </a:r>
          </a:p>
          <a:p>
            <a:pPr marL="0" indent="0" fontAlgn="auto">
              <a:lnSpc>
                <a:spcPct val="80000"/>
              </a:lnSpc>
              <a:buFont typeface="Wingdings 3" charset="2"/>
              <a:buNone/>
              <a:defRPr/>
            </a:pPr>
            <a:r>
              <a:rPr lang="ru-RU" sz="2000" dirty="0" smtClean="0"/>
              <a:t>Михайлов А.В., Кнышенко А.Г., Стефанович С.А., Еремина Е.Б.                                                       </a:t>
            </a:r>
          </a:p>
          <a:p>
            <a:pPr fontAlgn="auto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5"/>
          <p:cNvSpPr>
            <a:spLocks noGrp="1"/>
          </p:cNvSpPr>
          <p:nvPr>
            <p:ph type="title"/>
          </p:nvPr>
        </p:nvSpPr>
        <p:spPr>
          <a:xfrm>
            <a:off x="523875" y="115888"/>
            <a:ext cx="6348413" cy="1320800"/>
          </a:xfrm>
        </p:spPr>
        <p:txBody>
          <a:bodyPr/>
          <a:lstStyle/>
          <a:p>
            <a:pPr algn="ctr" eaLnBrk="1" hangingPunct="1"/>
            <a:r>
              <a:rPr lang="ru-RU" altLang="ru-RU" i="1" smtClean="0">
                <a:solidFill>
                  <a:srgbClr val="FFC000"/>
                </a:solidFill>
              </a:rPr>
              <a:t>Приемы развития критического мышления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14463"/>
            <a:ext cx="3087688" cy="38798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Таблица «З-Х-У»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603250" y="1912938"/>
          <a:ext cx="7972425" cy="1643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75"/>
                <a:gridCol w="2657475"/>
                <a:gridCol w="2657475"/>
              </a:tblGrid>
              <a:tr h="821531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/>
                        <a:t>Знаю</a:t>
                      </a:r>
                      <a:endParaRPr lang="ru-RU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/>
                        <a:t>Хочу узнать</a:t>
                      </a:r>
                      <a:endParaRPr lang="ru-RU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/>
                        <a:t>Узнал</a:t>
                      </a:r>
                      <a:endParaRPr lang="ru-RU" sz="2400" b="0" i="1" dirty="0"/>
                    </a:p>
                  </a:txBody>
                  <a:tcPr/>
                </a:tc>
              </a:tr>
              <a:tr h="821531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78" name="Номер слайда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0E4D6D-7458-4C8E-9129-7FBECEC68E97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Основные приемы технологии</a:t>
            </a:r>
            <a:r>
              <a:rPr lang="en-US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Кластер</a:t>
            </a:r>
            <a:endParaRPr lang="ru-RU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extLst/>
        </p:spPr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ln w="11430"/>
                <a:solidFill>
                  <a:schemeClr val="tx1"/>
                </a:solidFill>
              </a:rPr>
              <a:t>Кластеры могут стать ведущим приемом и на стадии вызова, рефлексии, так и стратегией урока в целом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ln w="11430"/>
                <a:solidFill>
                  <a:schemeClr val="tx1"/>
                </a:solidFill>
              </a:rPr>
              <a:t>Кластер («гроздь»), выделение смысловых единиц текста и графическое их оформление в определенном порядке в виде грозди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ln w="11430"/>
                <a:solidFill>
                  <a:schemeClr val="tx1"/>
                </a:solidFill>
              </a:rPr>
              <a:t>Рисуем модель Солнечной системы: в центре – это наша тема, а вокруг нее крупные смысловые единицы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286250"/>
            <a:ext cx="421481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1203348"/>
          </a:xfrm>
          <a:extLst/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US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>
                <a:ln w="11430"/>
                <a:solidFill>
                  <a:schemeClr val="accent2">
                    <a:lumMod val="75000"/>
                  </a:schemeClr>
                </a:solidFill>
              </a:rPr>
              <a:t>Рекомендации по работе с «гроздями»:                                     </a:t>
            </a:r>
            <a:r>
              <a:rPr lang="ru-RU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686320"/>
          </a:xfrm>
          <a:extLst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ln w="11430"/>
                <a:solidFill>
                  <a:schemeClr val="tx1"/>
                </a:solidFill>
              </a:rPr>
              <a:t>  Оцените текст, с которым будете работать. Нужна ли в данном случае разбивка на «грозди»?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ln w="11430"/>
                <a:solidFill>
                  <a:schemeClr val="tx1"/>
                </a:solidFill>
              </a:rPr>
              <a:t>  Помогите ученику, если у него возникли сомнения при выделении смысловых единиц.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ln w="11430"/>
                <a:solidFill>
                  <a:schemeClr val="tx1"/>
                </a:solidFill>
              </a:rPr>
              <a:t>  Озвучьте свои «грозди». Пусть ученики сделают презентацию своих записей.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ln w="11430"/>
                <a:solidFill>
                  <a:schemeClr val="tx1"/>
                </a:solidFill>
              </a:rPr>
              <a:t>  Попросите установить связи между «веточками» вашей  «грозди» и объяснить возникшие связи.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ln w="11430"/>
                <a:solidFill>
                  <a:schemeClr val="tx1"/>
                </a:solidFill>
              </a:rPr>
              <a:t>  Если вы хотите остановиться на каком-либо смысловом   блоке, попросите сделать эту «веточку» поярче.        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993900"/>
          </a:xfrm>
        </p:spPr>
        <p:txBody>
          <a:bodyPr/>
          <a:lstStyle/>
          <a:p>
            <a:pPr algn="ctr" eaLnBrk="1" hangingPunct="1"/>
            <a:r>
              <a:rPr lang="ru-RU" altLang="ru-RU" sz="4000" i="1" smtClean="0">
                <a:solidFill>
                  <a:srgbClr val="FFC000"/>
                </a:solidFill>
              </a:rPr>
              <a:t>Приемы развития критического мышления</a:t>
            </a:r>
            <a:br>
              <a:rPr lang="ru-RU" altLang="ru-RU" sz="4000" i="1" smtClean="0">
                <a:solidFill>
                  <a:srgbClr val="FFC000"/>
                </a:solidFill>
              </a:rPr>
            </a:br>
            <a:r>
              <a:rPr lang="ru-RU" altLang="ru-RU" sz="3200" b="1" smtClean="0">
                <a:solidFill>
                  <a:schemeClr val="hlink"/>
                </a:solidFill>
                <a:latin typeface="Times New Roman" panose="02020603050405020304" pitchFamily="18" charset="0"/>
              </a:rPr>
              <a:t>Осмысление полученной информации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2286000"/>
            <a:ext cx="8229600" cy="4143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solidFill>
                  <a:schemeClr val="tx2"/>
                </a:solidFill>
              </a:rPr>
              <a:t>Графический организатор – кластер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chemeClr val="tx2"/>
                </a:solidFill>
              </a:rPr>
              <a:t>                                              </a:t>
            </a:r>
            <a:endParaRPr lang="ru-RU" altLang="ru-RU" smtClean="0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14375" y="2857500"/>
            <a:ext cx="2519363" cy="1655763"/>
            <a:chOff x="839" y="2160"/>
            <a:chExt cx="1587" cy="1043"/>
          </a:xfrm>
        </p:grpSpPr>
        <p:sp>
          <p:nvSpPr>
            <p:cNvPr id="18449" name="Oval 5"/>
            <p:cNvSpPr>
              <a:spLocks noChangeArrowheads="1"/>
            </p:cNvSpPr>
            <p:nvPr/>
          </p:nvSpPr>
          <p:spPr bwMode="auto">
            <a:xfrm>
              <a:off x="839" y="2205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0" name="Oval 6"/>
            <p:cNvSpPr>
              <a:spLocks noChangeArrowheads="1"/>
            </p:cNvSpPr>
            <p:nvPr/>
          </p:nvSpPr>
          <p:spPr bwMode="auto">
            <a:xfrm>
              <a:off x="1474" y="2296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1" name="Oval 7"/>
            <p:cNvSpPr>
              <a:spLocks noChangeArrowheads="1"/>
            </p:cNvSpPr>
            <p:nvPr/>
          </p:nvSpPr>
          <p:spPr bwMode="auto">
            <a:xfrm>
              <a:off x="2018" y="216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2" name="Oval 8"/>
            <p:cNvSpPr>
              <a:spLocks noChangeArrowheads="1"/>
            </p:cNvSpPr>
            <p:nvPr/>
          </p:nvSpPr>
          <p:spPr bwMode="auto">
            <a:xfrm>
              <a:off x="930" y="275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3" name="Oval 9"/>
            <p:cNvSpPr>
              <a:spLocks noChangeArrowheads="1"/>
            </p:cNvSpPr>
            <p:nvPr/>
          </p:nvSpPr>
          <p:spPr bwMode="auto">
            <a:xfrm>
              <a:off x="1610" y="2840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4" name="Oval 10"/>
            <p:cNvSpPr>
              <a:spLocks noChangeArrowheads="1"/>
            </p:cNvSpPr>
            <p:nvPr/>
          </p:nvSpPr>
          <p:spPr bwMode="auto">
            <a:xfrm>
              <a:off x="2018" y="2568"/>
              <a:ext cx="408" cy="3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55" name="Line 11"/>
            <p:cNvSpPr>
              <a:spLocks noChangeShapeType="1"/>
            </p:cNvSpPr>
            <p:nvPr/>
          </p:nvSpPr>
          <p:spPr bwMode="auto">
            <a:xfrm>
              <a:off x="1066" y="2568"/>
              <a:ext cx="45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Line 12"/>
            <p:cNvSpPr>
              <a:spLocks noChangeShapeType="1"/>
            </p:cNvSpPr>
            <p:nvPr/>
          </p:nvSpPr>
          <p:spPr bwMode="auto">
            <a:xfrm>
              <a:off x="1247" y="238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7" name="Line 13"/>
            <p:cNvSpPr>
              <a:spLocks noChangeShapeType="1"/>
            </p:cNvSpPr>
            <p:nvPr/>
          </p:nvSpPr>
          <p:spPr bwMode="auto">
            <a:xfrm flipV="1">
              <a:off x="1882" y="2387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8" name="Line 14"/>
            <p:cNvSpPr>
              <a:spLocks noChangeShapeType="1"/>
            </p:cNvSpPr>
            <p:nvPr/>
          </p:nvSpPr>
          <p:spPr bwMode="auto">
            <a:xfrm>
              <a:off x="1882" y="2568"/>
              <a:ext cx="18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9" name="Line 15"/>
            <p:cNvSpPr>
              <a:spLocks noChangeShapeType="1"/>
            </p:cNvSpPr>
            <p:nvPr/>
          </p:nvSpPr>
          <p:spPr bwMode="auto">
            <a:xfrm>
              <a:off x="1746" y="2659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37" name="Group 16"/>
          <p:cNvGrpSpPr>
            <a:grpSpLocks/>
          </p:cNvGrpSpPr>
          <p:nvPr/>
        </p:nvGrpSpPr>
        <p:grpSpPr bwMode="auto">
          <a:xfrm>
            <a:off x="3048000" y="4191000"/>
            <a:ext cx="5832475" cy="1296988"/>
            <a:chOff x="1927" y="3158"/>
            <a:chExt cx="3674" cy="817"/>
          </a:xfrm>
        </p:grpSpPr>
        <p:sp>
          <p:nvSpPr>
            <p:cNvPr id="18441" name="Rectangle 17"/>
            <p:cNvSpPr>
              <a:spLocks noChangeArrowheads="1"/>
            </p:cNvSpPr>
            <p:nvPr/>
          </p:nvSpPr>
          <p:spPr bwMode="auto">
            <a:xfrm>
              <a:off x="4241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42" name="Rectangle 18"/>
            <p:cNvSpPr>
              <a:spLocks noChangeArrowheads="1"/>
            </p:cNvSpPr>
            <p:nvPr/>
          </p:nvSpPr>
          <p:spPr bwMode="auto">
            <a:xfrm>
              <a:off x="2699" y="315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43" name="Rectangle 19"/>
            <p:cNvSpPr>
              <a:spLocks noChangeArrowheads="1"/>
            </p:cNvSpPr>
            <p:nvPr/>
          </p:nvSpPr>
          <p:spPr bwMode="auto">
            <a:xfrm>
              <a:off x="4785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44" name="Rectangle 20"/>
            <p:cNvSpPr>
              <a:spLocks noChangeArrowheads="1"/>
            </p:cNvSpPr>
            <p:nvPr/>
          </p:nvSpPr>
          <p:spPr bwMode="auto">
            <a:xfrm>
              <a:off x="3696" y="3566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45" name="Rectangle 21"/>
            <p:cNvSpPr>
              <a:spLocks noChangeArrowheads="1"/>
            </p:cNvSpPr>
            <p:nvPr/>
          </p:nvSpPr>
          <p:spPr bwMode="auto">
            <a:xfrm>
              <a:off x="1927" y="3748"/>
              <a:ext cx="816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446" name="Line 22"/>
            <p:cNvSpPr>
              <a:spLocks noChangeShapeType="1"/>
            </p:cNvSpPr>
            <p:nvPr/>
          </p:nvSpPr>
          <p:spPr bwMode="auto">
            <a:xfrm flipH="1">
              <a:off x="4195" y="3385"/>
              <a:ext cx="409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7" name="Line 23"/>
            <p:cNvSpPr>
              <a:spLocks noChangeShapeType="1"/>
            </p:cNvSpPr>
            <p:nvPr/>
          </p:nvSpPr>
          <p:spPr bwMode="auto">
            <a:xfrm>
              <a:off x="4785" y="3385"/>
              <a:ext cx="31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8" name="Line 24"/>
            <p:cNvSpPr>
              <a:spLocks noChangeShapeType="1"/>
            </p:cNvSpPr>
            <p:nvPr/>
          </p:nvSpPr>
          <p:spPr bwMode="auto">
            <a:xfrm flipH="1">
              <a:off x="2381" y="3385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5429250" y="3357563"/>
            <a:ext cx="157162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500813" y="3786188"/>
            <a:ext cx="642937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5214938" y="3786188"/>
            <a:ext cx="642937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188913"/>
            <a:ext cx="6946900" cy="1320800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Пример применения кластера на уроке информатики 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73AA95-EB52-4E04-9340-7C5F450DD718}" type="slidenum">
              <a:rPr lang="ru-RU" altLang="ru-RU" smtClean="0">
                <a:solidFill>
                  <a:schemeClr val="accent1"/>
                </a:solidFill>
              </a:rPr>
              <a:pPr/>
              <a:t>14</a:t>
            </a:fld>
            <a:endParaRPr lang="ru-RU" altLang="ru-RU" smtClean="0">
              <a:solidFill>
                <a:schemeClr val="accent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660775" y="1579563"/>
            <a:ext cx="1600200" cy="1335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Опредление</a:t>
            </a:r>
            <a:r>
              <a:rPr lang="ru-RU" dirty="0"/>
              <a:t> </a:t>
            </a:r>
            <a:r>
              <a:rPr lang="ru-RU" dirty="0" err="1"/>
              <a:t>перемнных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23850" y="4005263"/>
            <a:ext cx="1801813" cy="1501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Составление блок-схемы</a:t>
            </a:r>
          </a:p>
        </p:txBody>
      </p:sp>
      <p:sp>
        <p:nvSpPr>
          <p:cNvPr id="9" name="Овал 8"/>
          <p:cNvSpPr/>
          <p:nvPr/>
        </p:nvSpPr>
        <p:spPr>
          <a:xfrm>
            <a:off x="4910138" y="4991100"/>
            <a:ext cx="1801812" cy="1501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Определение условий</a:t>
            </a:r>
          </a:p>
        </p:txBody>
      </p:sp>
      <p:sp>
        <p:nvSpPr>
          <p:cNvPr id="10" name="Овал 9"/>
          <p:cNvSpPr/>
          <p:nvPr/>
        </p:nvSpPr>
        <p:spPr>
          <a:xfrm>
            <a:off x="5726113" y="1130300"/>
            <a:ext cx="1511300" cy="1258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Типы данных</a:t>
            </a:r>
          </a:p>
        </p:txBody>
      </p:sp>
      <p:sp>
        <p:nvSpPr>
          <p:cNvPr id="11" name="Овал 10"/>
          <p:cNvSpPr/>
          <p:nvPr/>
        </p:nvSpPr>
        <p:spPr>
          <a:xfrm>
            <a:off x="2668588" y="3336925"/>
            <a:ext cx="1982787" cy="16541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Поиск максимального элемента в массиве</a:t>
            </a:r>
          </a:p>
        </p:txBody>
      </p:sp>
      <p:sp>
        <p:nvSpPr>
          <p:cNvPr id="12" name="Овал 11"/>
          <p:cNvSpPr/>
          <p:nvPr/>
        </p:nvSpPr>
        <p:spPr>
          <a:xfrm>
            <a:off x="2341563" y="5291138"/>
            <a:ext cx="1943100" cy="1566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Разработка алгоритма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125663" y="4365625"/>
            <a:ext cx="542925" cy="1428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92500" y="4991100"/>
            <a:ext cx="0" cy="3000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1"/>
          </p:cNvCxnSpPr>
          <p:nvPr/>
        </p:nvCxnSpPr>
        <p:spPr>
          <a:xfrm>
            <a:off x="4427538" y="4652963"/>
            <a:ext cx="746125" cy="5572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924300" y="2914650"/>
            <a:ext cx="193675" cy="4222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260975" y="1916113"/>
            <a:ext cx="465138" cy="730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altLang="ru-RU" sz="2400" b="1" i="1" smtClean="0">
                <a:solidFill>
                  <a:srgbClr val="FF3300"/>
                </a:solidFill>
              </a:rPr>
              <a:t>Качества, необходимые обучающемуся, для овладения критическим мышлением: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3276600"/>
          </a:xfrm>
          <a:solidFill>
            <a:schemeClr val="bg1"/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Готовность к планированию;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Гибкость (готовность воспринимать идеи других);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Настойчивость (не откладывать трудные задачи);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Осознание (отслеживание хода своих рассуждений и рассуждений других людей);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Поиск компромиссных решений;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Коммуникативность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410200"/>
            <a:ext cx="82296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accent2"/>
                </a:solidFill>
                <a:latin typeface="Tahoma" panose="020B0604030504040204" pitchFamily="34" charset="0"/>
              </a:rPr>
              <a:t>Критическое мышление - это </a:t>
            </a:r>
            <a:r>
              <a:rPr lang="ru-RU" altLang="ru-RU" sz="2400" b="1" i="1">
                <a:solidFill>
                  <a:srgbClr val="FF3300"/>
                </a:solidFill>
                <a:latin typeface="Tahoma" panose="020B0604030504040204" pitchFamily="34" charset="0"/>
              </a:rPr>
              <a:t>точка отсчета</a:t>
            </a:r>
            <a:r>
              <a:rPr lang="ru-RU" altLang="ru-RU" sz="2400" b="1" i="1">
                <a:solidFill>
                  <a:schemeClr val="accent2"/>
                </a:solidFill>
                <a:latin typeface="Tahoma" panose="020B0604030504040204" pitchFamily="34" charset="0"/>
              </a:rPr>
              <a:t>, естественный способ взаимодействия с идеями и информацией.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i="1" smtClean="0">
                <a:solidFill>
                  <a:schemeClr val="hlink"/>
                </a:solidFill>
              </a:rPr>
              <a:t>ЧТО ДАЕТ УЧАЩИМСЯ ЭТА ТЕХНОЛОГИЯ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>
                <a:solidFill>
                  <a:schemeClr val="tx2"/>
                </a:solidFill>
              </a:rPr>
              <a:t>повышается ответственность за качество собственного образования;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solidFill>
                  <a:schemeClr val="tx2"/>
                </a:solidFill>
              </a:rPr>
              <a:t>развиваются навыки работы с текстами любого типа;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solidFill>
                  <a:schemeClr val="tx2"/>
                </a:solidFill>
              </a:rPr>
              <a:t>развиваются творческие и аналитические способности, умение эффективно работать совместно с другими людьми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3DA4EA-2A77-4266-9145-00150200460A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hlink"/>
                </a:solidFill>
              </a:rPr>
              <a:t>Рекомендации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учитель часто уменьшает долю своего участия в процессе знакомства учеников с новым материалом;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учитель должен принять все версии, которые предлагают ученики – правильные и неправильные;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smtClean="0"/>
              <a:t> подготовка специального содержания текстов.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sp>
        <p:nvSpPr>
          <p:cNvPr id="2253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06F3F9-A20B-4362-87FB-5F776AEEB1C6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755650" y="2852738"/>
            <a:ext cx="6769100" cy="2663825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БЛАГОДАРИМ ЗА ВНИМАНИЕ</a:t>
            </a: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7149DD-2A9A-41E5-97CA-1747957147FB}" type="slidenum">
              <a:rPr lang="ru-RU" altLang="ru-RU" smtClean="0">
                <a:solidFill>
                  <a:schemeClr val="accent1"/>
                </a:solidFill>
              </a:rPr>
              <a:pPr/>
              <a:t>18</a:t>
            </a:fld>
            <a:endParaRPr lang="ru-RU" altLang="ru-RU" smtClean="0">
              <a:solidFill>
                <a:schemeClr val="accent1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2411413" y="3860800"/>
            <a:ext cx="2592387" cy="230505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0" y="765175"/>
            <a:ext cx="6958013" cy="4319588"/>
          </a:xfrm>
        </p:spPr>
        <p:txBody>
          <a:bodyPr/>
          <a:lstStyle/>
          <a:p>
            <a:pPr algn="r" eaLnBrk="1" hangingPunct="1">
              <a:buFontTx/>
              <a:buNone/>
            </a:pPr>
            <a:endParaRPr lang="ru-RU" altLang="ru-RU" sz="3200" b="1" smtClean="0">
              <a:solidFill>
                <a:srgbClr val="FF0000"/>
              </a:solidFill>
            </a:endParaRPr>
          </a:p>
          <a:p>
            <a:pPr algn="r" eaLnBrk="1" hangingPunct="1">
              <a:buFontTx/>
              <a:buNone/>
            </a:pPr>
            <a:r>
              <a:rPr lang="ru-RU" altLang="ru-RU" sz="3200" b="1" smtClean="0">
                <a:solidFill>
                  <a:srgbClr val="FF0000"/>
                </a:solidFill>
              </a:rPr>
              <a:t>Критика</a:t>
            </a:r>
            <a:r>
              <a:rPr lang="ru-RU" altLang="ru-RU" sz="3200" smtClean="0">
                <a:solidFill>
                  <a:srgbClr val="FF0000"/>
                </a:solidFill>
              </a:rPr>
              <a:t> </a:t>
            </a:r>
            <a:r>
              <a:rPr lang="ru-RU" altLang="ru-RU" sz="3200" smtClean="0"/>
              <a:t>- изучение или обсуждение чего-либо с целью поиска недостатков.                                                    </a:t>
            </a:r>
          </a:p>
          <a:p>
            <a:pPr algn="r" eaLnBrk="1" hangingPunct="1">
              <a:buFontTx/>
              <a:buNone/>
            </a:pPr>
            <a:r>
              <a:rPr lang="ru-RU" altLang="ru-RU" sz="3200" smtClean="0"/>
              <a:t>С.И.Ожегов</a:t>
            </a:r>
          </a:p>
        </p:txBody>
      </p:sp>
      <p:sp>
        <p:nvSpPr>
          <p:cNvPr id="717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EE2687-E0A1-4CCF-9DE4-33CA72BDE502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rgbClr val="FF3300"/>
                </a:solidFill>
              </a:rPr>
              <a:t>Критическое мышление</a:t>
            </a:r>
            <a:r>
              <a:rPr lang="ru-RU" altLang="ru-RU" sz="2800" smtClean="0"/>
              <a:t> – это способность ставить новые вопросы, вырабатывать разнообразные аргументы, принимать независимые продуманные решения.</a:t>
            </a:r>
          </a:p>
          <a:p>
            <a:pPr eaLnBrk="1" hangingPunct="1">
              <a:buFontTx/>
              <a:buNone/>
            </a:pPr>
            <a:endParaRPr lang="ru-RU" altLang="ru-RU" sz="2800" smtClean="0"/>
          </a:p>
          <a:p>
            <a:pPr eaLnBrk="1" hangingPunct="1">
              <a:buFontTx/>
              <a:buNone/>
            </a:pPr>
            <a:r>
              <a:rPr lang="ru-RU" altLang="ru-RU" sz="2800" smtClean="0"/>
              <a:t>Критическое мышление означает не негативность суждений или критику, а разумное рассмотрение разнообразия подходов с тем, чтобы выносить обоснованные суждения и решения.</a:t>
            </a:r>
          </a:p>
        </p:txBody>
      </p:sp>
      <p:sp>
        <p:nvSpPr>
          <p:cNvPr id="81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AB45AD-32B5-4949-BE94-6250958C2D16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i="1" smtClean="0"/>
              <a:t>ИСТОРИЯ СОЗДАНИЯ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Технологию развития критического мышления предложили в середине 90-годов </a:t>
            </a:r>
            <a:r>
              <a:rPr lang="en-US" altLang="ru-RU" sz="2400" smtClean="0"/>
              <a:t>XX</a:t>
            </a:r>
            <a:r>
              <a:rPr lang="ru-RU" altLang="ru-RU" sz="2400" smtClean="0"/>
              <a:t> века американские педагоги Дж. Стил, К. Мередит, Ч.Темпл как особую методику обучения, отвечающую на вопрос: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solidFill>
                  <a:srgbClr val="FF0000"/>
                </a:solidFill>
              </a:rPr>
              <a:t>Как учить мыслить?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/>
            <a:r>
              <a:rPr lang="ru-RU" altLang="ru-RU" sz="2400" smtClean="0">
                <a:solidFill>
                  <a:schemeClr val="tx1"/>
                </a:solidFill>
              </a:rPr>
              <a:t>С 1997 г. Технология развития критического мышления посредством чтения и письма (РКМ) в рамках проекта института «Открытое общество» начала свой путь в педагогическом сообществе России;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922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F55243-B30E-4C9D-90C6-D99062CA3045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192213"/>
          </a:xfrm>
        </p:spPr>
        <p:txBody>
          <a:bodyPr/>
          <a:lstStyle/>
          <a:p>
            <a:pPr algn="ctr" eaLnBrk="1" hangingPunct="1"/>
            <a:r>
              <a:rPr lang="ru-RU" altLang="ru-RU" i="1" smtClean="0">
                <a:solidFill>
                  <a:schemeClr val="hlink"/>
                </a:solidFill>
              </a:rPr>
              <a:t>КРИТИЧЕСКОЕ МЫШЛЕНИЕ: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способствует взаимоуважению партнеров, пониманию и продуктивному взаимодействию между людьми;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облегчает понимание различных «взглядов на мир»;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позволяет учащимся использовать свои знания для наполнения смыслом ситуаций с высоким уровнем неопределенности, создавать базу для новых типов человеческой деятельности.</a:t>
            </a:r>
          </a:p>
        </p:txBody>
      </p:sp>
      <p:sp>
        <p:nvSpPr>
          <p:cNvPr id="1024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570CD8-B867-49DF-BCC2-E94CBCB757FB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6346825" cy="1320800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Критическое мышление имеет </a:t>
            </a:r>
            <a:br>
              <a:rPr lang="ru-RU" altLang="ru-RU" sz="3200" b="1" smtClean="0"/>
            </a:br>
            <a:r>
              <a:rPr lang="ru-RU" altLang="ru-RU" sz="3200" b="1" smtClean="0"/>
              <a:t>5 характеристик (Д. Клустер)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6346825" cy="38814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Во-первых </a:t>
            </a:r>
            <a:r>
              <a:rPr lang="ru-RU" alt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это мышление </a:t>
            </a:r>
            <a:r>
              <a:rPr lang="ru-RU" alt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самостоятельное</a:t>
            </a:r>
            <a:endParaRPr lang="ru-RU" altLang="ru-R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Во-вторых</a:t>
            </a:r>
            <a:r>
              <a:rPr lang="ru-RU" alt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это мышление </a:t>
            </a:r>
            <a:r>
              <a:rPr lang="ru-RU" alt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обобщенное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В-третьих</a:t>
            </a:r>
            <a:r>
              <a:rPr lang="ru-RU" alt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это мышление </a:t>
            </a:r>
            <a:r>
              <a:rPr lang="ru-RU" alt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проблемное и оценочное</a:t>
            </a:r>
            <a:endParaRPr lang="ru-RU" altLang="ru-R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четвертых </a:t>
            </a:r>
            <a:r>
              <a:rPr lang="ru-RU" alt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это мышление </a:t>
            </a:r>
            <a:r>
              <a:rPr lang="ru-RU" alt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аргументированное</a:t>
            </a:r>
            <a:endParaRPr lang="ru-RU" altLang="ru-R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пятых </a:t>
            </a:r>
            <a:r>
              <a:rPr lang="ru-RU" alt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критическое мышление есть мышление </a:t>
            </a:r>
            <a:r>
              <a:rPr lang="ru-RU" alt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социальное</a:t>
            </a:r>
            <a:endParaRPr lang="ru-RU" altLang="ru-RU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i="1" smtClean="0">
                <a:solidFill>
                  <a:schemeClr val="hlink"/>
                </a:solidFill>
              </a:rPr>
              <a:t>ЦЕЛЬ ТЕХНОЛОГИИ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 smtClean="0"/>
              <a:t>Обеспечить развитие критического мышления посредством интерактивного включения учащихся в образовательный процесс</a:t>
            </a:r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287D0A-9F14-4F09-8C29-A70E11D95939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latin typeface="Arial Narrow" panose="020B0606020202030204" pitchFamily="34" charset="0"/>
              </a:rPr>
              <a:t>Основа технологии – трехфазовая структура урока: вызов, осмысление, рефлексия: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785938"/>
          <a:ext cx="8229600" cy="4144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9620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1– я стадия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2– я стадия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3– я стадия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</a:tr>
              <a:tr h="374875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Вызов:</a:t>
                      </a:r>
                    </a:p>
                    <a:p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– актуализация имеющихся знаний;</a:t>
                      </a: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– пробуждение интереса к получению новой информации; </a:t>
                      </a: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– постановка учеником собственных целей обучения.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Реализация смысла:</a:t>
                      </a:r>
                    </a:p>
                    <a:p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– получение новой информации;</a:t>
                      </a: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– учащиеся соотносят старые знания с новыми.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Рефлексия:</a:t>
                      </a:r>
                    </a:p>
                    <a:p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– размышление, рождение нового знания;</a:t>
                      </a:r>
                    </a:p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– постановка учеником новых целей обучения.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7772400" cy="6000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b="1" dirty="0" smtClean="0"/>
              <a:t>Формы и средства</a:t>
            </a:r>
            <a:br>
              <a:rPr lang="ru-RU" altLang="ru-RU" sz="4000" b="1" dirty="0" smtClean="0"/>
            </a:br>
            <a:r>
              <a:rPr lang="ru-RU" altLang="ru-RU" sz="4000" b="1" dirty="0" smtClean="0"/>
              <a:t> развития КМ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сбор данных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текстов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сопоставление альтернативных точек зрения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коллективное обсуждение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разные виды парной и групповой работы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дебаты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дискуссии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публикации письменных работ учащихся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</TotalTime>
  <Words>662</Words>
  <Application>Microsoft Office PowerPoint</Application>
  <PresentationFormat>Экран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Tahoma</vt:lpstr>
      <vt:lpstr>Arial</vt:lpstr>
      <vt:lpstr>Trebuchet MS</vt:lpstr>
      <vt:lpstr>Wingdings 3</vt:lpstr>
      <vt:lpstr>Arial Black</vt:lpstr>
      <vt:lpstr>Wingdings</vt:lpstr>
      <vt:lpstr>Arial Narrow</vt:lpstr>
      <vt:lpstr>Times New Roman</vt:lpstr>
      <vt:lpstr>Грань</vt:lpstr>
      <vt:lpstr>Презентация PowerPoint</vt:lpstr>
      <vt:lpstr>Презентация PowerPoint</vt:lpstr>
      <vt:lpstr>Презентация PowerPoint</vt:lpstr>
      <vt:lpstr>ИСТОРИЯ СОЗДАНИЯ</vt:lpstr>
      <vt:lpstr>КРИТИЧЕСКОЕ МЫШЛЕНИЕ:</vt:lpstr>
      <vt:lpstr>Критическое мышление имеет  5 характеристик (Д. Клустер)</vt:lpstr>
      <vt:lpstr>ЦЕЛЬ ТЕХНОЛОГИИ</vt:lpstr>
      <vt:lpstr>Основа технологии – трехфазовая структура урока: вызов, осмысление, рефлексия:</vt:lpstr>
      <vt:lpstr>Формы и средства  развития КМ</vt:lpstr>
      <vt:lpstr>Приемы развития критического мышления</vt:lpstr>
      <vt:lpstr>Основные приемы технологии Кластер</vt:lpstr>
      <vt:lpstr> Рекомендации по работе с «гроздями»:                                      </vt:lpstr>
      <vt:lpstr>Приемы развития критического мышления Осмысление полученной информации</vt:lpstr>
      <vt:lpstr>Пример применения кластера на уроке информатики </vt:lpstr>
      <vt:lpstr>Качества, необходимые обучающемуся, для овладения критическим мышлением:</vt:lpstr>
      <vt:lpstr>ЧТО ДАЕТ УЧАЩИМСЯ ЭТА ТЕХНОЛОГИЯ</vt:lpstr>
      <vt:lpstr>Рекомендации</vt:lpstr>
      <vt:lpstr>БЛАГОДАРИМ ЗА ВНИМАНИЕ</vt:lpstr>
    </vt:vector>
  </TitlesOfParts>
  <Company>БелРИПКППС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 УЧАЩИХСЯ</dc:title>
  <dc:creator>user</dc:creator>
  <cp:lastModifiedBy>PC-com</cp:lastModifiedBy>
  <cp:revision>37</cp:revision>
  <dcterms:created xsi:type="dcterms:W3CDTF">2007-12-25T10:33:13Z</dcterms:created>
  <dcterms:modified xsi:type="dcterms:W3CDTF">2016-06-29T06:52:52Z</dcterms:modified>
</cp:coreProperties>
</file>