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notesMasterIdLst>
    <p:notesMasterId r:id="rId25"/>
  </p:notesMasterIdLst>
  <p:handoutMasterIdLst>
    <p:handoutMasterId r:id="rId26"/>
  </p:handoutMasterIdLst>
  <p:sldIdLst>
    <p:sldId id="327" r:id="rId2"/>
    <p:sldId id="418" r:id="rId3"/>
    <p:sldId id="419" r:id="rId4"/>
    <p:sldId id="413" r:id="rId5"/>
    <p:sldId id="414" r:id="rId6"/>
    <p:sldId id="415" r:id="rId7"/>
    <p:sldId id="416" r:id="rId8"/>
    <p:sldId id="411" r:id="rId9"/>
    <p:sldId id="395" r:id="rId10"/>
    <p:sldId id="412" r:id="rId11"/>
    <p:sldId id="417" r:id="rId12"/>
    <p:sldId id="420" r:id="rId13"/>
    <p:sldId id="421" r:id="rId14"/>
    <p:sldId id="422" r:id="rId15"/>
    <p:sldId id="400" r:id="rId16"/>
    <p:sldId id="401" r:id="rId17"/>
    <p:sldId id="402" r:id="rId18"/>
    <p:sldId id="403" r:id="rId19"/>
    <p:sldId id="404" r:id="rId20"/>
    <p:sldId id="425" r:id="rId21"/>
    <p:sldId id="424" r:id="rId22"/>
    <p:sldId id="397" r:id="rId23"/>
    <p:sldId id="384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BCF94D"/>
    <a:srgbClr val="FFFF99"/>
    <a:srgbClr val="E5F4D4"/>
    <a:srgbClr val="CEEBAF"/>
    <a:srgbClr val="FDB29D"/>
    <a:srgbClr val="A3D7E7"/>
    <a:srgbClr val="9966FF"/>
    <a:srgbClr val="FFFFCC"/>
    <a:srgbClr val="EDAFA9"/>
    <a:srgbClr val="008000"/>
  </p:clrMru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574" autoAdjust="0"/>
  </p:normalViewPr>
  <p:slideViewPr>
    <p:cSldViewPr>
      <p:cViewPr>
        <p:scale>
          <a:sx n="64" d="100"/>
          <a:sy n="64" d="100"/>
        </p:scale>
        <p:origin x="-930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2016-2017</c:v>
                </c:pt>
              </c:strCache>
            </c:strRef>
          </c:tx>
          <c:dLbls>
            <c:showVal val="1"/>
          </c:dLbls>
          <c:cat>
            <c:strRef>
              <c:f>Лист1!$A$2:$A$7</c:f>
              <c:strCache>
                <c:ptCount val="6"/>
                <c:pt idx="0">
                  <c:v>внутренне помщение</c:v>
                </c:pt>
                <c:pt idx="1">
                  <c:v>мебель для повседеневного</c:v>
                </c:pt>
                <c:pt idx="2">
                  <c:v>мебель для отдыха</c:v>
                </c:pt>
                <c:pt idx="3">
                  <c:v>обустройство пр-ва</c:v>
                </c:pt>
                <c:pt idx="4">
                  <c:v>места для игр</c:v>
                </c:pt>
                <c:pt idx="5">
                  <c:v>места связ с детьми оформл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</c:v>
                </c:pt>
                <c:pt idx="1">
                  <c:v>3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2017-2018</c:v>
                </c:pt>
              </c:strCache>
            </c:strRef>
          </c:tx>
          <c:dLbls>
            <c:showVal val="1"/>
          </c:dLbls>
          <c:cat>
            <c:strRef>
              <c:f>Лист1!$A$2:$A$7</c:f>
              <c:strCache>
                <c:ptCount val="6"/>
                <c:pt idx="0">
                  <c:v>внутренне помщение</c:v>
                </c:pt>
                <c:pt idx="1">
                  <c:v>мебель для повседеневного</c:v>
                </c:pt>
                <c:pt idx="2">
                  <c:v>мебель для отдыха</c:v>
                </c:pt>
                <c:pt idx="3">
                  <c:v>обустройство пр-ва</c:v>
                </c:pt>
                <c:pt idx="4">
                  <c:v>места для игр</c:v>
                </c:pt>
                <c:pt idx="5">
                  <c:v>места связ с детьми оформл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5</c:v>
                </c:pt>
                <c:pt idx="1">
                  <c:v>5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2018-2019</c:v>
                </c:pt>
              </c:strCache>
            </c:strRef>
          </c:tx>
          <c:dLbls>
            <c:showVal val="1"/>
          </c:dLbls>
          <c:cat>
            <c:strRef>
              <c:f>Лист1!$A$2:$A$7</c:f>
              <c:strCache>
                <c:ptCount val="6"/>
                <c:pt idx="0">
                  <c:v>внутренне помщение</c:v>
                </c:pt>
                <c:pt idx="1">
                  <c:v>мебель для повседеневного</c:v>
                </c:pt>
                <c:pt idx="2">
                  <c:v>мебель для отдыха</c:v>
                </c:pt>
                <c:pt idx="3">
                  <c:v>обустройство пр-ва</c:v>
                </c:pt>
                <c:pt idx="4">
                  <c:v>места для игр</c:v>
                </c:pt>
                <c:pt idx="5">
                  <c:v>места связ с детьми оформл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6</c:v>
                </c:pt>
                <c:pt idx="1">
                  <c:v>6</c:v>
                </c:pt>
                <c:pt idx="2">
                  <c:v>6</c:v>
                </c:pt>
                <c:pt idx="3">
                  <c:v>6</c:v>
                </c:pt>
                <c:pt idx="4">
                  <c:v>5</c:v>
                </c:pt>
                <c:pt idx="5">
                  <c:v>5</c:v>
                </c:pt>
              </c:numCache>
            </c:numRef>
          </c:val>
        </c:ser>
        <c:axId val="119153024"/>
        <c:axId val="119154560"/>
      </c:barChart>
      <c:catAx>
        <c:axId val="119153024"/>
        <c:scaling>
          <c:orientation val="minMax"/>
        </c:scaling>
        <c:axPos val="b"/>
        <c:tickLblPos val="nextTo"/>
        <c:crossAx val="119154560"/>
        <c:crosses val="autoZero"/>
        <c:auto val="1"/>
        <c:lblAlgn val="ctr"/>
        <c:lblOffset val="100"/>
      </c:catAx>
      <c:valAx>
        <c:axId val="119154560"/>
        <c:scaling>
          <c:orientation val="minMax"/>
        </c:scaling>
        <c:axPos val="l"/>
        <c:majorGridlines/>
        <c:numFmt formatCode="General" sourceLinked="1"/>
        <c:tickLblPos val="nextTo"/>
        <c:crossAx val="11915302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2016-2017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включенность детей в РППС, используя СРТ</c:v>
                </c:pt>
                <c:pt idx="1">
                  <c:v>взаимодействие детей друг с другом в ОП ДОУ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2017-2018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включенность детей в РППС, используя СРТ</c:v>
                </c:pt>
                <c:pt idx="1">
                  <c:v>взаимодействие детей друг с другом в ОП ДОУ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</c:v>
                </c:pt>
                <c:pt idx="1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включенность детей в РППС, используя СРТ</c:v>
                </c:pt>
                <c:pt idx="1">
                  <c:v>взаимодействие детей друг с другом в ОП ДОУ</c:v>
                </c:pt>
              </c:strCache>
            </c:strRef>
          </c:cat>
          <c:val>
            <c:numRef>
              <c:f>Лист1!$D$2:$D$3</c:f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2018-2019</c:v>
                </c:pt>
              </c:strCache>
            </c:strRef>
          </c:tx>
          <c:dLbls>
            <c:showVal val="1"/>
          </c:dLbls>
          <c:cat>
            <c:strRef>
              <c:f>Лист1!$A$2:$A$3</c:f>
              <c:strCache>
                <c:ptCount val="2"/>
                <c:pt idx="0">
                  <c:v>включенность детей в РППС, используя СРТ</c:v>
                </c:pt>
                <c:pt idx="1">
                  <c:v>взаимодействие детей друг с другом в ОП ДОУ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</c:ser>
        <c:axId val="132632960"/>
        <c:axId val="132634496"/>
      </c:barChart>
      <c:catAx>
        <c:axId val="132632960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2634496"/>
        <c:crosses val="autoZero"/>
        <c:auto val="1"/>
        <c:lblAlgn val="ctr"/>
        <c:lblOffset val="100"/>
      </c:catAx>
      <c:valAx>
        <c:axId val="132634496"/>
        <c:scaling>
          <c:orientation val="minMax"/>
        </c:scaling>
        <c:axPos val="l"/>
        <c:majorGridlines/>
        <c:numFmt formatCode="General" sourceLinked="1"/>
        <c:tickLblPos val="nextTo"/>
        <c:crossAx val="13263296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6.800906619168115E-2"/>
          <c:y val="6.4643491615949913E-2"/>
          <c:w val="0.82427851122944495"/>
          <c:h val="0.54638788008961947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2016-2017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2"/>
                <c:pt idx="0">
                  <c:v>взаимодействие детей друг с другом в центрах рекреациях</c:v>
                </c:pt>
                <c:pt idx="1">
                  <c:v>взаимоддействие с семьей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2.1</c:v>
                </c:pt>
                <c:pt idx="1">
                  <c:v>1.3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2017-2018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2"/>
                <c:pt idx="0">
                  <c:v>взаимодействие детей друг с другом в центрах рекреациях</c:v>
                </c:pt>
                <c:pt idx="1">
                  <c:v>взаимоддействие с семьей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2.5</c:v>
                </c:pt>
                <c:pt idx="1">
                  <c:v>1.9000000000000001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2018-2019</c:v>
                </c:pt>
              </c:strCache>
            </c:strRef>
          </c:tx>
          <c:dLbls>
            <c:showVal val="1"/>
          </c:dLbls>
          <c:cat>
            <c:strRef>
              <c:f>Лист1!$A$2:$A$5</c:f>
              <c:strCache>
                <c:ptCount val="2"/>
                <c:pt idx="0">
                  <c:v>взаимодействие детей друг с другом в центрах рекреациях</c:v>
                </c:pt>
                <c:pt idx="1">
                  <c:v>взаимоддействие с семьей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2.8</c:v>
                </c:pt>
                <c:pt idx="1">
                  <c:v>2.7</c:v>
                </c:pt>
              </c:numCache>
            </c:numRef>
          </c:val>
        </c:ser>
        <c:axId val="132702976"/>
        <c:axId val="132704512"/>
      </c:barChart>
      <c:catAx>
        <c:axId val="132702976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32704512"/>
        <c:crosses val="autoZero"/>
        <c:auto val="1"/>
        <c:lblAlgn val="ctr"/>
        <c:lblOffset val="100"/>
      </c:catAx>
      <c:valAx>
        <c:axId val="132704512"/>
        <c:scaling>
          <c:orientation val="minMax"/>
        </c:scaling>
        <c:axPos val="l"/>
        <c:majorGridlines/>
        <c:numFmt formatCode="General" sourceLinked="1"/>
        <c:tickLblPos val="nextTo"/>
        <c:crossAx val="13270297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b="1"/>
          </a:pPr>
          <a:endParaRPr lang="ru-RU"/>
        </a:p>
      </c:txPr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-9.9593358121901579E-2"/>
                  <c:y val="1.5831146106736659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/>
                      <a:t>50 %</a:t>
                    </a:r>
                    <a:endParaRPr lang="en-US" sz="1800" b="1"/>
                  </a:p>
                </c:rich>
              </c:tx>
              <c:showVal val="1"/>
            </c:dLbl>
            <c:dLbl>
              <c:idx val="1"/>
              <c:layout>
                <c:manualLayout>
                  <c:x val="5.2510115923009679E-2"/>
                  <c:y val="-0.1205346206724161"/>
                </c:manualLayout>
              </c:layout>
              <c:tx>
                <c:rich>
                  <a:bodyPr/>
                  <a:lstStyle/>
                  <a:p>
                    <a:r>
                      <a:rPr lang="ru-RU" sz="1800" b="1"/>
                      <a:t>15 %</a:t>
                    </a:r>
                    <a:endParaRPr lang="en-US" sz="1800" b="1"/>
                  </a:p>
                </c:rich>
              </c:tx>
              <c:showVal val="1"/>
            </c:dLbl>
            <c:dLbl>
              <c:idx val="2"/>
              <c:layout>
                <c:manualLayout>
                  <c:x val="8.4386391805191016E-2"/>
                  <c:y val="2.9396325459317614E-3"/>
                </c:manualLayout>
              </c:layout>
              <c:tx>
                <c:rich>
                  <a:bodyPr/>
                  <a:lstStyle/>
                  <a:p>
                    <a:r>
                      <a:rPr lang="ru-RU" sz="1800" b="1"/>
                      <a:t>20 %</a:t>
                    </a:r>
                    <a:endParaRPr lang="en-US" sz="1800" b="1"/>
                  </a:p>
                </c:rich>
              </c:tx>
              <c:showVal val="1"/>
            </c:dLbl>
            <c:dLbl>
              <c:idx val="3"/>
              <c:layout>
                <c:manualLayout>
                  <c:x val="4.7401665937591209E-2"/>
                  <c:y val="0.10604768153980751"/>
                </c:manualLayout>
              </c:layout>
              <c:tx>
                <c:rich>
                  <a:bodyPr/>
                  <a:lstStyle/>
                  <a:p>
                    <a:r>
                      <a:rPr lang="ru-RU" sz="1800" b="1"/>
                      <a:t>15 %</a:t>
                    </a:r>
                    <a:endParaRPr lang="en-US" sz="1800" b="1"/>
                  </a:p>
                </c:rich>
              </c:tx>
              <c:showVal val="1"/>
            </c:dLbl>
            <c:showVal val="1"/>
          </c:dLbls>
          <c:cat>
            <c:strRef>
              <c:f>Лист1!$A$2:$A$5</c:f>
              <c:strCache>
                <c:ptCount val="4"/>
                <c:pt idx="0">
                  <c:v>Краевой уровень</c:v>
                </c:pt>
                <c:pt idx="1">
                  <c:v>Муниципальный уровень</c:v>
                </c:pt>
                <c:pt idx="2">
                  <c:v>Федеральный уровень</c:v>
                </c:pt>
                <c:pt idx="3">
                  <c:v>Международный уровень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2</c:v>
                </c:pt>
                <c:pt idx="2">
                  <c:v>4</c:v>
                </c:pt>
                <c:pt idx="3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Краевой уровень</c:v>
                </c:pt>
                <c:pt idx="1">
                  <c:v>Муниципальный уровень</c:v>
                </c:pt>
                <c:pt idx="2">
                  <c:v>Федеральный уровень</c:v>
                </c:pt>
                <c:pt idx="3">
                  <c:v>Международный уровень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Краевой уровень</c:v>
                </c:pt>
                <c:pt idx="1">
                  <c:v>Муниципальный уровень</c:v>
                </c:pt>
                <c:pt idx="2">
                  <c:v>Федеральный уровень</c:v>
                </c:pt>
                <c:pt idx="3">
                  <c:v>Международный уровень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Столбец4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Краевой уровень</c:v>
                </c:pt>
                <c:pt idx="1">
                  <c:v>Муниципальный уровень</c:v>
                </c:pt>
                <c:pt idx="2">
                  <c:v>Федеральный уровень</c:v>
                </c:pt>
                <c:pt idx="3">
                  <c:v>Международный уровень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Участие педагогов МАДОУ МО г. Краснодар "Центр - детский сад № 201"  в мероприятиях 5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Краевой уровень</c:v>
                </c:pt>
                <c:pt idx="1">
                  <c:v>Муниципальный уровень</c:v>
                </c:pt>
                <c:pt idx="2">
                  <c:v>Федеральный уровень</c:v>
                </c:pt>
                <c:pt idx="3">
                  <c:v>Международный уровень</c:v>
                </c:pt>
              </c:strCache>
            </c:strRef>
          </c:cat>
          <c:val>
            <c:numRef>
              <c:f>Лист1!$F$2:$F$5</c:f>
              <c:numCache>
                <c:formatCode>General</c:formatCode>
                <c:ptCount val="4"/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Участие педагогов МАДОУ МО г. Краснодар "Центр - детский сад № 201"  в мероприятиях 6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Краевой уровень</c:v>
                </c:pt>
                <c:pt idx="1">
                  <c:v>Муниципальный уровень</c:v>
                </c:pt>
                <c:pt idx="2">
                  <c:v>Федеральный уровень</c:v>
                </c:pt>
                <c:pt idx="3">
                  <c:v>Международный уровень</c:v>
                </c:pt>
              </c:strCache>
            </c:strRef>
          </c:cat>
          <c:val>
            <c:numRef>
              <c:f>Лист1!$G$2:$G$5</c:f>
              <c:numCache>
                <c:formatCode>General</c:formatCode>
                <c:ptCount val="4"/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Участие педагогов МАДОУ МО г. Краснодар "Центр - детский сад № 201"  в мероприятиях 7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Краевой уровень</c:v>
                </c:pt>
                <c:pt idx="1">
                  <c:v>Муниципальный уровень</c:v>
                </c:pt>
                <c:pt idx="2">
                  <c:v>Федеральный уровень</c:v>
                </c:pt>
                <c:pt idx="3">
                  <c:v>Международный уровень</c:v>
                </c:pt>
              </c:strCache>
            </c:strRef>
          </c:cat>
          <c:val>
            <c:numRef>
              <c:f>Лист1!$H$2:$H$5</c:f>
              <c:numCache>
                <c:formatCode>General</c:formatCode>
                <c:ptCount val="4"/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Участие педагогов МАДОУ МО г. Краснодар "Центр - детский сад № 201"  в мероприятиях 8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Краевой уровень</c:v>
                </c:pt>
                <c:pt idx="1">
                  <c:v>Муниципальный уровень</c:v>
                </c:pt>
                <c:pt idx="2">
                  <c:v>Федеральный уровень</c:v>
                </c:pt>
                <c:pt idx="3">
                  <c:v>Международный уровень</c:v>
                </c:pt>
              </c:strCache>
            </c:strRef>
          </c:cat>
          <c:val>
            <c:numRef>
              <c:f>Лист1!$I$2:$I$5</c:f>
              <c:numCache>
                <c:formatCode>General</c:formatCode>
                <c:ptCount val="4"/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Участие педагогов МАДОУ МО г. Краснодар "Центр - детский сад № 201"  в мероприятиях 9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Краевой уровень</c:v>
                </c:pt>
                <c:pt idx="1">
                  <c:v>Муниципальный уровень</c:v>
                </c:pt>
                <c:pt idx="2">
                  <c:v>Федеральный уровень</c:v>
                </c:pt>
                <c:pt idx="3">
                  <c:v>Международный уровень</c:v>
                </c:pt>
              </c:strCache>
            </c:strRef>
          </c:cat>
          <c:val>
            <c:numRef>
              <c:f>Лист1!$J$2:$J$5</c:f>
              <c:numCache>
                <c:formatCode>General</c:formatCode>
                <c:ptCount val="4"/>
              </c:numCache>
            </c:numRef>
          </c:val>
        </c:ser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200">
                <a:latin typeface="Arial Black" panose="020B0A04020102020204" pitchFamily="34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>
                <a:latin typeface="Arial Black" panose="020B0A04020102020204" pitchFamily="34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>
                <a:latin typeface="Arial Black" panose="020B0A04020102020204" pitchFamily="34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>
                <a:latin typeface="Arial Black" panose="020B0A040201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0180415492134631"/>
          <c:y val="0.18221670656122405"/>
          <c:w val="0.33338813312849047"/>
          <c:h val="0.66532863572233669"/>
        </c:manualLayout>
      </c:layout>
    </c:legend>
    <c:plotVisOnly val="1"/>
    <c:dispBlanksAs val="zero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3CC8CD-E506-4EB7-BBDD-B91FE303F96E}" type="doc">
      <dgm:prSet loTypeId="urn:microsoft.com/office/officeart/2005/8/layout/pyramid2" loCatId="list" qsTypeId="urn:microsoft.com/office/officeart/2005/8/quickstyle/simple1" qsCatId="simple" csTypeId="urn:microsoft.com/office/officeart/2005/8/colors/accent0_3" csCatId="mainScheme" phldr="1"/>
      <dgm:spPr/>
    </dgm:pt>
    <dgm:pt modelId="{01D1C2C8-DF18-48D5-86F5-8C8ED95CC81E}">
      <dgm:prSet phldrT="[Текст]" custT="1"/>
      <dgm:spPr/>
      <dgm:t>
        <a:bodyPr/>
        <a:lstStyle/>
        <a:p>
          <a:pPr algn="just">
            <a:lnSpc>
              <a:spcPct val="100000"/>
            </a:lnSpc>
          </a:pPr>
          <a:r>
            <a:rPr lang="ru-RU" sz="2400" b="1" dirty="0" smtClean="0">
              <a:solidFill>
                <a:srgbClr val="C00000"/>
              </a:solidFill>
            </a:rPr>
            <a:t>Внедрить</a:t>
          </a:r>
          <a:r>
            <a:rPr lang="ru-RU" sz="2400" b="1" dirty="0" smtClean="0"/>
            <a:t> </a:t>
          </a:r>
          <a:r>
            <a:rPr lang="ru-RU" sz="2400" b="1" dirty="0" smtClean="0">
              <a:solidFill>
                <a:srgbClr val="C00000"/>
              </a:solidFill>
            </a:rPr>
            <a:t>модель взаимодействия</a:t>
          </a:r>
          <a:r>
            <a:rPr lang="ru-RU" sz="2400" b="1" dirty="0" smtClean="0"/>
            <a:t> участников образовательных отношений в созданное развивающее образовательное пространство ДОО </a:t>
          </a:r>
          <a:endParaRPr lang="ru-RU" sz="2400" b="1" dirty="0"/>
        </a:p>
      </dgm:t>
    </dgm:pt>
    <dgm:pt modelId="{F79E767E-F31E-408B-A338-CBAD03462124}" type="parTrans" cxnId="{B6B714BC-4B17-478F-B0CC-1ACBA346C00A}">
      <dgm:prSet/>
      <dgm:spPr/>
      <dgm:t>
        <a:bodyPr/>
        <a:lstStyle/>
        <a:p>
          <a:endParaRPr lang="ru-RU"/>
        </a:p>
      </dgm:t>
    </dgm:pt>
    <dgm:pt modelId="{7CA0E798-09E0-4C37-9172-07E216C5698A}" type="sibTrans" cxnId="{B6B714BC-4B17-478F-B0CC-1ACBA346C00A}">
      <dgm:prSet/>
      <dgm:spPr/>
      <dgm:t>
        <a:bodyPr/>
        <a:lstStyle/>
        <a:p>
          <a:endParaRPr lang="ru-RU"/>
        </a:p>
      </dgm:t>
    </dgm:pt>
    <dgm:pt modelId="{FEC45A12-5056-4C04-93ED-8F5BAC9E0637}">
      <dgm:prSet custT="1"/>
      <dgm:spPr/>
      <dgm:t>
        <a:bodyPr/>
        <a:lstStyle/>
        <a:p>
          <a:pPr algn="just"/>
          <a:r>
            <a:rPr lang="ru-RU" sz="2400" b="1" dirty="0" smtClean="0">
              <a:solidFill>
                <a:srgbClr val="C00000"/>
              </a:solidFill>
            </a:rPr>
            <a:t>Создать развивающее образовательное пространство  во всем ДОО </a:t>
          </a:r>
          <a:endParaRPr lang="ru-RU" sz="2400" b="1" dirty="0">
            <a:solidFill>
              <a:srgbClr val="C00000"/>
            </a:solidFill>
          </a:endParaRPr>
        </a:p>
      </dgm:t>
    </dgm:pt>
    <dgm:pt modelId="{B9D5C2D4-A77C-466E-9C5E-DDF4AFFEA7DD}" type="parTrans" cxnId="{C0633B3F-1D37-46E9-B280-02530A0718B9}">
      <dgm:prSet/>
      <dgm:spPr/>
      <dgm:t>
        <a:bodyPr/>
        <a:lstStyle/>
        <a:p>
          <a:endParaRPr lang="ru-RU"/>
        </a:p>
      </dgm:t>
    </dgm:pt>
    <dgm:pt modelId="{F3D08500-462E-4982-B643-48002662D06D}" type="sibTrans" cxnId="{C0633B3F-1D37-46E9-B280-02530A0718B9}">
      <dgm:prSet/>
      <dgm:spPr/>
      <dgm:t>
        <a:bodyPr/>
        <a:lstStyle/>
        <a:p>
          <a:endParaRPr lang="ru-RU"/>
        </a:p>
      </dgm:t>
    </dgm:pt>
    <dgm:pt modelId="{A2F68F14-9F51-4A7C-8759-D8F22C57F952}">
      <dgm:prSet custT="1"/>
      <dgm:spPr/>
      <dgm:t>
        <a:bodyPr/>
        <a:lstStyle/>
        <a:p>
          <a:pPr algn="just"/>
          <a:r>
            <a:rPr lang="ru-RU" sz="2400" b="1" dirty="0" smtClean="0"/>
            <a:t>Популяризировать полученные результаты инновационной деятельности и определить её дальнейшие перспективы.</a:t>
          </a:r>
          <a:endParaRPr lang="ru-RU" sz="2400" b="1" dirty="0"/>
        </a:p>
      </dgm:t>
    </dgm:pt>
    <dgm:pt modelId="{C8D46C1E-764D-42FD-9951-E7C2410128D9}" type="parTrans" cxnId="{6CBDC0E9-7C11-4379-B0D8-23221214A65E}">
      <dgm:prSet/>
      <dgm:spPr/>
      <dgm:t>
        <a:bodyPr/>
        <a:lstStyle/>
        <a:p>
          <a:endParaRPr lang="ru-RU"/>
        </a:p>
      </dgm:t>
    </dgm:pt>
    <dgm:pt modelId="{45EF3C67-4451-4F89-B62C-EF937C41D183}" type="sibTrans" cxnId="{6CBDC0E9-7C11-4379-B0D8-23221214A65E}">
      <dgm:prSet/>
      <dgm:spPr/>
      <dgm:t>
        <a:bodyPr/>
        <a:lstStyle/>
        <a:p>
          <a:endParaRPr lang="ru-RU"/>
        </a:p>
      </dgm:t>
    </dgm:pt>
    <dgm:pt modelId="{6A61CC11-2819-4D24-929E-A5B36130479B}" type="pres">
      <dgm:prSet presAssocID="{C93CC8CD-E506-4EB7-BBDD-B91FE303F96E}" presName="compositeShape" presStyleCnt="0">
        <dgm:presLayoutVars>
          <dgm:dir/>
          <dgm:resizeHandles/>
        </dgm:presLayoutVars>
      </dgm:prSet>
      <dgm:spPr/>
    </dgm:pt>
    <dgm:pt modelId="{0803E7E7-C169-4003-82B4-3387911EAE7E}" type="pres">
      <dgm:prSet presAssocID="{C93CC8CD-E506-4EB7-BBDD-B91FE303F96E}" presName="pyramid" presStyleLbl="node1" presStyleIdx="0" presStyleCnt="1" custScaleX="102667" custLinFactNeighborX="-12316"/>
      <dgm:spPr>
        <a:solidFill>
          <a:srgbClr val="33CC33"/>
        </a:solidFill>
      </dgm:spPr>
    </dgm:pt>
    <dgm:pt modelId="{5D6FEE83-80F6-4FE3-8074-A21F5983C087}" type="pres">
      <dgm:prSet presAssocID="{C93CC8CD-E506-4EB7-BBDD-B91FE303F96E}" presName="theList" presStyleCnt="0"/>
      <dgm:spPr/>
    </dgm:pt>
    <dgm:pt modelId="{85C6329C-36AB-4E14-9078-57D4DE9B5A90}" type="pres">
      <dgm:prSet presAssocID="{FEC45A12-5056-4C04-93ED-8F5BAC9E0637}" presName="aNode" presStyleLbl="fgAcc1" presStyleIdx="0" presStyleCnt="3" custScaleX="198878" custScaleY="242101" custLinFactY="-34564" custLinFactNeighborX="1537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C6639-93EA-43D2-9EC3-D602445BC2CC}" type="pres">
      <dgm:prSet presAssocID="{FEC45A12-5056-4C04-93ED-8F5BAC9E0637}" presName="aSpace" presStyleCnt="0"/>
      <dgm:spPr/>
    </dgm:pt>
    <dgm:pt modelId="{B576A3A1-2892-4C79-A086-EB815DF61A7B}" type="pres">
      <dgm:prSet presAssocID="{01D1C2C8-DF18-48D5-86F5-8C8ED95CC81E}" presName="aNode" presStyleLbl="fgAcc1" presStyleIdx="1" presStyleCnt="3" custScaleX="195415" custScaleY="341934" custLinFactY="24616" custLinFactNeighborX="1364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CAF7EF-8B61-4F02-987B-44C983755396}" type="pres">
      <dgm:prSet presAssocID="{01D1C2C8-DF18-48D5-86F5-8C8ED95CC81E}" presName="aSpace" presStyleCnt="0"/>
      <dgm:spPr/>
    </dgm:pt>
    <dgm:pt modelId="{04D75FC3-9232-4772-8EBA-BC261D1AED62}" type="pres">
      <dgm:prSet presAssocID="{A2F68F14-9F51-4A7C-8759-D8F22C57F952}" presName="aNode" presStyleLbl="fgAcc1" presStyleIdx="2" presStyleCnt="3" custScaleX="199154" custScaleY="294239" custLinFactY="144816" custLinFactNeighborX="13530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2B0F43-4934-48A9-9DC0-07D1568D7DB8}" type="pres">
      <dgm:prSet presAssocID="{A2F68F14-9F51-4A7C-8759-D8F22C57F952}" presName="aSpace" presStyleCnt="0"/>
      <dgm:spPr/>
    </dgm:pt>
  </dgm:ptLst>
  <dgm:cxnLst>
    <dgm:cxn modelId="{B6B714BC-4B17-478F-B0CC-1ACBA346C00A}" srcId="{C93CC8CD-E506-4EB7-BBDD-B91FE303F96E}" destId="{01D1C2C8-DF18-48D5-86F5-8C8ED95CC81E}" srcOrd="1" destOrd="0" parTransId="{F79E767E-F31E-408B-A338-CBAD03462124}" sibTransId="{7CA0E798-09E0-4C37-9172-07E216C5698A}"/>
    <dgm:cxn modelId="{8EEFFFB0-62B0-4F8D-A554-FE96B995E92C}" type="presOf" srcId="{FEC45A12-5056-4C04-93ED-8F5BAC9E0637}" destId="{85C6329C-36AB-4E14-9078-57D4DE9B5A90}" srcOrd="0" destOrd="0" presId="urn:microsoft.com/office/officeart/2005/8/layout/pyramid2"/>
    <dgm:cxn modelId="{C0633B3F-1D37-46E9-B280-02530A0718B9}" srcId="{C93CC8CD-E506-4EB7-BBDD-B91FE303F96E}" destId="{FEC45A12-5056-4C04-93ED-8F5BAC9E0637}" srcOrd="0" destOrd="0" parTransId="{B9D5C2D4-A77C-466E-9C5E-DDF4AFFEA7DD}" sibTransId="{F3D08500-462E-4982-B643-48002662D06D}"/>
    <dgm:cxn modelId="{2EA14F1D-1734-4476-A425-9D8B34C5B7C4}" type="presOf" srcId="{A2F68F14-9F51-4A7C-8759-D8F22C57F952}" destId="{04D75FC3-9232-4772-8EBA-BC261D1AED62}" srcOrd="0" destOrd="0" presId="urn:microsoft.com/office/officeart/2005/8/layout/pyramid2"/>
    <dgm:cxn modelId="{4BC90453-0D4D-48C8-A61D-2157B48FC595}" type="presOf" srcId="{C93CC8CD-E506-4EB7-BBDD-B91FE303F96E}" destId="{6A61CC11-2819-4D24-929E-A5B36130479B}" srcOrd="0" destOrd="0" presId="urn:microsoft.com/office/officeart/2005/8/layout/pyramid2"/>
    <dgm:cxn modelId="{6CBDC0E9-7C11-4379-B0D8-23221214A65E}" srcId="{C93CC8CD-E506-4EB7-BBDD-B91FE303F96E}" destId="{A2F68F14-9F51-4A7C-8759-D8F22C57F952}" srcOrd="2" destOrd="0" parTransId="{C8D46C1E-764D-42FD-9951-E7C2410128D9}" sibTransId="{45EF3C67-4451-4F89-B62C-EF937C41D183}"/>
    <dgm:cxn modelId="{11868F2B-41AB-4370-9E98-9F225CD2DBD4}" type="presOf" srcId="{01D1C2C8-DF18-48D5-86F5-8C8ED95CC81E}" destId="{B576A3A1-2892-4C79-A086-EB815DF61A7B}" srcOrd="0" destOrd="0" presId="urn:microsoft.com/office/officeart/2005/8/layout/pyramid2"/>
    <dgm:cxn modelId="{BD9514FA-E8C1-4D21-9394-1215F52FB764}" type="presParOf" srcId="{6A61CC11-2819-4D24-929E-A5B36130479B}" destId="{0803E7E7-C169-4003-82B4-3387911EAE7E}" srcOrd="0" destOrd="0" presId="urn:microsoft.com/office/officeart/2005/8/layout/pyramid2"/>
    <dgm:cxn modelId="{940A93F9-7AB9-4C76-A799-79CC125FBFF2}" type="presParOf" srcId="{6A61CC11-2819-4D24-929E-A5B36130479B}" destId="{5D6FEE83-80F6-4FE3-8074-A21F5983C087}" srcOrd="1" destOrd="0" presId="urn:microsoft.com/office/officeart/2005/8/layout/pyramid2"/>
    <dgm:cxn modelId="{81A6B48E-F013-4EDE-AB27-010DBF77927A}" type="presParOf" srcId="{5D6FEE83-80F6-4FE3-8074-A21F5983C087}" destId="{85C6329C-36AB-4E14-9078-57D4DE9B5A90}" srcOrd="0" destOrd="0" presId="urn:microsoft.com/office/officeart/2005/8/layout/pyramid2"/>
    <dgm:cxn modelId="{FF04143F-0F79-43B7-884F-E88FFA6E99FA}" type="presParOf" srcId="{5D6FEE83-80F6-4FE3-8074-A21F5983C087}" destId="{E03C6639-93EA-43D2-9EC3-D602445BC2CC}" srcOrd="1" destOrd="0" presId="urn:microsoft.com/office/officeart/2005/8/layout/pyramid2"/>
    <dgm:cxn modelId="{88D32A36-4F59-41FC-B09E-29B80810AB26}" type="presParOf" srcId="{5D6FEE83-80F6-4FE3-8074-A21F5983C087}" destId="{B576A3A1-2892-4C79-A086-EB815DF61A7B}" srcOrd="2" destOrd="0" presId="urn:microsoft.com/office/officeart/2005/8/layout/pyramid2"/>
    <dgm:cxn modelId="{9139D553-6AC2-4823-8E8B-D1FE634D321F}" type="presParOf" srcId="{5D6FEE83-80F6-4FE3-8074-A21F5983C087}" destId="{26CAF7EF-8B61-4F02-987B-44C983755396}" srcOrd="3" destOrd="0" presId="urn:microsoft.com/office/officeart/2005/8/layout/pyramid2"/>
    <dgm:cxn modelId="{43444DFC-5206-4226-B9F7-3D5A1A8A8CA2}" type="presParOf" srcId="{5D6FEE83-80F6-4FE3-8074-A21F5983C087}" destId="{04D75FC3-9232-4772-8EBA-BC261D1AED62}" srcOrd="4" destOrd="0" presId="urn:microsoft.com/office/officeart/2005/8/layout/pyramid2"/>
    <dgm:cxn modelId="{7ED3B9CC-C7B2-421D-BA5C-146CF2AC9044}" type="presParOf" srcId="{5D6FEE83-80F6-4FE3-8074-A21F5983C087}" destId="{2D2B0F43-4934-48A9-9DC0-07D1568D7DB8}" srcOrd="5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7C537B-1AE6-4C41-9E73-EC1EB37F6793}" type="doc">
      <dgm:prSet loTypeId="urn:microsoft.com/office/officeart/2005/8/layout/lProcess3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8C8205-BC6D-4E76-A75F-F939EDA614DB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>
        <a:ln w="76200"/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3200" b="1" dirty="0" smtClean="0"/>
            <a:t> </a:t>
          </a:r>
          <a:r>
            <a:rPr lang="ru-RU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Параметры эффективности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«Качество условий для образовательного процесса»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B779E3B2-647B-467E-A88B-789CAE8136C6}" type="parTrans" cxnId="{BD746DEA-8EA0-43A0-B30B-14AD832BB2B9}">
      <dgm:prSet/>
      <dgm:spPr/>
      <dgm:t>
        <a:bodyPr/>
        <a:lstStyle/>
        <a:p>
          <a:endParaRPr lang="ru-RU"/>
        </a:p>
      </dgm:t>
    </dgm:pt>
    <dgm:pt modelId="{178BD21B-04F1-431A-A38D-D51AF3F7B6A4}" type="sibTrans" cxnId="{BD746DEA-8EA0-43A0-B30B-14AD832BB2B9}">
      <dgm:prSet/>
      <dgm:spPr/>
      <dgm:t>
        <a:bodyPr/>
        <a:lstStyle/>
        <a:p>
          <a:endParaRPr lang="ru-RU"/>
        </a:p>
      </dgm:t>
    </dgm:pt>
    <dgm:pt modelId="{42439C21-A29A-4975-AD93-B046AE4AFEB5}">
      <dgm:prSet phldrT="[Текст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 w="76200"/>
      </dgm:spPr>
      <dgm:t>
        <a:bodyPr/>
        <a:lstStyle/>
        <a:p>
          <a:r>
            <a:rPr lang="ru-RU" sz="2400" b="1" u="none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Параметры эффективности                      </a:t>
          </a:r>
          <a:r>
            <a: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«Качество образовательного процесса в ДОО»</a:t>
          </a:r>
          <a:endParaRPr lang="ru-RU" sz="2400" b="1" u="non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F152BEF8-2E9E-4568-970A-5D9972076B7F}" type="parTrans" cxnId="{F5527910-89EF-4059-BFF5-DD9CC14B8951}">
      <dgm:prSet/>
      <dgm:spPr/>
      <dgm:t>
        <a:bodyPr/>
        <a:lstStyle/>
        <a:p>
          <a:endParaRPr lang="ru-RU"/>
        </a:p>
      </dgm:t>
    </dgm:pt>
    <dgm:pt modelId="{0C38B332-BABA-4128-88AD-9B419D1EA415}" type="sibTrans" cxnId="{F5527910-89EF-4059-BFF5-DD9CC14B8951}">
      <dgm:prSet/>
      <dgm:spPr/>
      <dgm:t>
        <a:bodyPr/>
        <a:lstStyle/>
        <a:p>
          <a:endParaRPr lang="ru-RU"/>
        </a:p>
      </dgm:t>
    </dgm:pt>
    <dgm:pt modelId="{0736143F-950C-4C91-A7FD-7CA069666B92}">
      <dgm:prSet phldrT="[Текст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ln w="76200"/>
      </dgm:spPr>
      <dgm:t>
        <a:bodyPr/>
        <a:lstStyle/>
        <a:p>
          <a:r>
            <a:rPr lang="ru-RU" sz="2400" b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Параметры эффективности</a:t>
          </a:r>
          <a:r>
            <a:rPr 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                   РППС</a:t>
          </a: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gm:t>
    </dgm:pt>
    <dgm:pt modelId="{F1AD7C64-9908-48BD-8B69-18FE254E0297}" type="sibTrans" cxnId="{09D2092E-3507-463E-B9B3-C9F1F4B664EA}">
      <dgm:prSet/>
      <dgm:spPr/>
      <dgm:t>
        <a:bodyPr/>
        <a:lstStyle/>
        <a:p>
          <a:endParaRPr lang="ru-RU"/>
        </a:p>
      </dgm:t>
    </dgm:pt>
    <dgm:pt modelId="{C203B354-BAFD-4A87-BF4B-223FFDAA210B}" type="parTrans" cxnId="{09D2092E-3507-463E-B9B3-C9F1F4B664EA}">
      <dgm:prSet/>
      <dgm:spPr/>
      <dgm:t>
        <a:bodyPr/>
        <a:lstStyle/>
        <a:p>
          <a:endParaRPr lang="ru-RU"/>
        </a:p>
      </dgm:t>
    </dgm:pt>
    <dgm:pt modelId="{48A7B464-55AB-48B0-8258-A4C5702E0CF8}" type="pres">
      <dgm:prSet presAssocID="{C57C537B-1AE6-4C41-9E73-EC1EB37F6793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93F5C58-9717-4D57-BC31-7459A6595409}" type="pres">
      <dgm:prSet presAssocID="{0736143F-950C-4C91-A7FD-7CA069666B92}" presName="horFlow" presStyleCnt="0"/>
      <dgm:spPr/>
      <dgm:t>
        <a:bodyPr/>
        <a:lstStyle/>
        <a:p>
          <a:endParaRPr lang="ru-RU"/>
        </a:p>
      </dgm:t>
    </dgm:pt>
    <dgm:pt modelId="{1D94707B-39F7-4650-B6DD-F15AFF22F776}" type="pres">
      <dgm:prSet presAssocID="{0736143F-950C-4C91-A7FD-7CA069666B92}" presName="bigChev" presStyleLbl="node1" presStyleIdx="0" presStyleCnt="3" custScaleX="241509" custScaleY="75646"/>
      <dgm:spPr/>
      <dgm:t>
        <a:bodyPr/>
        <a:lstStyle/>
        <a:p>
          <a:endParaRPr lang="ru-RU"/>
        </a:p>
      </dgm:t>
    </dgm:pt>
    <dgm:pt modelId="{EFB36B0D-559D-43CA-BF2B-8375D87002CD}" type="pres">
      <dgm:prSet presAssocID="{0736143F-950C-4C91-A7FD-7CA069666B92}" presName="vSp" presStyleCnt="0"/>
      <dgm:spPr/>
      <dgm:t>
        <a:bodyPr/>
        <a:lstStyle/>
        <a:p>
          <a:endParaRPr lang="ru-RU"/>
        </a:p>
      </dgm:t>
    </dgm:pt>
    <dgm:pt modelId="{0A39E3C3-5A52-45BC-A638-740A506EBD8A}" type="pres">
      <dgm:prSet presAssocID="{588C8205-BC6D-4E76-A75F-F939EDA614DB}" presName="horFlow" presStyleCnt="0"/>
      <dgm:spPr/>
      <dgm:t>
        <a:bodyPr/>
        <a:lstStyle/>
        <a:p>
          <a:endParaRPr lang="ru-RU"/>
        </a:p>
      </dgm:t>
    </dgm:pt>
    <dgm:pt modelId="{4281DA10-0DD5-4699-98BE-1024D7E7133E}" type="pres">
      <dgm:prSet presAssocID="{588C8205-BC6D-4E76-A75F-F939EDA614DB}" presName="bigChev" presStyleLbl="node1" presStyleIdx="1" presStyleCnt="3" custScaleX="241509" custScaleY="86272" custLinFactNeighborX="0" custLinFactNeighborY="14978"/>
      <dgm:spPr/>
      <dgm:t>
        <a:bodyPr/>
        <a:lstStyle/>
        <a:p>
          <a:endParaRPr lang="ru-RU"/>
        </a:p>
      </dgm:t>
    </dgm:pt>
    <dgm:pt modelId="{D1114604-DBDD-4552-9673-647228E6567E}" type="pres">
      <dgm:prSet presAssocID="{588C8205-BC6D-4E76-A75F-F939EDA614DB}" presName="vSp" presStyleCnt="0"/>
      <dgm:spPr/>
      <dgm:t>
        <a:bodyPr/>
        <a:lstStyle/>
        <a:p>
          <a:endParaRPr lang="ru-RU"/>
        </a:p>
      </dgm:t>
    </dgm:pt>
    <dgm:pt modelId="{379F2F00-8D7A-4E70-8E00-4A361D07F32D}" type="pres">
      <dgm:prSet presAssocID="{42439C21-A29A-4975-AD93-B046AE4AFEB5}" presName="horFlow" presStyleCnt="0"/>
      <dgm:spPr/>
      <dgm:t>
        <a:bodyPr/>
        <a:lstStyle/>
        <a:p>
          <a:endParaRPr lang="ru-RU"/>
        </a:p>
      </dgm:t>
    </dgm:pt>
    <dgm:pt modelId="{EA2D3B84-90DF-4E18-AE7E-2159427A9D81}" type="pres">
      <dgm:prSet presAssocID="{42439C21-A29A-4975-AD93-B046AE4AFEB5}" presName="bigChev" presStyleLbl="node1" presStyleIdx="2" presStyleCnt="3" custScaleX="241509" custScaleY="81400" custLinFactNeighborX="5103" custLinFactNeighborY="25050"/>
      <dgm:spPr/>
      <dgm:t>
        <a:bodyPr/>
        <a:lstStyle/>
        <a:p>
          <a:endParaRPr lang="ru-RU"/>
        </a:p>
      </dgm:t>
    </dgm:pt>
  </dgm:ptLst>
  <dgm:cxnLst>
    <dgm:cxn modelId="{68564E8E-A750-49A5-A4F2-67B941530C7C}" type="presOf" srcId="{588C8205-BC6D-4E76-A75F-F939EDA614DB}" destId="{4281DA10-0DD5-4699-98BE-1024D7E7133E}" srcOrd="0" destOrd="0" presId="urn:microsoft.com/office/officeart/2005/8/layout/lProcess3"/>
    <dgm:cxn modelId="{F5527910-89EF-4059-BFF5-DD9CC14B8951}" srcId="{C57C537B-1AE6-4C41-9E73-EC1EB37F6793}" destId="{42439C21-A29A-4975-AD93-B046AE4AFEB5}" srcOrd="2" destOrd="0" parTransId="{F152BEF8-2E9E-4568-970A-5D9972076B7F}" sibTransId="{0C38B332-BABA-4128-88AD-9B419D1EA415}"/>
    <dgm:cxn modelId="{ACD90293-DBFF-4D2C-9E7A-22F4B161F49B}" type="presOf" srcId="{42439C21-A29A-4975-AD93-B046AE4AFEB5}" destId="{EA2D3B84-90DF-4E18-AE7E-2159427A9D81}" srcOrd="0" destOrd="0" presId="urn:microsoft.com/office/officeart/2005/8/layout/lProcess3"/>
    <dgm:cxn modelId="{42A2307F-B535-4490-824A-6F095048CC60}" type="presOf" srcId="{C57C537B-1AE6-4C41-9E73-EC1EB37F6793}" destId="{48A7B464-55AB-48B0-8258-A4C5702E0CF8}" srcOrd="0" destOrd="0" presId="urn:microsoft.com/office/officeart/2005/8/layout/lProcess3"/>
    <dgm:cxn modelId="{BD746DEA-8EA0-43A0-B30B-14AD832BB2B9}" srcId="{C57C537B-1AE6-4C41-9E73-EC1EB37F6793}" destId="{588C8205-BC6D-4E76-A75F-F939EDA614DB}" srcOrd="1" destOrd="0" parTransId="{B779E3B2-647B-467E-A88B-789CAE8136C6}" sibTransId="{178BD21B-04F1-431A-A38D-D51AF3F7B6A4}"/>
    <dgm:cxn modelId="{09D2092E-3507-463E-B9B3-C9F1F4B664EA}" srcId="{C57C537B-1AE6-4C41-9E73-EC1EB37F6793}" destId="{0736143F-950C-4C91-A7FD-7CA069666B92}" srcOrd="0" destOrd="0" parTransId="{C203B354-BAFD-4A87-BF4B-223FFDAA210B}" sibTransId="{F1AD7C64-9908-48BD-8B69-18FE254E0297}"/>
    <dgm:cxn modelId="{A12BBD94-CF91-46CE-BD69-0FF208929B3A}" type="presOf" srcId="{0736143F-950C-4C91-A7FD-7CA069666B92}" destId="{1D94707B-39F7-4650-B6DD-F15AFF22F776}" srcOrd="0" destOrd="0" presId="urn:microsoft.com/office/officeart/2005/8/layout/lProcess3"/>
    <dgm:cxn modelId="{A1386280-2842-42F5-8F20-E11440E860C1}" type="presParOf" srcId="{48A7B464-55AB-48B0-8258-A4C5702E0CF8}" destId="{393F5C58-9717-4D57-BC31-7459A6595409}" srcOrd="0" destOrd="0" presId="urn:microsoft.com/office/officeart/2005/8/layout/lProcess3"/>
    <dgm:cxn modelId="{C2A2F42B-A3B7-4CE4-ACD9-8CB8E8430105}" type="presParOf" srcId="{393F5C58-9717-4D57-BC31-7459A6595409}" destId="{1D94707B-39F7-4650-B6DD-F15AFF22F776}" srcOrd="0" destOrd="0" presId="urn:microsoft.com/office/officeart/2005/8/layout/lProcess3"/>
    <dgm:cxn modelId="{023A959D-CA80-42E6-9960-FCDF9A531318}" type="presParOf" srcId="{48A7B464-55AB-48B0-8258-A4C5702E0CF8}" destId="{EFB36B0D-559D-43CA-BF2B-8375D87002CD}" srcOrd="1" destOrd="0" presId="urn:microsoft.com/office/officeart/2005/8/layout/lProcess3"/>
    <dgm:cxn modelId="{E421B52A-2FD8-4A49-A6C2-ADF5B44293ED}" type="presParOf" srcId="{48A7B464-55AB-48B0-8258-A4C5702E0CF8}" destId="{0A39E3C3-5A52-45BC-A638-740A506EBD8A}" srcOrd="2" destOrd="0" presId="urn:microsoft.com/office/officeart/2005/8/layout/lProcess3"/>
    <dgm:cxn modelId="{3CC60B9E-7122-4FDA-89AA-0BF557D4EC08}" type="presParOf" srcId="{0A39E3C3-5A52-45BC-A638-740A506EBD8A}" destId="{4281DA10-0DD5-4699-98BE-1024D7E7133E}" srcOrd="0" destOrd="0" presId="urn:microsoft.com/office/officeart/2005/8/layout/lProcess3"/>
    <dgm:cxn modelId="{9E784FAE-77D6-4F4E-9E96-F4EFBB41CCF4}" type="presParOf" srcId="{48A7B464-55AB-48B0-8258-A4C5702E0CF8}" destId="{D1114604-DBDD-4552-9673-647228E6567E}" srcOrd="3" destOrd="0" presId="urn:microsoft.com/office/officeart/2005/8/layout/lProcess3"/>
    <dgm:cxn modelId="{62725E03-F4B6-4FC3-856A-4614EBD02A03}" type="presParOf" srcId="{48A7B464-55AB-48B0-8258-A4C5702E0CF8}" destId="{379F2F00-8D7A-4E70-8E00-4A361D07F32D}" srcOrd="4" destOrd="0" presId="urn:microsoft.com/office/officeart/2005/8/layout/lProcess3"/>
    <dgm:cxn modelId="{142BF4E8-A5F3-4D83-826D-AA4560D1274D}" type="presParOf" srcId="{379F2F00-8D7A-4E70-8E00-4A361D07F32D}" destId="{EA2D3B84-90DF-4E18-AE7E-2159427A9D81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9E360A-1FDB-47A9-96E7-BCE69659813A}" type="doc">
      <dgm:prSet loTypeId="urn:microsoft.com/office/officeart/2005/8/layout/chevron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0E25E47-D63B-4D38-AB68-91A183B523E6}">
      <dgm:prSet phldrT="[Текст]"/>
      <dgm:spPr>
        <a:solidFill>
          <a:srgbClr val="FFFF99"/>
        </a:solidFill>
      </dgm:spPr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62DDD0F9-84D4-437B-8B67-98C0CC04B6C6}" type="parTrans" cxnId="{7C8E0E84-F379-43C6-B0AB-7FB232D2EC75}">
      <dgm:prSet/>
      <dgm:spPr/>
      <dgm:t>
        <a:bodyPr/>
        <a:lstStyle/>
        <a:p>
          <a:endParaRPr lang="ru-RU"/>
        </a:p>
      </dgm:t>
    </dgm:pt>
    <dgm:pt modelId="{B14BEA57-640B-4670-8EDC-C0A53BECB6CC}" type="sibTrans" cxnId="{7C8E0E84-F379-43C6-B0AB-7FB232D2EC75}">
      <dgm:prSet/>
      <dgm:spPr/>
      <dgm:t>
        <a:bodyPr/>
        <a:lstStyle/>
        <a:p>
          <a:endParaRPr lang="ru-RU"/>
        </a:p>
      </dgm:t>
    </dgm:pt>
    <dgm:pt modelId="{6634E93F-2DBB-4B1E-98BF-59BA6330A2ED}">
      <dgm:prSet phldrT="[Текст]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 алгоритм деятельности  по организации РППС  в ДОО и организации взаимодействия со всеми участниками образовательных отношений в нем.</a:t>
          </a:r>
          <a:endParaRPr lang="ru-RU" b="1" dirty="0"/>
        </a:p>
      </dgm:t>
    </dgm:pt>
    <dgm:pt modelId="{8960E03A-EDBC-4545-88BD-EF462712BCAD}" type="parTrans" cxnId="{F40B3E8D-80B8-4507-836B-75B643ADF487}">
      <dgm:prSet/>
      <dgm:spPr/>
      <dgm:t>
        <a:bodyPr/>
        <a:lstStyle/>
        <a:p>
          <a:endParaRPr lang="ru-RU"/>
        </a:p>
      </dgm:t>
    </dgm:pt>
    <dgm:pt modelId="{C11B55EE-F422-4580-87CE-1E2771C2E292}" type="sibTrans" cxnId="{F40B3E8D-80B8-4507-836B-75B643ADF487}">
      <dgm:prSet/>
      <dgm:spPr/>
      <dgm:t>
        <a:bodyPr/>
        <a:lstStyle/>
        <a:p>
          <a:endParaRPr lang="ru-RU"/>
        </a:p>
      </dgm:t>
    </dgm:pt>
    <dgm:pt modelId="{F155DE0A-D305-4CFE-AF58-E3E074A09185}">
      <dgm:prSet phldrT="[Текст]"/>
      <dgm:spPr>
        <a:solidFill>
          <a:srgbClr val="FFC000"/>
        </a:solidFill>
      </dgm:spPr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B321A5AC-9AD0-4555-9F41-BB350267AC79}" type="parTrans" cxnId="{00EA665A-05EA-4EC3-8AB5-CF637CE34B6A}">
      <dgm:prSet/>
      <dgm:spPr/>
      <dgm:t>
        <a:bodyPr/>
        <a:lstStyle/>
        <a:p>
          <a:endParaRPr lang="ru-RU"/>
        </a:p>
      </dgm:t>
    </dgm:pt>
    <dgm:pt modelId="{F9E49378-2237-4FC6-ADD1-15B25DF5511D}" type="sibTrans" cxnId="{00EA665A-05EA-4EC3-8AB5-CF637CE34B6A}">
      <dgm:prSet/>
      <dgm:spPr/>
      <dgm:t>
        <a:bodyPr/>
        <a:lstStyle/>
        <a:p>
          <a:endParaRPr lang="ru-RU"/>
        </a:p>
      </dgm:t>
    </dgm:pt>
    <dgm:pt modelId="{435AA55D-C64A-4824-B990-5C11D6A7C501}">
      <dgm:prSet phldrT="[Текст]"/>
      <dgm:spPr/>
      <dgm:t>
        <a:bodyPr/>
        <a:lstStyle/>
        <a:p>
          <a:r>
            <a:rPr lang="ru-RU" b="1" dirty="0" smtClean="0"/>
            <a:t>планирования совместной образовательной деятельности с детьми дошкольного возраста в холлах учреждения:  «Модель года» и  «Модель дня»</a:t>
          </a:r>
          <a:endParaRPr lang="ru-RU" b="1" dirty="0"/>
        </a:p>
      </dgm:t>
    </dgm:pt>
    <dgm:pt modelId="{7B1E2FB5-A4E6-4121-83CA-2E570210BF7E}" type="parTrans" cxnId="{F781B7D8-E3DA-4AF7-95B4-75D6AB5EC73C}">
      <dgm:prSet/>
      <dgm:spPr/>
      <dgm:t>
        <a:bodyPr/>
        <a:lstStyle/>
        <a:p>
          <a:endParaRPr lang="ru-RU"/>
        </a:p>
      </dgm:t>
    </dgm:pt>
    <dgm:pt modelId="{D5AA3AC7-886B-4608-AA8B-A407A8BE3E7A}" type="sibTrans" cxnId="{F781B7D8-E3DA-4AF7-95B4-75D6AB5EC73C}">
      <dgm:prSet/>
      <dgm:spPr/>
      <dgm:t>
        <a:bodyPr/>
        <a:lstStyle/>
        <a:p>
          <a:endParaRPr lang="ru-RU"/>
        </a:p>
      </dgm:t>
    </dgm:pt>
    <dgm:pt modelId="{E0812597-B9F7-4D8F-9E51-22A73B386886}">
      <dgm:prSet phldrT="[Текст]"/>
      <dgm:spPr>
        <a:solidFill>
          <a:srgbClr val="FF0000"/>
        </a:solidFill>
      </dgm:spPr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EB526D52-88B1-4389-ADA3-C40597C923BF}" type="parTrans" cxnId="{0E56796F-4679-4C87-A829-5AEC96281213}">
      <dgm:prSet/>
      <dgm:spPr/>
      <dgm:t>
        <a:bodyPr/>
        <a:lstStyle/>
        <a:p>
          <a:endParaRPr lang="ru-RU"/>
        </a:p>
      </dgm:t>
    </dgm:pt>
    <dgm:pt modelId="{F8B74CCB-B9E4-4A19-BB2C-A6FE645D0906}" type="sibTrans" cxnId="{0E56796F-4679-4C87-A829-5AEC96281213}">
      <dgm:prSet/>
      <dgm:spPr/>
      <dgm:t>
        <a:bodyPr/>
        <a:lstStyle/>
        <a:p>
          <a:endParaRPr lang="ru-RU"/>
        </a:p>
      </dgm:t>
    </dgm:pt>
    <dgm:pt modelId="{F7283D32-48E2-40E4-A027-60307BF68E75}">
      <dgm:prSet phldrT="[Текст]"/>
      <dgm:spPr/>
      <dgm:t>
        <a:bodyPr/>
        <a:lstStyle/>
        <a:p>
          <a:r>
            <a:rPr lang="ru-RU" b="1" dirty="0" smtClean="0"/>
            <a:t>описания практических материалов по активизации всех участников образовательных отношений в различной совместной образовательной деятельности</a:t>
          </a:r>
          <a:endParaRPr lang="ru-RU" b="1" dirty="0"/>
        </a:p>
      </dgm:t>
    </dgm:pt>
    <dgm:pt modelId="{2EE050F9-BB6D-4039-A029-CE4E19183FA1}" type="parTrans" cxnId="{AA6CD69B-3DC7-4172-A647-558709273EF8}">
      <dgm:prSet/>
      <dgm:spPr/>
      <dgm:t>
        <a:bodyPr/>
        <a:lstStyle/>
        <a:p>
          <a:endParaRPr lang="ru-RU"/>
        </a:p>
      </dgm:t>
    </dgm:pt>
    <dgm:pt modelId="{FACDC344-7767-4AA2-BDA6-74766A27FF6B}" type="sibTrans" cxnId="{AA6CD69B-3DC7-4172-A647-558709273EF8}">
      <dgm:prSet/>
      <dgm:spPr/>
      <dgm:t>
        <a:bodyPr/>
        <a:lstStyle/>
        <a:p>
          <a:endParaRPr lang="ru-RU"/>
        </a:p>
      </dgm:t>
    </dgm:pt>
    <dgm:pt modelId="{33993DA0-C7B0-46C5-8CFC-75A928B3BE81}" type="pres">
      <dgm:prSet presAssocID="{8F9E360A-1FDB-47A9-96E7-BCE69659813A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8A7539-A845-4EA8-856B-F563EE7574C0}" type="pres">
      <dgm:prSet presAssocID="{00E25E47-D63B-4D38-AB68-91A183B523E6}" presName="composite" presStyleCnt="0"/>
      <dgm:spPr/>
    </dgm:pt>
    <dgm:pt modelId="{A243FFB2-115B-4ED4-9461-DF13F92B4A24}" type="pres">
      <dgm:prSet presAssocID="{00E25E47-D63B-4D38-AB68-91A183B523E6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3C9E54-4A6E-47DB-8CD7-A4C22C59321F}" type="pres">
      <dgm:prSet presAssocID="{00E25E47-D63B-4D38-AB68-91A183B523E6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2CEE35-3A4D-47BC-AE6D-D773FF8210F2}" type="pres">
      <dgm:prSet presAssocID="{B14BEA57-640B-4670-8EDC-C0A53BECB6CC}" presName="sp" presStyleCnt="0"/>
      <dgm:spPr/>
    </dgm:pt>
    <dgm:pt modelId="{591DCA5E-8A0E-4FF3-8BA9-A4E5B240885A}" type="pres">
      <dgm:prSet presAssocID="{F155DE0A-D305-4CFE-AF58-E3E074A09185}" presName="composite" presStyleCnt="0"/>
      <dgm:spPr/>
    </dgm:pt>
    <dgm:pt modelId="{6C58F306-7134-425F-A80B-6466DD9587EF}" type="pres">
      <dgm:prSet presAssocID="{F155DE0A-D305-4CFE-AF58-E3E074A09185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6FE228-742C-4C85-A8C1-D46B2951F2E6}" type="pres">
      <dgm:prSet presAssocID="{F155DE0A-D305-4CFE-AF58-E3E074A09185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35194B-617F-4984-8CF0-D912D11550F7}" type="pres">
      <dgm:prSet presAssocID="{F9E49378-2237-4FC6-ADD1-15B25DF5511D}" presName="sp" presStyleCnt="0"/>
      <dgm:spPr/>
    </dgm:pt>
    <dgm:pt modelId="{258C411A-E1FE-4B38-B14C-35DF7811C549}" type="pres">
      <dgm:prSet presAssocID="{E0812597-B9F7-4D8F-9E51-22A73B386886}" presName="composite" presStyleCnt="0"/>
      <dgm:spPr/>
    </dgm:pt>
    <dgm:pt modelId="{C8420049-566A-4367-B097-80B778359695}" type="pres">
      <dgm:prSet presAssocID="{E0812597-B9F7-4D8F-9E51-22A73B386886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6036D7-A66D-4C02-A6C5-3A5BC04170AE}" type="pres">
      <dgm:prSet presAssocID="{E0812597-B9F7-4D8F-9E51-22A73B386886}" presName="descendantText" presStyleLbl="alignAcc1" presStyleIdx="2" presStyleCnt="3" custLinFactNeighborX="-842" custLinFactNeighborY="58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B42B08-C002-4F94-856E-F6D53993886E}" type="presOf" srcId="{435AA55D-C64A-4824-B990-5C11D6A7C501}" destId="{476FE228-742C-4C85-A8C1-D46B2951F2E6}" srcOrd="0" destOrd="0" presId="urn:microsoft.com/office/officeart/2005/8/layout/chevron2"/>
    <dgm:cxn modelId="{3C2DBE37-004D-47FF-A2AA-7C8C0FC6240D}" type="presOf" srcId="{8F9E360A-1FDB-47A9-96E7-BCE69659813A}" destId="{33993DA0-C7B0-46C5-8CFC-75A928B3BE81}" srcOrd="0" destOrd="0" presId="urn:microsoft.com/office/officeart/2005/8/layout/chevron2"/>
    <dgm:cxn modelId="{1FFFD242-9FE0-4B03-AB7C-847FA00F5072}" type="presOf" srcId="{F7283D32-48E2-40E4-A027-60307BF68E75}" destId="{536036D7-A66D-4C02-A6C5-3A5BC04170AE}" srcOrd="0" destOrd="0" presId="urn:microsoft.com/office/officeart/2005/8/layout/chevron2"/>
    <dgm:cxn modelId="{AA6CD69B-3DC7-4172-A647-558709273EF8}" srcId="{E0812597-B9F7-4D8F-9E51-22A73B386886}" destId="{F7283D32-48E2-40E4-A027-60307BF68E75}" srcOrd="0" destOrd="0" parTransId="{2EE050F9-BB6D-4039-A029-CE4E19183FA1}" sibTransId="{FACDC344-7767-4AA2-BDA6-74766A27FF6B}"/>
    <dgm:cxn modelId="{C716104A-B660-4B6F-A5AB-DC56B9AB388B}" type="presOf" srcId="{00E25E47-D63B-4D38-AB68-91A183B523E6}" destId="{A243FFB2-115B-4ED4-9461-DF13F92B4A24}" srcOrd="0" destOrd="0" presId="urn:microsoft.com/office/officeart/2005/8/layout/chevron2"/>
    <dgm:cxn modelId="{7C8E0E84-F379-43C6-B0AB-7FB232D2EC75}" srcId="{8F9E360A-1FDB-47A9-96E7-BCE69659813A}" destId="{00E25E47-D63B-4D38-AB68-91A183B523E6}" srcOrd="0" destOrd="0" parTransId="{62DDD0F9-84D4-437B-8B67-98C0CC04B6C6}" sibTransId="{B14BEA57-640B-4670-8EDC-C0A53BECB6CC}"/>
    <dgm:cxn modelId="{0E56796F-4679-4C87-A829-5AEC96281213}" srcId="{8F9E360A-1FDB-47A9-96E7-BCE69659813A}" destId="{E0812597-B9F7-4D8F-9E51-22A73B386886}" srcOrd="2" destOrd="0" parTransId="{EB526D52-88B1-4389-ADA3-C40597C923BF}" sibTransId="{F8B74CCB-B9E4-4A19-BB2C-A6FE645D0906}"/>
    <dgm:cxn modelId="{F781B7D8-E3DA-4AF7-95B4-75D6AB5EC73C}" srcId="{F155DE0A-D305-4CFE-AF58-E3E074A09185}" destId="{435AA55D-C64A-4824-B990-5C11D6A7C501}" srcOrd="0" destOrd="0" parTransId="{7B1E2FB5-A4E6-4121-83CA-2E570210BF7E}" sibTransId="{D5AA3AC7-886B-4608-AA8B-A407A8BE3E7A}"/>
    <dgm:cxn modelId="{00EA665A-05EA-4EC3-8AB5-CF637CE34B6A}" srcId="{8F9E360A-1FDB-47A9-96E7-BCE69659813A}" destId="{F155DE0A-D305-4CFE-AF58-E3E074A09185}" srcOrd="1" destOrd="0" parTransId="{B321A5AC-9AD0-4555-9F41-BB350267AC79}" sibTransId="{F9E49378-2237-4FC6-ADD1-15B25DF5511D}"/>
    <dgm:cxn modelId="{0BD759A5-B527-4916-9668-A99143CDD0CC}" type="presOf" srcId="{E0812597-B9F7-4D8F-9E51-22A73B386886}" destId="{C8420049-566A-4367-B097-80B778359695}" srcOrd="0" destOrd="0" presId="urn:microsoft.com/office/officeart/2005/8/layout/chevron2"/>
    <dgm:cxn modelId="{81D63108-E525-4602-ACE6-68F47BACB85F}" type="presOf" srcId="{6634E93F-2DBB-4B1E-98BF-59BA6330A2ED}" destId="{183C9E54-4A6E-47DB-8CD7-A4C22C59321F}" srcOrd="0" destOrd="0" presId="urn:microsoft.com/office/officeart/2005/8/layout/chevron2"/>
    <dgm:cxn modelId="{32D769AA-104D-4B22-81FA-C99129D65B17}" type="presOf" srcId="{F155DE0A-D305-4CFE-AF58-E3E074A09185}" destId="{6C58F306-7134-425F-A80B-6466DD9587EF}" srcOrd="0" destOrd="0" presId="urn:microsoft.com/office/officeart/2005/8/layout/chevron2"/>
    <dgm:cxn modelId="{F40B3E8D-80B8-4507-836B-75B643ADF487}" srcId="{00E25E47-D63B-4D38-AB68-91A183B523E6}" destId="{6634E93F-2DBB-4B1E-98BF-59BA6330A2ED}" srcOrd="0" destOrd="0" parTransId="{8960E03A-EDBC-4545-88BD-EF462712BCAD}" sibTransId="{C11B55EE-F422-4580-87CE-1E2771C2E292}"/>
    <dgm:cxn modelId="{8DA58831-44F3-4C54-967A-763B9B8E4BE8}" type="presParOf" srcId="{33993DA0-C7B0-46C5-8CFC-75A928B3BE81}" destId="{DF8A7539-A845-4EA8-856B-F563EE7574C0}" srcOrd="0" destOrd="0" presId="urn:microsoft.com/office/officeart/2005/8/layout/chevron2"/>
    <dgm:cxn modelId="{346A80FF-38E8-467F-896F-F28EE86EDA69}" type="presParOf" srcId="{DF8A7539-A845-4EA8-856B-F563EE7574C0}" destId="{A243FFB2-115B-4ED4-9461-DF13F92B4A24}" srcOrd="0" destOrd="0" presId="urn:microsoft.com/office/officeart/2005/8/layout/chevron2"/>
    <dgm:cxn modelId="{AE8437C0-D2E6-4EDD-9FD1-5CE340FF2C7B}" type="presParOf" srcId="{DF8A7539-A845-4EA8-856B-F563EE7574C0}" destId="{183C9E54-4A6E-47DB-8CD7-A4C22C59321F}" srcOrd="1" destOrd="0" presId="urn:microsoft.com/office/officeart/2005/8/layout/chevron2"/>
    <dgm:cxn modelId="{5ABD81DC-1316-49E7-8852-E87AD14D3C60}" type="presParOf" srcId="{33993DA0-C7B0-46C5-8CFC-75A928B3BE81}" destId="{982CEE35-3A4D-47BC-AE6D-D773FF8210F2}" srcOrd="1" destOrd="0" presId="urn:microsoft.com/office/officeart/2005/8/layout/chevron2"/>
    <dgm:cxn modelId="{B878F3BE-5335-4E7A-8D4A-93671CDE6A54}" type="presParOf" srcId="{33993DA0-C7B0-46C5-8CFC-75A928B3BE81}" destId="{591DCA5E-8A0E-4FF3-8BA9-A4E5B240885A}" srcOrd="2" destOrd="0" presId="urn:microsoft.com/office/officeart/2005/8/layout/chevron2"/>
    <dgm:cxn modelId="{A4543978-2685-4216-86A9-3018BCB5FE0C}" type="presParOf" srcId="{591DCA5E-8A0E-4FF3-8BA9-A4E5B240885A}" destId="{6C58F306-7134-425F-A80B-6466DD9587EF}" srcOrd="0" destOrd="0" presId="urn:microsoft.com/office/officeart/2005/8/layout/chevron2"/>
    <dgm:cxn modelId="{AA7CB6E6-7E7A-4AA2-8330-225F60AB7426}" type="presParOf" srcId="{591DCA5E-8A0E-4FF3-8BA9-A4E5B240885A}" destId="{476FE228-742C-4C85-A8C1-D46B2951F2E6}" srcOrd="1" destOrd="0" presId="urn:microsoft.com/office/officeart/2005/8/layout/chevron2"/>
    <dgm:cxn modelId="{61FE73D9-D0DD-4EC7-BC44-1420AC78DC6C}" type="presParOf" srcId="{33993DA0-C7B0-46C5-8CFC-75A928B3BE81}" destId="{C335194B-617F-4984-8CF0-D912D11550F7}" srcOrd="3" destOrd="0" presId="urn:microsoft.com/office/officeart/2005/8/layout/chevron2"/>
    <dgm:cxn modelId="{C5284AC8-F61D-41BB-B72F-C7349DAB4AC9}" type="presParOf" srcId="{33993DA0-C7B0-46C5-8CFC-75A928B3BE81}" destId="{258C411A-E1FE-4B38-B14C-35DF7811C549}" srcOrd="4" destOrd="0" presId="urn:microsoft.com/office/officeart/2005/8/layout/chevron2"/>
    <dgm:cxn modelId="{6FC93D66-F563-425E-ABB9-A905695E6304}" type="presParOf" srcId="{258C411A-E1FE-4B38-B14C-35DF7811C549}" destId="{C8420049-566A-4367-B097-80B778359695}" srcOrd="0" destOrd="0" presId="urn:microsoft.com/office/officeart/2005/8/layout/chevron2"/>
    <dgm:cxn modelId="{4C7D918A-6898-40F5-BFE1-C936A94F1C9C}" type="presParOf" srcId="{258C411A-E1FE-4B38-B14C-35DF7811C549}" destId="{536036D7-A66D-4C02-A6C5-3A5BC04170A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D06D6B-9F42-4CB8-A152-F978E8621B11}" type="doc">
      <dgm:prSet loTypeId="urn:microsoft.com/office/officeart/2005/8/layout/vProcess5" loCatId="process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375C8309-AF20-485B-80B4-0AE9B248A8B4}">
      <dgm:prSet phldrT="[Текст]" custT="1">
        <dgm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lnSpc>
              <a:spcPct val="90000"/>
            </a:lnSpc>
          </a:pPr>
          <a:r>
            <a:rPr lang="ru-RU" sz="1800" b="1" dirty="0">
              <a:solidFill>
                <a:srgbClr val="C00000"/>
              </a:solidFill>
              <a:latin typeface="+mj-lt"/>
            </a:rPr>
            <a:t>                          Создание РППС в </a:t>
          </a:r>
          <a:r>
            <a:rPr lang="ru-RU" sz="1800" b="1" dirty="0" smtClean="0">
              <a:solidFill>
                <a:srgbClr val="C00000"/>
              </a:solidFill>
              <a:latin typeface="+mj-lt"/>
            </a:rPr>
            <a:t>ДОО:</a:t>
          </a:r>
        </a:p>
        <a:p>
          <a:pPr algn="l">
            <a:lnSpc>
              <a:spcPct val="90000"/>
            </a:lnSpc>
          </a:pPr>
          <a:r>
            <a:rPr lang="ru-RU" sz="1600" b="1" dirty="0" smtClean="0">
              <a:solidFill>
                <a:srgbClr val="C00000"/>
              </a:solidFill>
              <a:latin typeface="+mj-lt"/>
            </a:rPr>
            <a:t>-</a:t>
          </a:r>
          <a:r>
            <a:rPr lang="ru-RU" sz="1600" b="1" dirty="0" smtClean="0">
              <a:solidFill>
                <a:sysClr val="windowText" lastClr="000000"/>
              </a:solidFill>
              <a:latin typeface="+mj-lt"/>
            </a:rPr>
            <a:t>методическом </a:t>
          </a:r>
          <a:r>
            <a:rPr lang="ru-RU" sz="1600" b="1" dirty="0">
              <a:solidFill>
                <a:sysClr val="windowText" lastClr="000000"/>
              </a:solidFill>
              <a:latin typeface="+mj-lt"/>
            </a:rPr>
            <a:t>кабинете</a:t>
          </a:r>
        </a:p>
        <a:p>
          <a:pPr algn="l">
            <a:lnSpc>
              <a:spcPct val="100000"/>
            </a:lnSpc>
          </a:pPr>
          <a:r>
            <a:rPr lang="ru-RU" sz="1600" b="1" dirty="0">
              <a:solidFill>
                <a:sysClr val="windowText" lastClr="000000"/>
              </a:solidFill>
              <a:latin typeface="+mj-lt"/>
            </a:rPr>
            <a:t>- в групповом помещении</a:t>
          </a:r>
        </a:p>
        <a:p>
          <a:pPr algn="l">
            <a:lnSpc>
              <a:spcPct val="100000"/>
            </a:lnSpc>
          </a:pPr>
          <a:r>
            <a:rPr lang="ru-RU" sz="1600" b="1" dirty="0">
              <a:solidFill>
                <a:sysClr val="windowText" lastClr="000000"/>
              </a:solidFill>
              <a:latin typeface="+mj-lt"/>
            </a:rPr>
            <a:t>- в </a:t>
          </a:r>
          <a:r>
            <a:rPr lang="ru-RU" sz="1600" b="1" dirty="0" smtClean="0">
              <a:solidFill>
                <a:sysClr val="windowText" lastClr="000000"/>
              </a:solidFill>
              <a:latin typeface="+mj-lt"/>
            </a:rPr>
            <a:t>холлах </a:t>
          </a:r>
        </a:p>
        <a:p>
          <a:pPr algn="l">
            <a:lnSpc>
              <a:spcPct val="100000"/>
            </a:lnSpc>
          </a:pPr>
          <a:r>
            <a:rPr lang="ru-RU" sz="1600" b="1" dirty="0" smtClean="0">
              <a:solidFill>
                <a:sysClr val="windowText" lastClr="000000"/>
              </a:solidFill>
              <a:latin typeface="+mj-lt"/>
            </a:rPr>
            <a:t>- на </a:t>
          </a:r>
          <a:r>
            <a:rPr lang="ru-RU" sz="1600" b="1" dirty="0">
              <a:solidFill>
                <a:sysClr val="windowText" lastClr="000000"/>
              </a:solidFill>
              <a:latin typeface="+mj-lt"/>
            </a:rPr>
            <a:t>участках</a:t>
          </a:r>
        </a:p>
      </dgm:t>
    </dgm:pt>
    <dgm:pt modelId="{61E82F00-3B3F-4F6F-A28A-85F916DB6C7A}" type="parTrans" cxnId="{05545D17-21BC-467F-BDC4-82C57F5364F2}">
      <dgm:prSet/>
      <dgm:spPr/>
      <dgm:t>
        <a:bodyPr/>
        <a:lstStyle/>
        <a:p>
          <a:endParaRPr lang="ru-RU"/>
        </a:p>
      </dgm:t>
    </dgm:pt>
    <dgm:pt modelId="{3602D78F-F61D-4843-9311-1972CAA021D3}" type="sibTrans" cxnId="{05545D17-21BC-467F-BDC4-82C57F5364F2}">
      <dgm:prSet/>
      <dgm:spPr/>
      <dgm:t>
        <a:bodyPr/>
        <a:lstStyle/>
        <a:p>
          <a:endParaRPr lang="ru-RU"/>
        </a:p>
      </dgm:t>
    </dgm:pt>
    <dgm:pt modelId="{0C4907A6-672F-4854-AD74-C72FB56CEF8C}">
      <dgm:prSet phldrT="[Текст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sz="1400" b="1" dirty="0">
              <a:solidFill>
                <a:srgbClr val="C00000"/>
              </a:solidFill>
              <a:latin typeface="+mj-lt"/>
            </a:rPr>
            <a:t>        </a:t>
          </a:r>
        </a:p>
        <a:p>
          <a:pPr algn="ctr"/>
          <a:r>
            <a:rPr lang="ru-RU" sz="1800" b="1" smtClean="0">
              <a:solidFill>
                <a:srgbClr val="C00000"/>
              </a:solidFill>
              <a:latin typeface="+mj-lt"/>
            </a:rPr>
            <a:t>Разработка карт оперативного контроля:</a:t>
          </a:r>
        </a:p>
        <a:p>
          <a:pPr algn="just"/>
          <a:r>
            <a:rPr lang="ru-RU" sz="1400" b="1" smtClean="0">
              <a:solidFill>
                <a:sysClr val="windowText" lastClr="000000"/>
              </a:solidFill>
              <a:latin typeface="+mj-lt"/>
            </a:rPr>
            <a:t>-</a:t>
          </a:r>
          <a:r>
            <a:rPr lang="ru-RU" sz="1600" b="1" smtClean="0">
              <a:solidFill>
                <a:sysClr val="windowText" lastClr="000000"/>
              </a:solidFill>
              <a:latin typeface="+mj-lt"/>
            </a:rPr>
            <a:t>анализ организации образовательной деятельности</a:t>
          </a:r>
        </a:p>
        <a:p>
          <a:pPr algn="just"/>
          <a:r>
            <a:rPr lang="ru-RU" sz="1600" b="1" smtClean="0">
              <a:solidFill>
                <a:sysClr val="windowText" lastClr="000000"/>
              </a:solidFill>
              <a:latin typeface="+mj-lt"/>
            </a:rPr>
            <a:t>-анализ условий для организации образовательной деятельности</a:t>
          </a:r>
        </a:p>
        <a:p>
          <a:pPr algn="just"/>
          <a:r>
            <a:rPr lang="ru-RU" sz="1600" b="1" smtClean="0">
              <a:solidFill>
                <a:sysClr val="windowText" lastClr="000000"/>
              </a:solidFill>
              <a:latin typeface="+mj-lt"/>
            </a:rPr>
            <a:t>-анализ организации самостоятельной деятельности детей</a:t>
          </a:r>
        </a:p>
        <a:p>
          <a:pPr algn="just"/>
          <a:r>
            <a:rPr lang="ru-RU" sz="1600" b="1" smtClean="0">
              <a:solidFill>
                <a:sysClr val="windowText" lastClr="000000"/>
              </a:solidFill>
              <a:latin typeface="+mj-lt"/>
            </a:rPr>
            <a:t>- анализ организации РППС </a:t>
          </a:r>
        </a:p>
        <a:p>
          <a:pPr algn="l"/>
          <a:endParaRPr lang="ru-RU" sz="800" dirty="0"/>
        </a:p>
      </dgm:t>
    </dgm:pt>
    <dgm:pt modelId="{9DCA3198-3DF5-46D1-9ABA-F324CAF20A08}" type="parTrans" cxnId="{A76B0F9E-8543-4C6F-A0DE-9C4ACAB3479A}">
      <dgm:prSet/>
      <dgm:spPr/>
      <dgm:t>
        <a:bodyPr/>
        <a:lstStyle/>
        <a:p>
          <a:endParaRPr lang="ru-RU"/>
        </a:p>
      </dgm:t>
    </dgm:pt>
    <dgm:pt modelId="{ABDC8296-082A-480E-A5BF-BD0D501E3108}" type="sibTrans" cxnId="{A76B0F9E-8543-4C6F-A0DE-9C4ACAB3479A}">
      <dgm:prSet/>
      <dgm:spPr/>
      <dgm:t>
        <a:bodyPr/>
        <a:lstStyle/>
        <a:p>
          <a:endParaRPr lang="ru-RU"/>
        </a:p>
      </dgm:t>
    </dgm:pt>
    <dgm:pt modelId="{513D91F1-FF7F-4BF6-8A28-95FB366B98A2}">
      <dgm:prSet phldrT="[Текст]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ru-RU" b="1" dirty="0">
              <a:solidFill>
                <a:srgbClr val="C00000"/>
              </a:solidFill>
              <a:latin typeface="+mj-lt"/>
            </a:rPr>
            <a:t>Интерактивные формы взаимодействия с педагогами (сценарии мотивирующих встреч с </a:t>
          </a:r>
          <a:r>
            <a:rPr lang="ru-RU" b="1" dirty="0" smtClean="0">
              <a:solidFill>
                <a:srgbClr val="C00000"/>
              </a:solidFill>
              <a:latin typeface="+mj-lt"/>
            </a:rPr>
            <a:t>педагогами</a:t>
          </a:r>
          <a:r>
            <a:rPr lang="ru-RU" b="1" dirty="0">
              <a:solidFill>
                <a:srgbClr val="C00000"/>
              </a:solidFill>
              <a:latin typeface="+mj-lt"/>
            </a:rPr>
            <a:t>)</a:t>
          </a:r>
        </a:p>
      </dgm:t>
    </dgm:pt>
    <dgm:pt modelId="{732C7DEB-7C0B-4BD5-B1EC-779B80AB4571}" type="parTrans" cxnId="{07ED0D94-AD89-45B5-8670-6DCF0B07DEE3}">
      <dgm:prSet/>
      <dgm:spPr/>
      <dgm:t>
        <a:bodyPr/>
        <a:lstStyle/>
        <a:p>
          <a:endParaRPr lang="ru-RU"/>
        </a:p>
      </dgm:t>
    </dgm:pt>
    <dgm:pt modelId="{2B44690E-106E-4654-B1D8-604DFAAB6895}" type="sibTrans" cxnId="{07ED0D94-AD89-45B5-8670-6DCF0B07DEE3}">
      <dgm:prSet/>
      <dgm:spPr/>
      <dgm:t>
        <a:bodyPr/>
        <a:lstStyle/>
        <a:p>
          <a:endParaRPr lang="ru-RU"/>
        </a:p>
      </dgm:t>
    </dgm:pt>
    <dgm:pt modelId="{E506393E-4D00-49E9-B02D-32095D0AEFA5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800" b="1" smtClean="0">
              <a:solidFill>
                <a:srgbClr val="C00000"/>
              </a:solidFill>
              <a:latin typeface="+mj-lt"/>
            </a:rPr>
            <a:t>Планирование образовательного процесса с детьми дошкольного возраста в холлах учреждения</a:t>
          </a:r>
        </a:p>
        <a:p>
          <a:pPr algn="just"/>
          <a:r>
            <a:rPr lang="ru-RU" sz="1700" b="1" smtClean="0">
              <a:solidFill>
                <a:sysClr val="windowText" lastClr="000000"/>
              </a:solidFill>
              <a:latin typeface="+mj-lt"/>
            </a:rPr>
            <a:t>-</a:t>
          </a:r>
          <a:r>
            <a:rPr lang="ru-RU" sz="1700" b="1" dirty="0">
              <a:solidFill>
                <a:sysClr val="windowText" lastClr="000000"/>
              </a:solidFill>
              <a:latin typeface="+mj-lt"/>
            </a:rPr>
            <a:t>Мотивирующие ситуации с детьми</a:t>
          </a:r>
        </a:p>
        <a:p>
          <a:pPr algn="just"/>
          <a:r>
            <a:rPr lang="ru-RU" sz="1700" b="1" dirty="0">
              <a:solidFill>
                <a:sysClr val="windowText" lastClr="000000"/>
              </a:solidFill>
              <a:latin typeface="+mj-lt"/>
            </a:rPr>
            <a:t>- перспективный план клубных часов</a:t>
          </a:r>
          <a:endParaRPr lang="ru-RU" sz="1700" dirty="0">
            <a:solidFill>
              <a:sysClr val="windowText" lastClr="000000"/>
            </a:solidFill>
            <a:latin typeface="+mj-lt"/>
          </a:endParaRPr>
        </a:p>
      </dgm:t>
    </dgm:pt>
    <dgm:pt modelId="{B2289B37-87B3-4DF4-936B-1CE2E2E2FB7A}" type="parTrans" cxnId="{957AB557-951D-48D0-B5A3-981808B37C98}">
      <dgm:prSet/>
      <dgm:spPr/>
      <dgm:t>
        <a:bodyPr/>
        <a:lstStyle/>
        <a:p>
          <a:endParaRPr lang="ru-RU"/>
        </a:p>
      </dgm:t>
    </dgm:pt>
    <dgm:pt modelId="{6F938EC4-C985-4439-AB4E-EAB516EC2E2F}" type="sibTrans" cxnId="{957AB557-951D-48D0-B5A3-981808B37C98}">
      <dgm:prSet/>
      <dgm:spPr/>
      <dgm:t>
        <a:bodyPr/>
        <a:lstStyle/>
        <a:p>
          <a:endParaRPr lang="ru-RU"/>
        </a:p>
      </dgm:t>
    </dgm:pt>
    <dgm:pt modelId="{0380D4A3-DAE6-4171-BC50-DA99A0D0EC46}" type="pres">
      <dgm:prSet presAssocID="{EFD06D6B-9F42-4CB8-A152-F978E8621B1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BD3CCC-1DCF-43F4-B6AD-53D896EDEB7F}" type="pres">
      <dgm:prSet presAssocID="{EFD06D6B-9F42-4CB8-A152-F978E8621B11}" presName="dummyMaxCanvas" presStyleCnt="0">
        <dgm:presLayoutVars/>
      </dgm:prSet>
      <dgm:spPr/>
    </dgm:pt>
    <dgm:pt modelId="{24DB01B2-5BF9-42DA-A44C-50C4EC228696}" type="pres">
      <dgm:prSet presAssocID="{EFD06D6B-9F42-4CB8-A152-F978E8621B11}" presName="FourNodes_1" presStyleLbl="node1" presStyleIdx="0" presStyleCnt="4" custScaleX="119969" custScaleY="113058" custLinFactNeighborX="13361" custLinFactNeighborY="-92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D0C178-1469-490C-B1B6-67D5569C48B9}" type="pres">
      <dgm:prSet presAssocID="{EFD06D6B-9F42-4CB8-A152-F978E8621B11}" presName="FourNodes_2" presStyleLbl="node1" presStyleIdx="1" presStyleCnt="4" custScaleX="123108" custScaleY="119274" custLinFactNeighborX="5496" custLinFactNeighborY="1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A4D2-8058-48BC-8793-518628F3D963}" type="pres">
      <dgm:prSet presAssocID="{EFD06D6B-9F42-4CB8-A152-F978E8621B11}" presName="FourNodes_3" presStyleLbl="node1" presStyleIdx="2" presStyleCnt="4" custScaleX="122629" custScaleY="72470" custLinFactNeighborX="-1934" custLinFactNeighborY="-172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9223E7-270A-49AB-B845-9691D0FB9C05}" type="pres">
      <dgm:prSet presAssocID="{EFD06D6B-9F42-4CB8-A152-F978E8621B11}" presName="FourNodes_4" presStyleLbl="node1" presStyleIdx="3" presStyleCnt="4" custScaleX="125000" custLinFactNeighborX="-8983" custLinFactNeighborY="-507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2368D0-2B1A-4523-B46C-879BAC3BC2AC}" type="pres">
      <dgm:prSet presAssocID="{EFD06D6B-9F42-4CB8-A152-F978E8621B11}" presName="FourConn_1-2" presStyleLbl="fgAccFollowNode1" presStyleIdx="0" presStyleCnt="3" custLinFactX="64408" custLinFactNeighborX="100000" custLinFactNeighborY="-103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D3EA15-5176-486C-9BED-0A0658C2C1EA}" type="pres">
      <dgm:prSet presAssocID="{EFD06D6B-9F42-4CB8-A152-F978E8621B11}" presName="FourConn_2-3" presStyleLbl="fgAccFollowNode1" presStyleIdx="1" presStyleCnt="3" custLinFactNeighborX="81664" custLinFactNeighborY="55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53F39B-16AF-427A-9320-EC6C9DBCDB10}" type="pres">
      <dgm:prSet presAssocID="{EFD06D6B-9F42-4CB8-A152-F978E8621B11}" presName="FourConn_3-4" presStyleLbl="fgAccFollowNode1" presStyleIdx="2" presStyleCnt="3" custLinFactNeighborX="50913" custLinFactNeighborY="-223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AA93E3-63C0-46D6-8DF6-B46BB9CB58FA}" type="pres">
      <dgm:prSet presAssocID="{EFD06D6B-9F42-4CB8-A152-F978E8621B11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C1E0CC-162E-4FE5-9C19-5BF0BF002CB4}" type="pres">
      <dgm:prSet presAssocID="{EFD06D6B-9F42-4CB8-A152-F978E8621B11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ED9153-9AD2-46A1-AEC0-808C7C55ABE5}" type="pres">
      <dgm:prSet presAssocID="{EFD06D6B-9F42-4CB8-A152-F978E8621B11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94EF0-B1C6-4030-83EA-D6EC01839AA1}" type="pres">
      <dgm:prSet presAssocID="{EFD06D6B-9F42-4CB8-A152-F978E8621B11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F67713-A536-43DB-B4A8-237D2F3E0482}" type="presOf" srcId="{3602D78F-F61D-4843-9311-1972CAA021D3}" destId="{1B2368D0-2B1A-4523-B46C-879BAC3BC2AC}" srcOrd="0" destOrd="0" presId="urn:microsoft.com/office/officeart/2005/8/layout/vProcess5"/>
    <dgm:cxn modelId="{B1737B8E-E708-4720-9E2B-760DC07CAAED}" type="presOf" srcId="{ABDC8296-082A-480E-A5BF-BD0D501E3108}" destId="{0DD3EA15-5176-486C-9BED-0A0658C2C1EA}" srcOrd="0" destOrd="0" presId="urn:microsoft.com/office/officeart/2005/8/layout/vProcess5"/>
    <dgm:cxn modelId="{5E49F472-CAF4-41BD-863D-76E90162E11F}" type="presOf" srcId="{0C4907A6-672F-4854-AD74-C72FB56CEF8C}" destId="{80C1E0CC-162E-4FE5-9C19-5BF0BF002CB4}" srcOrd="1" destOrd="0" presId="urn:microsoft.com/office/officeart/2005/8/layout/vProcess5"/>
    <dgm:cxn modelId="{05545D17-21BC-467F-BDC4-82C57F5364F2}" srcId="{EFD06D6B-9F42-4CB8-A152-F978E8621B11}" destId="{375C8309-AF20-485B-80B4-0AE9B248A8B4}" srcOrd="0" destOrd="0" parTransId="{61E82F00-3B3F-4F6F-A28A-85F916DB6C7A}" sibTransId="{3602D78F-F61D-4843-9311-1972CAA021D3}"/>
    <dgm:cxn modelId="{5DE98344-FB70-43ED-B1CF-36CEAC57BB17}" type="presOf" srcId="{0C4907A6-672F-4854-AD74-C72FB56CEF8C}" destId="{19D0C178-1469-490C-B1B6-67D5569C48B9}" srcOrd="0" destOrd="0" presId="urn:microsoft.com/office/officeart/2005/8/layout/vProcess5"/>
    <dgm:cxn modelId="{A01FD8EA-9164-4952-87E8-468D60F88523}" type="presOf" srcId="{E506393E-4D00-49E9-B02D-32095D0AEFA5}" destId="{AA9223E7-270A-49AB-B845-9691D0FB9C05}" srcOrd="0" destOrd="0" presId="urn:microsoft.com/office/officeart/2005/8/layout/vProcess5"/>
    <dgm:cxn modelId="{83399BBB-3760-43C7-92AE-5A3539B0AFBC}" type="presOf" srcId="{375C8309-AF20-485B-80B4-0AE9B248A8B4}" destId="{24DB01B2-5BF9-42DA-A44C-50C4EC228696}" srcOrd="0" destOrd="0" presId="urn:microsoft.com/office/officeart/2005/8/layout/vProcess5"/>
    <dgm:cxn modelId="{07ED0D94-AD89-45B5-8670-6DCF0B07DEE3}" srcId="{EFD06D6B-9F42-4CB8-A152-F978E8621B11}" destId="{513D91F1-FF7F-4BF6-8A28-95FB366B98A2}" srcOrd="2" destOrd="0" parTransId="{732C7DEB-7C0B-4BD5-B1EC-779B80AB4571}" sibTransId="{2B44690E-106E-4654-B1D8-604DFAAB6895}"/>
    <dgm:cxn modelId="{A76B0F9E-8543-4C6F-A0DE-9C4ACAB3479A}" srcId="{EFD06D6B-9F42-4CB8-A152-F978E8621B11}" destId="{0C4907A6-672F-4854-AD74-C72FB56CEF8C}" srcOrd="1" destOrd="0" parTransId="{9DCA3198-3DF5-46D1-9ABA-F324CAF20A08}" sibTransId="{ABDC8296-082A-480E-A5BF-BD0D501E3108}"/>
    <dgm:cxn modelId="{1A8AE743-3648-4D76-BCFD-9E7300337D08}" type="presOf" srcId="{2B44690E-106E-4654-B1D8-604DFAAB6895}" destId="{5853F39B-16AF-427A-9320-EC6C9DBCDB10}" srcOrd="0" destOrd="0" presId="urn:microsoft.com/office/officeart/2005/8/layout/vProcess5"/>
    <dgm:cxn modelId="{F900948E-6598-4A2C-8E99-D2E735F6990D}" type="presOf" srcId="{375C8309-AF20-485B-80B4-0AE9B248A8B4}" destId="{6BAA93E3-63C0-46D6-8DF6-B46BB9CB58FA}" srcOrd="1" destOrd="0" presId="urn:microsoft.com/office/officeart/2005/8/layout/vProcess5"/>
    <dgm:cxn modelId="{6E540828-7BE8-49EC-935F-C749BC651635}" type="presOf" srcId="{EFD06D6B-9F42-4CB8-A152-F978E8621B11}" destId="{0380D4A3-DAE6-4171-BC50-DA99A0D0EC46}" srcOrd="0" destOrd="0" presId="urn:microsoft.com/office/officeart/2005/8/layout/vProcess5"/>
    <dgm:cxn modelId="{CF91D7A3-444D-433E-8DD7-0157E575157F}" type="presOf" srcId="{513D91F1-FF7F-4BF6-8A28-95FB366B98A2}" destId="{6AFAA4D2-8058-48BC-8793-518628F3D963}" srcOrd="0" destOrd="0" presId="urn:microsoft.com/office/officeart/2005/8/layout/vProcess5"/>
    <dgm:cxn modelId="{FA3D4F33-37D0-4673-B8CF-EB045182DAB1}" type="presOf" srcId="{513D91F1-FF7F-4BF6-8A28-95FB366B98A2}" destId="{3FED9153-9AD2-46A1-AEC0-808C7C55ABE5}" srcOrd="1" destOrd="0" presId="urn:microsoft.com/office/officeart/2005/8/layout/vProcess5"/>
    <dgm:cxn modelId="{D79FF6D6-3216-48CF-820A-EFA7A8A0544C}" type="presOf" srcId="{E506393E-4D00-49E9-B02D-32095D0AEFA5}" destId="{22594EF0-B1C6-4030-83EA-D6EC01839AA1}" srcOrd="1" destOrd="0" presId="urn:microsoft.com/office/officeart/2005/8/layout/vProcess5"/>
    <dgm:cxn modelId="{957AB557-951D-48D0-B5A3-981808B37C98}" srcId="{EFD06D6B-9F42-4CB8-A152-F978E8621B11}" destId="{E506393E-4D00-49E9-B02D-32095D0AEFA5}" srcOrd="3" destOrd="0" parTransId="{B2289B37-87B3-4DF4-936B-1CE2E2E2FB7A}" sibTransId="{6F938EC4-C985-4439-AB4E-EAB516EC2E2F}"/>
    <dgm:cxn modelId="{0AB66424-39C5-46F9-BFF7-71FFF2357488}" type="presParOf" srcId="{0380D4A3-DAE6-4171-BC50-DA99A0D0EC46}" destId="{9EBD3CCC-1DCF-43F4-B6AD-53D896EDEB7F}" srcOrd="0" destOrd="0" presId="urn:microsoft.com/office/officeart/2005/8/layout/vProcess5"/>
    <dgm:cxn modelId="{A2079704-2B58-459F-AC6B-5ED66A6C74D2}" type="presParOf" srcId="{0380D4A3-DAE6-4171-BC50-DA99A0D0EC46}" destId="{24DB01B2-5BF9-42DA-A44C-50C4EC228696}" srcOrd="1" destOrd="0" presId="urn:microsoft.com/office/officeart/2005/8/layout/vProcess5"/>
    <dgm:cxn modelId="{9E869726-9179-4807-AC71-0763AA6B77D5}" type="presParOf" srcId="{0380D4A3-DAE6-4171-BC50-DA99A0D0EC46}" destId="{19D0C178-1469-490C-B1B6-67D5569C48B9}" srcOrd="2" destOrd="0" presId="urn:microsoft.com/office/officeart/2005/8/layout/vProcess5"/>
    <dgm:cxn modelId="{1001D759-81EF-4790-BB3E-A0093F824B2A}" type="presParOf" srcId="{0380D4A3-DAE6-4171-BC50-DA99A0D0EC46}" destId="{6AFAA4D2-8058-48BC-8793-518628F3D963}" srcOrd="3" destOrd="0" presId="urn:microsoft.com/office/officeart/2005/8/layout/vProcess5"/>
    <dgm:cxn modelId="{127B4DC9-B0A9-4A56-A687-F157B82C3630}" type="presParOf" srcId="{0380D4A3-DAE6-4171-BC50-DA99A0D0EC46}" destId="{AA9223E7-270A-49AB-B845-9691D0FB9C05}" srcOrd="4" destOrd="0" presId="urn:microsoft.com/office/officeart/2005/8/layout/vProcess5"/>
    <dgm:cxn modelId="{D7B73DB6-3454-43E8-A3E2-C095C05DACE0}" type="presParOf" srcId="{0380D4A3-DAE6-4171-BC50-DA99A0D0EC46}" destId="{1B2368D0-2B1A-4523-B46C-879BAC3BC2AC}" srcOrd="5" destOrd="0" presId="urn:microsoft.com/office/officeart/2005/8/layout/vProcess5"/>
    <dgm:cxn modelId="{41499F4D-E327-47C2-BD35-8C66954632A9}" type="presParOf" srcId="{0380D4A3-DAE6-4171-BC50-DA99A0D0EC46}" destId="{0DD3EA15-5176-486C-9BED-0A0658C2C1EA}" srcOrd="6" destOrd="0" presId="urn:microsoft.com/office/officeart/2005/8/layout/vProcess5"/>
    <dgm:cxn modelId="{75484A55-F7B5-4D63-8F75-9C6BC4ECAC46}" type="presParOf" srcId="{0380D4A3-DAE6-4171-BC50-DA99A0D0EC46}" destId="{5853F39B-16AF-427A-9320-EC6C9DBCDB10}" srcOrd="7" destOrd="0" presId="urn:microsoft.com/office/officeart/2005/8/layout/vProcess5"/>
    <dgm:cxn modelId="{6592A7A9-046D-46F1-8A3F-FDC1EECCBBBD}" type="presParOf" srcId="{0380D4A3-DAE6-4171-BC50-DA99A0D0EC46}" destId="{6BAA93E3-63C0-46D6-8DF6-B46BB9CB58FA}" srcOrd="8" destOrd="0" presId="urn:microsoft.com/office/officeart/2005/8/layout/vProcess5"/>
    <dgm:cxn modelId="{574E7338-2F23-4895-BE1B-6CF13F8CDF4F}" type="presParOf" srcId="{0380D4A3-DAE6-4171-BC50-DA99A0D0EC46}" destId="{80C1E0CC-162E-4FE5-9C19-5BF0BF002CB4}" srcOrd="9" destOrd="0" presId="urn:microsoft.com/office/officeart/2005/8/layout/vProcess5"/>
    <dgm:cxn modelId="{EE7B52D1-5077-4772-96E8-FC8EA7FE0910}" type="presParOf" srcId="{0380D4A3-DAE6-4171-BC50-DA99A0D0EC46}" destId="{3FED9153-9AD2-46A1-AEC0-808C7C55ABE5}" srcOrd="10" destOrd="0" presId="urn:microsoft.com/office/officeart/2005/8/layout/vProcess5"/>
    <dgm:cxn modelId="{FAC37EF0-A604-401C-9AA5-06251EFD253B}" type="presParOf" srcId="{0380D4A3-DAE6-4171-BC50-DA99A0D0EC46}" destId="{22594EF0-B1C6-4030-83EA-D6EC01839AA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320EE2D-A926-4E69-90E1-CB7F469004BE}" type="doc">
      <dgm:prSet loTypeId="urn:microsoft.com/office/officeart/2005/8/layout/cycle6" loCatId="cycle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316BC5E-5C5C-4903-BAF5-0AF0F3CF6F5C}">
      <dgm:prSet phldrT="[Текст]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МАДОУ № 11</a:t>
          </a:r>
        </a:p>
        <a:p>
          <a:r>
            <a:rPr lang="ru-RU" b="1" dirty="0" smtClean="0"/>
            <a:t> г. Белореченск (договор от 27.11.2017г)</a:t>
          </a:r>
          <a:endParaRPr lang="ru-RU" b="1" dirty="0"/>
        </a:p>
      </dgm:t>
    </dgm:pt>
    <dgm:pt modelId="{8719C221-4D66-4CE0-8E81-CDD9C1CD3DED}" type="parTrans" cxnId="{789D334E-1E9F-42F4-8C69-615EB315E99B}">
      <dgm:prSet/>
      <dgm:spPr/>
      <dgm:t>
        <a:bodyPr/>
        <a:lstStyle/>
        <a:p>
          <a:endParaRPr lang="ru-RU"/>
        </a:p>
      </dgm:t>
    </dgm:pt>
    <dgm:pt modelId="{7EE45881-F4E7-4204-B011-67D09755279C}" type="sibTrans" cxnId="{789D334E-1E9F-42F4-8C69-615EB315E99B}">
      <dgm:prSet/>
      <dgm:spPr/>
      <dgm:t>
        <a:bodyPr/>
        <a:lstStyle/>
        <a:p>
          <a:endParaRPr lang="ru-RU"/>
        </a:p>
      </dgm:t>
    </dgm:pt>
    <dgm:pt modelId="{D860DF5D-26C6-4482-B267-EA1B61599BEA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accent2">
                  <a:lumMod val="50000"/>
                </a:schemeClr>
              </a:solidFill>
            </a:rPr>
            <a:t>МАДОУ № 7</a:t>
          </a:r>
        </a:p>
        <a:p>
          <a:r>
            <a:rPr lang="ru-RU" b="1" dirty="0" smtClean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ru-RU" b="1" dirty="0" err="1" smtClean="0">
              <a:solidFill>
                <a:schemeClr val="accent2">
                  <a:lumMod val="50000"/>
                </a:schemeClr>
              </a:solidFill>
            </a:rPr>
            <a:t>г-к</a:t>
          </a:r>
          <a:r>
            <a:rPr lang="ru-RU" b="1" dirty="0" smtClean="0">
              <a:solidFill>
                <a:schemeClr val="accent2">
                  <a:lumMod val="50000"/>
                </a:schemeClr>
              </a:solidFill>
            </a:rPr>
            <a:t> Анапа </a:t>
          </a:r>
        </a:p>
        <a:p>
          <a:r>
            <a:rPr lang="ru-RU" b="1" dirty="0" smtClean="0">
              <a:solidFill>
                <a:schemeClr val="accent2">
                  <a:lumMod val="50000"/>
                </a:schemeClr>
              </a:solidFill>
            </a:rPr>
            <a:t>(договор от 11.07.2017г)</a:t>
          </a:r>
          <a:endParaRPr lang="ru-RU" b="1" dirty="0">
            <a:solidFill>
              <a:schemeClr val="accent2">
                <a:lumMod val="50000"/>
              </a:schemeClr>
            </a:solidFill>
          </a:endParaRPr>
        </a:p>
      </dgm:t>
    </dgm:pt>
    <dgm:pt modelId="{81F4DB10-797B-4DB6-9172-7D698C2D7A8F}" type="parTrans" cxnId="{2445A9F3-A55D-4B4C-9A0F-87B817F53A6F}">
      <dgm:prSet/>
      <dgm:spPr/>
      <dgm:t>
        <a:bodyPr/>
        <a:lstStyle/>
        <a:p>
          <a:endParaRPr lang="ru-RU"/>
        </a:p>
      </dgm:t>
    </dgm:pt>
    <dgm:pt modelId="{DFD507F3-81FA-4968-8960-5DD650F38C23}" type="sibTrans" cxnId="{2445A9F3-A55D-4B4C-9A0F-87B817F53A6F}">
      <dgm:prSet/>
      <dgm:spPr/>
      <dgm:t>
        <a:bodyPr/>
        <a:lstStyle/>
        <a:p>
          <a:endParaRPr lang="ru-RU"/>
        </a:p>
      </dgm:t>
    </dgm:pt>
    <dgm:pt modelId="{95F06E79-52DA-4FE4-9977-D4BFBB9181CA}">
      <dgm:prSet phldrT="[Текст]"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dirty="0" smtClean="0">
              <a:solidFill>
                <a:schemeClr val="accent2">
                  <a:lumMod val="50000"/>
                </a:schemeClr>
              </a:solidFill>
            </a:rPr>
            <a:t>Издательство</a:t>
          </a:r>
        </a:p>
        <a:p>
          <a:r>
            <a:rPr lang="ru-RU" sz="1200" b="1" dirty="0" smtClean="0">
              <a:solidFill>
                <a:schemeClr val="accent2">
                  <a:lumMod val="50000"/>
                </a:schemeClr>
              </a:solidFill>
            </a:rPr>
            <a:t> « </a:t>
          </a:r>
          <a:r>
            <a:rPr lang="ru-RU" sz="1200" b="1" dirty="0" err="1" smtClean="0">
              <a:solidFill>
                <a:schemeClr val="accent2">
                  <a:lumMod val="50000"/>
                </a:schemeClr>
              </a:solidFill>
            </a:rPr>
            <a:t>Росучебник</a:t>
          </a:r>
          <a:r>
            <a:rPr lang="ru-RU" sz="1200" b="1" dirty="0" smtClean="0">
              <a:solidFill>
                <a:schemeClr val="accent2">
                  <a:lumMod val="50000"/>
                </a:schemeClr>
              </a:solidFill>
            </a:rPr>
            <a:t>. Дрофа – </a:t>
          </a:r>
          <a:r>
            <a:rPr lang="ru-RU" sz="1200" b="1" dirty="0" err="1" smtClean="0">
              <a:solidFill>
                <a:schemeClr val="accent2">
                  <a:lumMod val="50000"/>
                </a:schemeClr>
              </a:solidFill>
            </a:rPr>
            <a:t>Вентана</a:t>
          </a:r>
          <a:r>
            <a:rPr lang="ru-RU" sz="1200" b="1" dirty="0" smtClean="0">
              <a:solidFill>
                <a:schemeClr val="accent2">
                  <a:lumMod val="50000"/>
                </a:schemeClr>
              </a:solidFill>
            </a:rPr>
            <a:t> – Граф» </a:t>
          </a:r>
        </a:p>
        <a:p>
          <a:r>
            <a:rPr lang="ru-RU" sz="1200" b="1" dirty="0" smtClean="0">
              <a:solidFill>
                <a:schemeClr val="accent2">
                  <a:lumMod val="50000"/>
                </a:schemeClr>
              </a:solidFill>
            </a:rPr>
            <a:t>(договор от 01.09.2015г)</a:t>
          </a:r>
          <a:endParaRPr lang="ru-RU" sz="1200" b="1" dirty="0">
            <a:solidFill>
              <a:schemeClr val="accent2">
                <a:lumMod val="50000"/>
              </a:schemeClr>
            </a:solidFill>
          </a:endParaRPr>
        </a:p>
      </dgm:t>
    </dgm:pt>
    <dgm:pt modelId="{2155AEC3-5829-479B-A6B3-DAE906C682B7}" type="parTrans" cxnId="{9BCB3934-5A2F-46AB-8BD9-901C72B9C3CE}">
      <dgm:prSet/>
      <dgm:spPr/>
      <dgm:t>
        <a:bodyPr/>
        <a:lstStyle/>
        <a:p>
          <a:endParaRPr lang="ru-RU"/>
        </a:p>
      </dgm:t>
    </dgm:pt>
    <dgm:pt modelId="{98F3BCD9-A21F-4EFF-9897-51BFE42C28BC}" type="sibTrans" cxnId="{9BCB3934-5A2F-46AB-8BD9-901C72B9C3CE}">
      <dgm:prSet/>
      <dgm:spPr/>
      <dgm:t>
        <a:bodyPr/>
        <a:lstStyle/>
        <a:p>
          <a:endParaRPr lang="ru-RU"/>
        </a:p>
      </dgm:t>
    </dgm:pt>
    <dgm:pt modelId="{92004D60-2636-4CF0-985D-0FDEC761EA48}">
      <dgm:prSet phldrT="[Текст]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accent2">
                  <a:lumMod val="50000"/>
                </a:schemeClr>
              </a:solidFill>
            </a:rPr>
            <a:t>НСПК г. Новороссийск  </a:t>
          </a:r>
        </a:p>
        <a:p>
          <a:r>
            <a:rPr lang="ru-RU" b="1" dirty="0" smtClean="0">
              <a:solidFill>
                <a:schemeClr val="accent2">
                  <a:lumMod val="50000"/>
                </a:schemeClr>
              </a:solidFill>
            </a:rPr>
            <a:t>(договор от 01.09.2015г)</a:t>
          </a:r>
          <a:endParaRPr lang="ru-RU" b="1" dirty="0">
            <a:solidFill>
              <a:schemeClr val="accent2">
                <a:lumMod val="50000"/>
              </a:schemeClr>
            </a:solidFill>
          </a:endParaRPr>
        </a:p>
      </dgm:t>
    </dgm:pt>
    <dgm:pt modelId="{630551D9-3910-4140-89F5-9D91319E0640}" type="parTrans" cxnId="{805EBB3E-D06D-463F-9BC3-B28E9596B2DF}">
      <dgm:prSet/>
      <dgm:spPr/>
      <dgm:t>
        <a:bodyPr/>
        <a:lstStyle/>
        <a:p>
          <a:endParaRPr lang="ru-RU"/>
        </a:p>
      </dgm:t>
    </dgm:pt>
    <dgm:pt modelId="{54624795-3C65-457F-9A5B-6C27C687F4EE}" type="sibTrans" cxnId="{805EBB3E-D06D-463F-9BC3-B28E9596B2DF}">
      <dgm:prSet/>
      <dgm:spPr/>
      <dgm:t>
        <a:bodyPr/>
        <a:lstStyle/>
        <a:p>
          <a:endParaRPr lang="ru-RU"/>
        </a:p>
      </dgm:t>
    </dgm:pt>
    <dgm:pt modelId="{DC5BED5B-9BB1-418A-BA6B-6F3A04FE63D1}">
      <dgm:prSet phldrT="[Текст]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>
              <a:solidFill>
                <a:schemeClr val="accent2">
                  <a:lumMod val="50000"/>
                </a:schemeClr>
              </a:solidFill>
            </a:rPr>
            <a:t>ДОО № 13,23,10, 8,49</a:t>
          </a:r>
        </a:p>
        <a:p>
          <a:r>
            <a:rPr lang="ru-RU" b="1" dirty="0" smtClean="0">
              <a:solidFill>
                <a:schemeClr val="accent2">
                  <a:lumMod val="50000"/>
                </a:schemeClr>
              </a:solidFill>
            </a:rPr>
            <a:t> г. Новороссийска</a:t>
          </a:r>
          <a:endParaRPr lang="ru-RU" b="1" dirty="0">
            <a:solidFill>
              <a:schemeClr val="accent2">
                <a:lumMod val="50000"/>
              </a:schemeClr>
            </a:solidFill>
          </a:endParaRPr>
        </a:p>
      </dgm:t>
    </dgm:pt>
    <dgm:pt modelId="{87F3FD89-C498-4D21-91FC-94CE3132F69E}" type="parTrans" cxnId="{2098B86E-CC3A-451E-94CC-47C3E7AD44EC}">
      <dgm:prSet/>
      <dgm:spPr/>
      <dgm:t>
        <a:bodyPr/>
        <a:lstStyle/>
        <a:p>
          <a:endParaRPr lang="ru-RU"/>
        </a:p>
      </dgm:t>
    </dgm:pt>
    <dgm:pt modelId="{7731A9D0-84EC-4856-98A1-388D9F3E4AC4}" type="sibTrans" cxnId="{2098B86E-CC3A-451E-94CC-47C3E7AD44EC}">
      <dgm:prSet/>
      <dgm:spPr/>
      <dgm:t>
        <a:bodyPr/>
        <a:lstStyle/>
        <a:p>
          <a:endParaRPr lang="ru-RU"/>
        </a:p>
      </dgm:t>
    </dgm:pt>
    <dgm:pt modelId="{254E46E2-D053-465F-885D-D5995045525C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dirty="0" smtClean="0">
              <a:solidFill>
                <a:schemeClr val="accent2">
                  <a:lumMod val="50000"/>
                </a:schemeClr>
              </a:solidFill>
            </a:rPr>
            <a:t>МДОУ  ЦРР – </a:t>
          </a:r>
          <a:r>
            <a:rPr lang="ru-RU" sz="1200" b="1" dirty="0" err="1" smtClean="0">
              <a:solidFill>
                <a:schemeClr val="accent2">
                  <a:lumMod val="50000"/>
                </a:schemeClr>
              </a:solidFill>
            </a:rPr>
            <a:t>д</a:t>
          </a:r>
          <a:r>
            <a:rPr lang="ru-RU" sz="1200" b="1" dirty="0" smtClean="0">
              <a:solidFill>
                <a:schemeClr val="accent2">
                  <a:lumMod val="50000"/>
                </a:schemeClr>
              </a:solidFill>
            </a:rPr>
            <a:t>/с № 28 г. Сочи </a:t>
          </a:r>
        </a:p>
        <a:p>
          <a:r>
            <a:rPr lang="ru-RU" sz="1200" b="1" dirty="0" smtClean="0">
              <a:solidFill>
                <a:schemeClr val="accent2">
                  <a:lumMod val="50000"/>
                </a:schemeClr>
              </a:solidFill>
            </a:rPr>
            <a:t>(договор от  14.01.2019г)</a:t>
          </a:r>
          <a:endParaRPr lang="ru-RU" sz="1200" b="1" dirty="0">
            <a:solidFill>
              <a:schemeClr val="accent2">
                <a:lumMod val="50000"/>
              </a:schemeClr>
            </a:solidFill>
          </a:endParaRPr>
        </a:p>
      </dgm:t>
    </dgm:pt>
    <dgm:pt modelId="{CEE1FEBF-25C7-47E4-B02D-C37BDDA84D2A}" type="parTrans" cxnId="{3A11A428-B951-4AC3-99EE-3BFBD582D2BE}">
      <dgm:prSet/>
      <dgm:spPr/>
      <dgm:t>
        <a:bodyPr/>
        <a:lstStyle/>
        <a:p>
          <a:endParaRPr lang="ru-RU"/>
        </a:p>
      </dgm:t>
    </dgm:pt>
    <dgm:pt modelId="{3CA35A7D-A848-4DC9-9BDC-1A6C62971D63}" type="sibTrans" cxnId="{3A11A428-B951-4AC3-99EE-3BFBD582D2BE}">
      <dgm:prSet/>
      <dgm:spPr/>
      <dgm:t>
        <a:bodyPr/>
        <a:lstStyle/>
        <a:p>
          <a:endParaRPr lang="ru-RU"/>
        </a:p>
      </dgm:t>
    </dgm:pt>
    <dgm:pt modelId="{54EFB463-26D8-462D-8495-7A65C40A066D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200" b="1" dirty="0" smtClean="0"/>
            <a:t>МАДОУ № 201 </a:t>
          </a:r>
        </a:p>
        <a:p>
          <a:r>
            <a:rPr lang="ru-RU" sz="1200" b="1" dirty="0" smtClean="0"/>
            <a:t>г. Краснодар (договор от 10.02.2018г)</a:t>
          </a:r>
          <a:endParaRPr lang="ru-RU" sz="1200" b="1" dirty="0"/>
        </a:p>
      </dgm:t>
    </dgm:pt>
    <dgm:pt modelId="{6A98DC15-7C59-4C55-A59D-789A89ADBAAB}" type="parTrans" cxnId="{8142D10F-85C2-4D7D-9E71-073A3349266C}">
      <dgm:prSet/>
      <dgm:spPr/>
      <dgm:t>
        <a:bodyPr/>
        <a:lstStyle/>
        <a:p>
          <a:endParaRPr lang="ru-RU"/>
        </a:p>
      </dgm:t>
    </dgm:pt>
    <dgm:pt modelId="{48DD28EC-B78D-4335-A57B-C7AF6FC16BE9}" type="sibTrans" cxnId="{8142D10F-85C2-4D7D-9E71-073A3349266C}">
      <dgm:prSet/>
      <dgm:spPr/>
      <dgm:t>
        <a:bodyPr/>
        <a:lstStyle/>
        <a:p>
          <a:endParaRPr lang="ru-RU"/>
        </a:p>
      </dgm:t>
    </dgm:pt>
    <dgm:pt modelId="{386ED7CB-FA80-48FF-BA0E-1BC39477158D}" type="pres">
      <dgm:prSet presAssocID="{2320EE2D-A926-4E69-90E1-CB7F469004B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571D1B-30E3-4C47-B329-272B03D4F4BE}" type="pres">
      <dgm:prSet presAssocID="{5316BC5E-5C5C-4903-BAF5-0AF0F3CF6F5C}" presName="node" presStyleLbl="node1" presStyleIdx="0" presStyleCnt="7" custScaleX="12156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FD9282-BE4A-4EA4-9175-0FF66083F3EF}" type="pres">
      <dgm:prSet presAssocID="{5316BC5E-5C5C-4903-BAF5-0AF0F3CF6F5C}" presName="spNode" presStyleCnt="0"/>
      <dgm:spPr/>
    </dgm:pt>
    <dgm:pt modelId="{8DA6256B-3366-4A20-BA43-2FF964090329}" type="pres">
      <dgm:prSet presAssocID="{7EE45881-F4E7-4204-B011-67D09755279C}" presName="sibTrans" presStyleLbl="sibTrans1D1" presStyleIdx="0" presStyleCnt="7"/>
      <dgm:spPr/>
      <dgm:t>
        <a:bodyPr/>
        <a:lstStyle/>
        <a:p>
          <a:endParaRPr lang="ru-RU"/>
        </a:p>
      </dgm:t>
    </dgm:pt>
    <dgm:pt modelId="{95D38C06-48A4-46DC-850F-83EE57125855}" type="pres">
      <dgm:prSet presAssocID="{D860DF5D-26C6-4482-B267-EA1B61599BEA}" presName="node" presStyleLbl="node1" presStyleIdx="1" presStyleCnt="7" custScaleX="104102" custScaleY="108922" custRadScaleRad="103622" custRadScaleInc="1060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CF7914-AB1B-42B7-AD36-4D2F66F2F6D7}" type="pres">
      <dgm:prSet presAssocID="{D860DF5D-26C6-4482-B267-EA1B61599BEA}" presName="spNode" presStyleCnt="0"/>
      <dgm:spPr/>
    </dgm:pt>
    <dgm:pt modelId="{DE29D341-98B9-4869-AFF9-26E9056CB9BB}" type="pres">
      <dgm:prSet presAssocID="{DFD507F3-81FA-4968-8960-5DD650F38C23}" presName="sibTrans" presStyleLbl="sibTrans1D1" presStyleIdx="1" presStyleCnt="7"/>
      <dgm:spPr/>
      <dgm:t>
        <a:bodyPr/>
        <a:lstStyle/>
        <a:p>
          <a:endParaRPr lang="ru-RU"/>
        </a:p>
      </dgm:t>
    </dgm:pt>
    <dgm:pt modelId="{A30F90CF-E5E2-41AD-BDBB-8B4034F10482}" type="pres">
      <dgm:prSet presAssocID="{254E46E2-D053-465F-885D-D5995045525C}" presName="node" presStyleLbl="node1" presStyleIdx="2" presStyleCnt="7" custScaleX="123177" custScaleY="88015" custRadScaleRad="104754" custRadScaleInc="-20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86ACAE-C418-4A20-A65A-0AD0A1599864}" type="pres">
      <dgm:prSet presAssocID="{254E46E2-D053-465F-885D-D5995045525C}" presName="spNode" presStyleCnt="0"/>
      <dgm:spPr/>
    </dgm:pt>
    <dgm:pt modelId="{02259854-A004-40F9-B1CB-30555A07F0A0}" type="pres">
      <dgm:prSet presAssocID="{3CA35A7D-A848-4DC9-9BDC-1A6C62971D63}" presName="sibTrans" presStyleLbl="sibTrans1D1" presStyleIdx="2" presStyleCnt="7"/>
      <dgm:spPr/>
      <dgm:t>
        <a:bodyPr/>
        <a:lstStyle/>
        <a:p>
          <a:endParaRPr lang="ru-RU"/>
        </a:p>
      </dgm:t>
    </dgm:pt>
    <dgm:pt modelId="{66AD6450-B55D-44D1-BAED-A1C2C06D4A4E}" type="pres">
      <dgm:prSet presAssocID="{54EFB463-26D8-462D-8495-7A65C40A066D}" presName="node" presStyleLbl="node1" presStyleIdx="3" presStyleCnt="7" custRadScaleRad="98152" custRadScaleInc="-280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95E201-C721-442C-AA92-06683797AE2F}" type="pres">
      <dgm:prSet presAssocID="{54EFB463-26D8-462D-8495-7A65C40A066D}" presName="spNode" presStyleCnt="0"/>
      <dgm:spPr/>
    </dgm:pt>
    <dgm:pt modelId="{0F9DFCC7-8E08-4400-A11A-D0740926042E}" type="pres">
      <dgm:prSet presAssocID="{48DD28EC-B78D-4335-A57B-C7AF6FC16BE9}" presName="sibTrans" presStyleLbl="sibTrans1D1" presStyleIdx="3" presStyleCnt="7"/>
      <dgm:spPr/>
      <dgm:t>
        <a:bodyPr/>
        <a:lstStyle/>
        <a:p>
          <a:endParaRPr lang="ru-RU"/>
        </a:p>
      </dgm:t>
    </dgm:pt>
    <dgm:pt modelId="{29BC2BD8-F4CE-47AE-A61B-D19E369FBD34}" type="pres">
      <dgm:prSet presAssocID="{95F06E79-52DA-4FE4-9977-D4BFBB9181CA}" presName="node" presStyleLbl="node1" presStyleIdx="4" presStyleCnt="7" custScaleX="122952" custRadScaleRad="98097" custRadScaleInc="-131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726083-A3F3-4418-8131-F6F6184B3AFA}" type="pres">
      <dgm:prSet presAssocID="{95F06E79-52DA-4FE4-9977-D4BFBB9181CA}" presName="spNode" presStyleCnt="0"/>
      <dgm:spPr/>
    </dgm:pt>
    <dgm:pt modelId="{69F54513-1FC2-43DD-B567-4873D73E947C}" type="pres">
      <dgm:prSet presAssocID="{98F3BCD9-A21F-4EFF-9897-51BFE42C28BC}" presName="sibTrans" presStyleLbl="sibTrans1D1" presStyleIdx="4" presStyleCnt="7"/>
      <dgm:spPr/>
      <dgm:t>
        <a:bodyPr/>
        <a:lstStyle/>
        <a:p>
          <a:endParaRPr lang="ru-RU"/>
        </a:p>
      </dgm:t>
    </dgm:pt>
    <dgm:pt modelId="{1FCC61E7-B5F0-4C26-B103-984D51FF49D9}" type="pres">
      <dgm:prSet presAssocID="{92004D60-2636-4CF0-985D-0FDEC761EA48}" presName="node" presStyleLbl="node1" presStyleIdx="5" presStyleCnt="7" custScaleX="114663" custRadScaleRad="101091" custRadScaleInc="648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20BB7E-5B17-4ECA-B487-212ACA72E859}" type="pres">
      <dgm:prSet presAssocID="{92004D60-2636-4CF0-985D-0FDEC761EA48}" presName="spNode" presStyleCnt="0"/>
      <dgm:spPr/>
    </dgm:pt>
    <dgm:pt modelId="{95395E40-088C-432B-BB75-26F21C848F98}" type="pres">
      <dgm:prSet presAssocID="{54624795-3C65-457F-9A5B-6C27C687F4EE}" presName="sibTrans" presStyleLbl="sibTrans1D1" presStyleIdx="5" presStyleCnt="7"/>
      <dgm:spPr/>
      <dgm:t>
        <a:bodyPr/>
        <a:lstStyle/>
        <a:p>
          <a:endParaRPr lang="ru-RU"/>
        </a:p>
      </dgm:t>
    </dgm:pt>
    <dgm:pt modelId="{4421DAD7-7540-4398-97ED-E266217896B3}" type="pres">
      <dgm:prSet presAssocID="{DC5BED5B-9BB1-418A-BA6B-6F3A04FE63D1}" presName="node" presStyleLbl="node1" presStyleIdx="6" presStyleCnt="7" custScaleX="1134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CD0343-0983-4165-A499-73D2491F5AD6}" type="pres">
      <dgm:prSet presAssocID="{DC5BED5B-9BB1-418A-BA6B-6F3A04FE63D1}" presName="spNode" presStyleCnt="0"/>
      <dgm:spPr/>
    </dgm:pt>
    <dgm:pt modelId="{72A0771A-0CF5-4A32-8EF4-BB2CB861AEE4}" type="pres">
      <dgm:prSet presAssocID="{7731A9D0-84EC-4856-98A1-388D9F3E4AC4}" presName="sibTrans" presStyleLbl="sibTrans1D1" presStyleIdx="6" presStyleCnt="7"/>
      <dgm:spPr/>
      <dgm:t>
        <a:bodyPr/>
        <a:lstStyle/>
        <a:p>
          <a:endParaRPr lang="ru-RU"/>
        </a:p>
      </dgm:t>
    </dgm:pt>
  </dgm:ptLst>
  <dgm:cxnLst>
    <dgm:cxn modelId="{EF2913D1-707C-4982-A6A1-E02D62363DD8}" type="presOf" srcId="{5316BC5E-5C5C-4903-BAF5-0AF0F3CF6F5C}" destId="{1E571D1B-30E3-4C47-B329-272B03D4F4BE}" srcOrd="0" destOrd="0" presId="urn:microsoft.com/office/officeart/2005/8/layout/cycle6"/>
    <dgm:cxn modelId="{3A11A428-B951-4AC3-99EE-3BFBD582D2BE}" srcId="{2320EE2D-A926-4E69-90E1-CB7F469004BE}" destId="{254E46E2-D053-465F-885D-D5995045525C}" srcOrd="2" destOrd="0" parTransId="{CEE1FEBF-25C7-47E4-B02D-C37BDDA84D2A}" sibTransId="{3CA35A7D-A848-4DC9-9BDC-1A6C62971D63}"/>
    <dgm:cxn modelId="{789D334E-1E9F-42F4-8C69-615EB315E99B}" srcId="{2320EE2D-A926-4E69-90E1-CB7F469004BE}" destId="{5316BC5E-5C5C-4903-BAF5-0AF0F3CF6F5C}" srcOrd="0" destOrd="0" parTransId="{8719C221-4D66-4CE0-8E81-CDD9C1CD3DED}" sibTransId="{7EE45881-F4E7-4204-B011-67D09755279C}"/>
    <dgm:cxn modelId="{97A8A43D-D48E-49E4-B2FE-337334B35BEF}" type="presOf" srcId="{D860DF5D-26C6-4482-B267-EA1B61599BEA}" destId="{95D38C06-48A4-46DC-850F-83EE57125855}" srcOrd="0" destOrd="0" presId="urn:microsoft.com/office/officeart/2005/8/layout/cycle6"/>
    <dgm:cxn modelId="{AC45A099-3599-4096-862B-66F509B20044}" type="presOf" srcId="{254E46E2-D053-465F-885D-D5995045525C}" destId="{A30F90CF-E5E2-41AD-BDBB-8B4034F10482}" srcOrd="0" destOrd="0" presId="urn:microsoft.com/office/officeart/2005/8/layout/cycle6"/>
    <dgm:cxn modelId="{A98DA104-8FE6-4BD8-B9EB-44BD21014895}" type="presOf" srcId="{92004D60-2636-4CF0-985D-0FDEC761EA48}" destId="{1FCC61E7-B5F0-4C26-B103-984D51FF49D9}" srcOrd="0" destOrd="0" presId="urn:microsoft.com/office/officeart/2005/8/layout/cycle6"/>
    <dgm:cxn modelId="{8EE9519D-36A8-4DA4-9212-11994D275E84}" type="presOf" srcId="{98F3BCD9-A21F-4EFF-9897-51BFE42C28BC}" destId="{69F54513-1FC2-43DD-B567-4873D73E947C}" srcOrd="0" destOrd="0" presId="urn:microsoft.com/office/officeart/2005/8/layout/cycle6"/>
    <dgm:cxn modelId="{B7FC63D2-56A9-4290-83B4-A703D377042C}" type="presOf" srcId="{2320EE2D-A926-4E69-90E1-CB7F469004BE}" destId="{386ED7CB-FA80-48FF-BA0E-1BC39477158D}" srcOrd="0" destOrd="0" presId="urn:microsoft.com/office/officeart/2005/8/layout/cycle6"/>
    <dgm:cxn modelId="{805EBB3E-D06D-463F-9BC3-B28E9596B2DF}" srcId="{2320EE2D-A926-4E69-90E1-CB7F469004BE}" destId="{92004D60-2636-4CF0-985D-0FDEC761EA48}" srcOrd="5" destOrd="0" parTransId="{630551D9-3910-4140-89F5-9D91319E0640}" sibTransId="{54624795-3C65-457F-9A5B-6C27C687F4EE}"/>
    <dgm:cxn modelId="{F19D69C6-23CE-4DC9-8265-B902C33441FB}" type="presOf" srcId="{48DD28EC-B78D-4335-A57B-C7AF6FC16BE9}" destId="{0F9DFCC7-8E08-4400-A11A-D0740926042E}" srcOrd="0" destOrd="0" presId="urn:microsoft.com/office/officeart/2005/8/layout/cycle6"/>
    <dgm:cxn modelId="{DD839C44-662C-43A6-B1B8-E0DFAD428BE3}" type="presOf" srcId="{95F06E79-52DA-4FE4-9977-D4BFBB9181CA}" destId="{29BC2BD8-F4CE-47AE-A61B-D19E369FBD34}" srcOrd="0" destOrd="0" presId="urn:microsoft.com/office/officeart/2005/8/layout/cycle6"/>
    <dgm:cxn modelId="{2445A9F3-A55D-4B4C-9A0F-87B817F53A6F}" srcId="{2320EE2D-A926-4E69-90E1-CB7F469004BE}" destId="{D860DF5D-26C6-4482-B267-EA1B61599BEA}" srcOrd="1" destOrd="0" parTransId="{81F4DB10-797B-4DB6-9172-7D698C2D7A8F}" sibTransId="{DFD507F3-81FA-4968-8960-5DD650F38C23}"/>
    <dgm:cxn modelId="{568A2BF3-099B-45EE-942B-51F52D1AC9AC}" type="presOf" srcId="{7EE45881-F4E7-4204-B011-67D09755279C}" destId="{8DA6256B-3366-4A20-BA43-2FF964090329}" srcOrd="0" destOrd="0" presId="urn:microsoft.com/office/officeart/2005/8/layout/cycle6"/>
    <dgm:cxn modelId="{8142D10F-85C2-4D7D-9E71-073A3349266C}" srcId="{2320EE2D-A926-4E69-90E1-CB7F469004BE}" destId="{54EFB463-26D8-462D-8495-7A65C40A066D}" srcOrd="3" destOrd="0" parTransId="{6A98DC15-7C59-4C55-A59D-789A89ADBAAB}" sibTransId="{48DD28EC-B78D-4335-A57B-C7AF6FC16BE9}"/>
    <dgm:cxn modelId="{99E283C5-6C37-4C72-BEB9-B0E8C18D9093}" type="presOf" srcId="{DFD507F3-81FA-4968-8960-5DD650F38C23}" destId="{DE29D341-98B9-4869-AFF9-26E9056CB9BB}" srcOrd="0" destOrd="0" presId="urn:microsoft.com/office/officeart/2005/8/layout/cycle6"/>
    <dgm:cxn modelId="{9BCB3934-5A2F-46AB-8BD9-901C72B9C3CE}" srcId="{2320EE2D-A926-4E69-90E1-CB7F469004BE}" destId="{95F06E79-52DA-4FE4-9977-D4BFBB9181CA}" srcOrd="4" destOrd="0" parTransId="{2155AEC3-5829-479B-A6B3-DAE906C682B7}" sibTransId="{98F3BCD9-A21F-4EFF-9897-51BFE42C28BC}"/>
    <dgm:cxn modelId="{2098B86E-CC3A-451E-94CC-47C3E7AD44EC}" srcId="{2320EE2D-A926-4E69-90E1-CB7F469004BE}" destId="{DC5BED5B-9BB1-418A-BA6B-6F3A04FE63D1}" srcOrd="6" destOrd="0" parTransId="{87F3FD89-C498-4D21-91FC-94CE3132F69E}" sibTransId="{7731A9D0-84EC-4856-98A1-388D9F3E4AC4}"/>
    <dgm:cxn modelId="{7B3C84AF-660F-4AA6-AF28-B1EF0CF13ED7}" type="presOf" srcId="{DC5BED5B-9BB1-418A-BA6B-6F3A04FE63D1}" destId="{4421DAD7-7540-4398-97ED-E266217896B3}" srcOrd="0" destOrd="0" presId="urn:microsoft.com/office/officeart/2005/8/layout/cycle6"/>
    <dgm:cxn modelId="{656FEBB3-20A8-4C92-BB74-2DDACAD15F7C}" type="presOf" srcId="{54EFB463-26D8-462D-8495-7A65C40A066D}" destId="{66AD6450-B55D-44D1-BAED-A1C2C06D4A4E}" srcOrd="0" destOrd="0" presId="urn:microsoft.com/office/officeart/2005/8/layout/cycle6"/>
    <dgm:cxn modelId="{13F4A1CF-4B92-4F2B-A992-41A35FEF9A3E}" type="presOf" srcId="{7731A9D0-84EC-4856-98A1-388D9F3E4AC4}" destId="{72A0771A-0CF5-4A32-8EF4-BB2CB861AEE4}" srcOrd="0" destOrd="0" presId="urn:microsoft.com/office/officeart/2005/8/layout/cycle6"/>
    <dgm:cxn modelId="{19CE50AD-6ED4-41C6-9734-A33057EACBAC}" type="presOf" srcId="{54624795-3C65-457F-9A5B-6C27C687F4EE}" destId="{95395E40-088C-432B-BB75-26F21C848F98}" srcOrd="0" destOrd="0" presId="urn:microsoft.com/office/officeart/2005/8/layout/cycle6"/>
    <dgm:cxn modelId="{32FD460D-2778-49E0-BDD0-CBC3A43ECEC2}" type="presOf" srcId="{3CA35A7D-A848-4DC9-9BDC-1A6C62971D63}" destId="{02259854-A004-40F9-B1CB-30555A07F0A0}" srcOrd="0" destOrd="0" presId="urn:microsoft.com/office/officeart/2005/8/layout/cycle6"/>
    <dgm:cxn modelId="{88EEC367-A5F9-42AE-A22E-6C805095569D}" type="presParOf" srcId="{386ED7CB-FA80-48FF-BA0E-1BC39477158D}" destId="{1E571D1B-30E3-4C47-B329-272B03D4F4BE}" srcOrd="0" destOrd="0" presId="urn:microsoft.com/office/officeart/2005/8/layout/cycle6"/>
    <dgm:cxn modelId="{D17419BA-04CE-4E1F-9ADE-ECFC815A4ED4}" type="presParOf" srcId="{386ED7CB-FA80-48FF-BA0E-1BC39477158D}" destId="{11FD9282-BE4A-4EA4-9175-0FF66083F3EF}" srcOrd="1" destOrd="0" presId="urn:microsoft.com/office/officeart/2005/8/layout/cycle6"/>
    <dgm:cxn modelId="{3703661C-D0BE-4D91-84E0-B56CBAEC02B3}" type="presParOf" srcId="{386ED7CB-FA80-48FF-BA0E-1BC39477158D}" destId="{8DA6256B-3366-4A20-BA43-2FF964090329}" srcOrd="2" destOrd="0" presId="urn:microsoft.com/office/officeart/2005/8/layout/cycle6"/>
    <dgm:cxn modelId="{F8074C2C-1C77-4B2F-BA79-CA56C46C1912}" type="presParOf" srcId="{386ED7CB-FA80-48FF-BA0E-1BC39477158D}" destId="{95D38C06-48A4-46DC-850F-83EE57125855}" srcOrd="3" destOrd="0" presId="urn:microsoft.com/office/officeart/2005/8/layout/cycle6"/>
    <dgm:cxn modelId="{1D93A807-389A-4A1B-BA92-27314259409F}" type="presParOf" srcId="{386ED7CB-FA80-48FF-BA0E-1BC39477158D}" destId="{80CF7914-AB1B-42B7-AD36-4D2F66F2F6D7}" srcOrd="4" destOrd="0" presId="urn:microsoft.com/office/officeart/2005/8/layout/cycle6"/>
    <dgm:cxn modelId="{37182A9C-AF71-4561-9FCD-77FC23E6D1C9}" type="presParOf" srcId="{386ED7CB-FA80-48FF-BA0E-1BC39477158D}" destId="{DE29D341-98B9-4869-AFF9-26E9056CB9BB}" srcOrd="5" destOrd="0" presId="urn:microsoft.com/office/officeart/2005/8/layout/cycle6"/>
    <dgm:cxn modelId="{A5589340-F29B-45C9-8C33-9E7CAF8DECA2}" type="presParOf" srcId="{386ED7CB-FA80-48FF-BA0E-1BC39477158D}" destId="{A30F90CF-E5E2-41AD-BDBB-8B4034F10482}" srcOrd="6" destOrd="0" presId="urn:microsoft.com/office/officeart/2005/8/layout/cycle6"/>
    <dgm:cxn modelId="{63F5E079-AB95-4638-B079-F4A42C4DA3AF}" type="presParOf" srcId="{386ED7CB-FA80-48FF-BA0E-1BC39477158D}" destId="{5C86ACAE-C418-4A20-A65A-0AD0A1599864}" srcOrd="7" destOrd="0" presId="urn:microsoft.com/office/officeart/2005/8/layout/cycle6"/>
    <dgm:cxn modelId="{CE3AE7C5-FC4E-422C-8C8A-29CD7E5F6AF2}" type="presParOf" srcId="{386ED7CB-FA80-48FF-BA0E-1BC39477158D}" destId="{02259854-A004-40F9-B1CB-30555A07F0A0}" srcOrd="8" destOrd="0" presId="urn:microsoft.com/office/officeart/2005/8/layout/cycle6"/>
    <dgm:cxn modelId="{87C10619-F697-4C05-8F6A-8B64E9AF7D23}" type="presParOf" srcId="{386ED7CB-FA80-48FF-BA0E-1BC39477158D}" destId="{66AD6450-B55D-44D1-BAED-A1C2C06D4A4E}" srcOrd="9" destOrd="0" presId="urn:microsoft.com/office/officeart/2005/8/layout/cycle6"/>
    <dgm:cxn modelId="{92C69CA0-633E-45A1-820E-BBF12EB4430B}" type="presParOf" srcId="{386ED7CB-FA80-48FF-BA0E-1BC39477158D}" destId="{2595E201-C721-442C-AA92-06683797AE2F}" srcOrd="10" destOrd="0" presId="urn:microsoft.com/office/officeart/2005/8/layout/cycle6"/>
    <dgm:cxn modelId="{1CA6340F-45E9-49BC-AB71-91ECCFC74234}" type="presParOf" srcId="{386ED7CB-FA80-48FF-BA0E-1BC39477158D}" destId="{0F9DFCC7-8E08-4400-A11A-D0740926042E}" srcOrd="11" destOrd="0" presId="urn:microsoft.com/office/officeart/2005/8/layout/cycle6"/>
    <dgm:cxn modelId="{F3B1A531-2A52-4774-858D-F6AD85E96889}" type="presParOf" srcId="{386ED7CB-FA80-48FF-BA0E-1BC39477158D}" destId="{29BC2BD8-F4CE-47AE-A61B-D19E369FBD34}" srcOrd="12" destOrd="0" presId="urn:microsoft.com/office/officeart/2005/8/layout/cycle6"/>
    <dgm:cxn modelId="{A90A2DB0-743D-4127-9183-122118665C96}" type="presParOf" srcId="{386ED7CB-FA80-48FF-BA0E-1BC39477158D}" destId="{25726083-A3F3-4418-8131-F6F6184B3AFA}" srcOrd="13" destOrd="0" presId="urn:microsoft.com/office/officeart/2005/8/layout/cycle6"/>
    <dgm:cxn modelId="{863C6988-7132-4852-9C4F-57269792B32B}" type="presParOf" srcId="{386ED7CB-FA80-48FF-BA0E-1BC39477158D}" destId="{69F54513-1FC2-43DD-B567-4873D73E947C}" srcOrd="14" destOrd="0" presId="urn:microsoft.com/office/officeart/2005/8/layout/cycle6"/>
    <dgm:cxn modelId="{41C80E4E-73BD-466B-88C3-1A35AE375C59}" type="presParOf" srcId="{386ED7CB-FA80-48FF-BA0E-1BC39477158D}" destId="{1FCC61E7-B5F0-4C26-B103-984D51FF49D9}" srcOrd="15" destOrd="0" presId="urn:microsoft.com/office/officeart/2005/8/layout/cycle6"/>
    <dgm:cxn modelId="{D3E61302-451E-408A-8EDB-B3FB3F9FF30A}" type="presParOf" srcId="{386ED7CB-FA80-48FF-BA0E-1BC39477158D}" destId="{0920BB7E-5B17-4ECA-B487-212ACA72E859}" srcOrd="16" destOrd="0" presId="urn:microsoft.com/office/officeart/2005/8/layout/cycle6"/>
    <dgm:cxn modelId="{E849648E-0C80-4F62-A9A7-6EEA1B35CE63}" type="presParOf" srcId="{386ED7CB-FA80-48FF-BA0E-1BC39477158D}" destId="{95395E40-088C-432B-BB75-26F21C848F98}" srcOrd="17" destOrd="0" presId="urn:microsoft.com/office/officeart/2005/8/layout/cycle6"/>
    <dgm:cxn modelId="{8D607C12-2853-468F-AF7F-F667B134080C}" type="presParOf" srcId="{386ED7CB-FA80-48FF-BA0E-1BC39477158D}" destId="{4421DAD7-7540-4398-97ED-E266217896B3}" srcOrd="18" destOrd="0" presId="urn:microsoft.com/office/officeart/2005/8/layout/cycle6"/>
    <dgm:cxn modelId="{0D57688B-CCFB-469D-A57D-73D207B8ED0B}" type="presParOf" srcId="{386ED7CB-FA80-48FF-BA0E-1BC39477158D}" destId="{1DCD0343-0983-4165-A499-73D2491F5AD6}" srcOrd="19" destOrd="0" presId="urn:microsoft.com/office/officeart/2005/8/layout/cycle6"/>
    <dgm:cxn modelId="{EC449585-0D99-452C-A645-6A320100E93C}" type="presParOf" srcId="{386ED7CB-FA80-48FF-BA0E-1BC39477158D}" destId="{72A0771A-0CF5-4A32-8EF4-BB2CB861AEE4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03E7E7-C169-4003-82B4-3387911EAE7E}">
      <dsp:nvSpPr>
        <dsp:cNvPr id="0" name=""/>
        <dsp:cNvSpPr/>
      </dsp:nvSpPr>
      <dsp:spPr>
        <a:xfrm>
          <a:off x="248396" y="0"/>
          <a:ext cx="4999020" cy="4869159"/>
        </a:xfrm>
        <a:prstGeom prst="triangle">
          <a:avLst/>
        </a:prstGeom>
        <a:solidFill>
          <a:srgbClr val="33CC33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C6329C-36AB-4E14-9078-57D4DE9B5A90}">
      <dsp:nvSpPr>
        <dsp:cNvPr id="0" name=""/>
        <dsp:cNvSpPr/>
      </dsp:nvSpPr>
      <dsp:spPr>
        <a:xfrm>
          <a:off x="2269482" y="288030"/>
          <a:ext cx="6294397" cy="1029172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</a:rPr>
            <a:t>Создать развивающее образовательное пространство  во всем ДОО </a:t>
          </a:r>
          <a:endParaRPr lang="ru-RU" sz="2400" b="1" kern="1200" dirty="0">
            <a:solidFill>
              <a:srgbClr val="C00000"/>
            </a:solidFill>
          </a:endParaRPr>
        </a:p>
      </dsp:txBody>
      <dsp:txXfrm>
        <a:off x="2269482" y="288030"/>
        <a:ext cx="6294397" cy="1029172"/>
      </dsp:txXfrm>
    </dsp:sp>
    <dsp:sp modelId="{B576A3A1-2892-4C79-A086-EB815DF61A7B}">
      <dsp:nvSpPr>
        <dsp:cNvPr id="0" name=""/>
        <dsp:cNvSpPr/>
      </dsp:nvSpPr>
      <dsp:spPr>
        <a:xfrm>
          <a:off x="2269498" y="1728190"/>
          <a:ext cx="6184794" cy="1453563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rgbClr val="C00000"/>
              </a:solidFill>
            </a:rPr>
            <a:t>Внедрить</a:t>
          </a:r>
          <a:r>
            <a:rPr lang="ru-RU" sz="2400" b="1" kern="1200" dirty="0" smtClean="0"/>
            <a:t> </a:t>
          </a:r>
          <a:r>
            <a:rPr lang="ru-RU" sz="2400" b="1" kern="1200" dirty="0" smtClean="0">
              <a:solidFill>
                <a:srgbClr val="C00000"/>
              </a:solidFill>
            </a:rPr>
            <a:t>модель взаимодействия</a:t>
          </a:r>
          <a:r>
            <a:rPr lang="ru-RU" sz="2400" b="1" kern="1200" dirty="0" smtClean="0"/>
            <a:t> участников образовательных отношений в созданное развивающее образовательное пространство ДОО </a:t>
          </a:r>
          <a:endParaRPr lang="ru-RU" sz="2400" b="1" kern="1200" dirty="0"/>
        </a:p>
      </dsp:txBody>
      <dsp:txXfrm>
        <a:off x="2269498" y="1728190"/>
        <a:ext cx="6184794" cy="1453563"/>
      </dsp:txXfrm>
    </dsp:sp>
    <dsp:sp modelId="{04D75FC3-9232-4772-8EBA-BC261D1AED62}">
      <dsp:nvSpPr>
        <dsp:cNvPr id="0" name=""/>
        <dsp:cNvSpPr/>
      </dsp:nvSpPr>
      <dsp:spPr>
        <a:xfrm>
          <a:off x="2206721" y="3618348"/>
          <a:ext cx="6303132" cy="1250811"/>
        </a:xfrm>
        <a:prstGeom prst="round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Популяризировать полученные результаты инновационной деятельности и определить её дальнейшие перспективы.</a:t>
          </a:r>
          <a:endParaRPr lang="ru-RU" sz="2400" b="1" kern="1200" dirty="0"/>
        </a:p>
      </dsp:txBody>
      <dsp:txXfrm>
        <a:off x="2206721" y="3618348"/>
        <a:ext cx="6303132" cy="125081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D94707B-39F7-4650-B6DD-F15AFF22F776}">
      <dsp:nvSpPr>
        <dsp:cNvPr id="0" name=""/>
        <dsp:cNvSpPr/>
      </dsp:nvSpPr>
      <dsp:spPr>
        <a:xfrm>
          <a:off x="7" y="431122"/>
          <a:ext cx="8496928" cy="1064570"/>
        </a:xfrm>
        <a:prstGeom prst="chevron">
          <a:avLst/>
        </a:prstGeom>
        <a:solidFill>
          <a:schemeClr val="lt1"/>
        </a:solidFill>
        <a:ln w="76200" cap="flat" cmpd="sng" algn="ctr">
          <a:solidFill>
            <a:schemeClr val="accent6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Параметры эффективности</a:t>
          </a:r>
          <a:r>
            <a:rPr lang="ru-RU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                   РППС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anose="020B0A04020102020204" pitchFamily="34" charset="0"/>
          </a:endParaRPr>
        </a:p>
      </dsp:txBody>
      <dsp:txXfrm>
        <a:off x="7" y="431122"/>
        <a:ext cx="8496928" cy="1064570"/>
      </dsp:txXfrm>
    </dsp:sp>
    <dsp:sp modelId="{4281DA10-0DD5-4699-98BE-1024D7E7133E}">
      <dsp:nvSpPr>
        <dsp:cNvPr id="0" name=""/>
        <dsp:cNvSpPr/>
      </dsp:nvSpPr>
      <dsp:spPr>
        <a:xfrm>
          <a:off x="7" y="1903502"/>
          <a:ext cx="8496928" cy="1214111"/>
        </a:xfrm>
        <a:prstGeom prst="chevron">
          <a:avLst/>
        </a:prstGeom>
        <a:solidFill>
          <a:schemeClr val="lt1"/>
        </a:solidFill>
        <a:ln w="762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40640" tIns="20320" rIns="0" bIns="20320" numCol="1" spcCol="1270" anchor="ctr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3200" b="1" kern="1200" dirty="0" smtClean="0"/>
            <a:t> </a:t>
          </a:r>
          <a:r>
            <a:rPr lang="ru-RU" sz="2400" b="1" kern="12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Параметры эффективности </a:t>
          </a:r>
        </a:p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«Качество условий для образовательного процесса»</a:t>
          </a: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7" y="1903502"/>
        <a:ext cx="8496928" cy="1214111"/>
      </dsp:txXfrm>
    </dsp:sp>
    <dsp:sp modelId="{EA2D3B84-90DF-4E18-AE7E-2159427A9D81}">
      <dsp:nvSpPr>
        <dsp:cNvPr id="0" name=""/>
        <dsp:cNvSpPr/>
      </dsp:nvSpPr>
      <dsp:spPr>
        <a:xfrm>
          <a:off x="15" y="3456380"/>
          <a:ext cx="8496928" cy="1145547"/>
        </a:xfrm>
        <a:prstGeom prst="chevron">
          <a:avLst/>
        </a:prstGeom>
        <a:solidFill>
          <a:schemeClr val="lt1"/>
        </a:solidFill>
        <a:ln w="76200" cap="flat" cmpd="sng" algn="ctr">
          <a:solidFill>
            <a:schemeClr val="accent4"/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u="none" kern="1200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rPr>
            <a:t>Параметры эффективности                      </a:t>
          </a:r>
          <a:r>
            <a:rPr lang="ru-RU" sz="24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«Качество образовательного процесса в ДОО»</a:t>
          </a:r>
          <a:endParaRPr lang="ru-RU" sz="2400" b="1" u="none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15" y="3456380"/>
        <a:ext cx="8496928" cy="114554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243FFB2-115B-4ED4-9461-DF13F92B4A24}">
      <dsp:nvSpPr>
        <dsp:cNvPr id="0" name=""/>
        <dsp:cNvSpPr/>
      </dsp:nvSpPr>
      <dsp:spPr>
        <a:xfrm rot="5400000">
          <a:off x="-240427" y="242251"/>
          <a:ext cx="1602850" cy="1121995"/>
        </a:xfrm>
        <a:prstGeom prst="chevron">
          <a:avLst/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1</a:t>
          </a:r>
          <a:endParaRPr lang="ru-RU" sz="3100" kern="1200" dirty="0"/>
        </a:p>
      </dsp:txBody>
      <dsp:txXfrm rot="5400000">
        <a:off x="-240427" y="242251"/>
        <a:ext cx="1602850" cy="1121995"/>
      </dsp:txXfrm>
    </dsp:sp>
    <dsp:sp modelId="{183C9E54-4A6E-47DB-8CD7-A4C22C59321F}">
      <dsp:nvSpPr>
        <dsp:cNvPr id="0" name=""/>
        <dsp:cNvSpPr/>
      </dsp:nvSpPr>
      <dsp:spPr>
        <a:xfrm rot="5400000">
          <a:off x="3088071" y="-1964252"/>
          <a:ext cx="1041852" cy="4974004"/>
        </a:xfrm>
        <a:prstGeom prst="round2SameRect">
          <a:avLst/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 алгоритм деятельности  по организации РППС  в ДОО и организации взаимодействия со всеми участниками образовательных отношений в нем.</a:t>
          </a:r>
          <a:endParaRPr lang="ru-RU" sz="1600" b="1" kern="1200" dirty="0"/>
        </a:p>
      </dsp:txBody>
      <dsp:txXfrm rot="5400000">
        <a:off x="3088071" y="-1964252"/>
        <a:ext cx="1041852" cy="4974004"/>
      </dsp:txXfrm>
    </dsp:sp>
    <dsp:sp modelId="{6C58F306-7134-425F-A80B-6466DD9587EF}">
      <dsp:nvSpPr>
        <dsp:cNvPr id="0" name=""/>
        <dsp:cNvSpPr/>
      </dsp:nvSpPr>
      <dsp:spPr>
        <a:xfrm rot="5400000">
          <a:off x="-240427" y="1651022"/>
          <a:ext cx="1602850" cy="1121995"/>
        </a:xfrm>
        <a:prstGeom prst="chevron">
          <a:avLst/>
        </a:prstGeom>
        <a:solidFill>
          <a:srgbClr val="FFC000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2</a:t>
          </a:r>
          <a:endParaRPr lang="ru-RU" sz="3100" kern="1200" dirty="0"/>
        </a:p>
      </dsp:txBody>
      <dsp:txXfrm rot="5400000">
        <a:off x="-240427" y="1651022"/>
        <a:ext cx="1602850" cy="1121995"/>
      </dsp:txXfrm>
    </dsp:sp>
    <dsp:sp modelId="{476FE228-742C-4C85-A8C1-D46B2951F2E6}">
      <dsp:nvSpPr>
        <dsp:cNvPr id="0" name=""/>
        <dsp:cNvSpPr/>
      </dsp:nvSpPr>
      <dsp:spPr>
        <a:xfrm rot="5400000">
          <a:off x="3088071" y="-555481"/>
          <a:ext cx="1041852" cy="49740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планирования совместной образовательной деятельности с детьми дошкольного возраста в холлах учреждения:  «Модель года» и  «Модель дня»</a:t>
          </a:r>
          <a:endParaRPr lang="ru-RU" sz="1600" b="1" kern="1200" dirty="0"/>
        </a:p>
      </dsp:txBody>
      <dsp:txXfrm rot="5400000">
        <a:off x="3088071" y="-555481"/>
        <a:ext cx="1041852" cy="4974004"/>
      </dsp:txXfrm>
    </dsp:sp>
    <dsp:sp modelId="{C8420049-566A-4367-B097-80B778359695}">
      <dsp:nvSpPr>
        <dsp:cNvPr id="0" name=""/>
        <dsp:cNvSpPr/>
      </dsp:nvSpPr>
      <dsp:spPr>
        <a:xfrm rot="5400000">
          <a:off x="-240427" y="3059793"/>
          <a:ext cx="1602850" cy="1121995"/>
        </a:xfrm>
        <a:prstGeom prst="chevron">
          <a:avLst/>
        </a:prstGeom>
        <a:solidFill>
          <a:srgbClr val="FF0000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3</a:t>
          </a:r>
          <a:endParaRPr lang="ru-RU" sz="3100" kern="1200" dirty="0"/>
        </a:p>
      </dsp:txBody>
      <dsp:txXfrm rot="5400000">
        <a:off x="-240427" y="3059793"/>
        <a:ext cx="1602850" cy="1121995"/>
      </dsp:txXfrm>
    </dsp:sp>
    <dsp:sp modelId="{536036D7-A66D-4C02-A6C5-3A5BC04170AE}">
      <dsp:nvSpPr>
        <dsp:cNvPr id="0" name=""/>
        <dsp:cNvSpPr/>
      </dsp:nvSpPr>
      <dsp:spPr>
        <a:xfrm rot="5400000">
          <a:off x="3046190" y="914248"/>
          <a:ext cx="1041852" cy="497400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описания практических материалов по активизации всех участников образовательных отношений в различной совместной образовательной деятельности</a:t>
          </a:r>
          <a:endParaRPr lang="ru-RU" sz="1600" b="1" kern="1200" dirty="0"/>
        </a:p>
      </dsp:txBody>
      <dsp:txXfrm rot="5400000">
        <a:off x="3046190" y="914248"/>
        <a:ext cx="1041852" cy="4974004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4DB01B2-5BF9-42DA-A44C-50C4EC228696}">
      <dsp:nvSpPr>
        <dsp:cNvPr id="0" name=""/>
        <dsp:cNvSpPr/>
      </dsp:nvSpPr>
      <dsp:spPr>
        <a:xfrm>
          <a:off x="144023" y="-45793"/>
          <a:ext cx="8154958" cy="1585954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5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5"/>
        </a:lnRef>
        <a:fillRef idx="1">
          <a:schemeClr val="lt1"/>
        </a:fillRef>
        <a:effectRef idx="0">
          <a:schemeClr val="accent5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solidFill>
                <a:srgbClr val="C00000"/>
              </a:solidFill>
              <a:latin typeface="+mj-lt"/>
            </a:rPr>
            <a:t>                          Создание РППС в </a:t>
          </a:r>
          <a:r>
            <a:rPr lang="ru-RU" sz="1800" b="1" kern="1200" dirty="0" smtClean="0">
              <a:solidFill>
                <a:srgbClr val="C00000"/>
              </a:solidFill>
              <a:latin typeface="+mj-lt"/>
            </a:rPr>
            <a:t>ДОО: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C00000"/>
              </a:solidFill>
              <a:latin typeface="+mj-lt"/>
            </a:rPr>
            <a:t>-</a:t>
          </a:r>
          <a:r>
            <a:rPr lang="ru-RU" sz="1600" b="1" kern="1200" dirty="0" smtClean="0">
              <a:solidFill>
                <a:sysClr val="windowText" lastClr="000000"/>
              </a:solidFill>
              <a:latin typeface="+mj-lt"/>
            </a:rPr>
            <a:t>методическом </a:t>
          </a:r>
          <a:r>
            <a:rPr lang="ru-RU" sz="1600" b="1" kern="1200" dirty="0">
              <a:solidFill>
                <a:sysClr val="windowText" lastClr="000000"/>
              </a:solidFill>
              <a:latin typeface="+mj-lt"/>
            </a:rPr>
            <a:t>кабинете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ysClr val="windowText" lastClr="000000"/>
              </a:solidFill>
              <a:latin typeface="+mj-lt"/>
            </a:rPr>
            <a:t>- в групповом помещении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ysClr val="windowText" lastClr="000000"/>
              </a:solidFill>
              <a:latin typeface="+mj-lt"/>
            </a:rPr>
            <a:t>- в </a:t>
          </a:r>
          <a:r>
            <a:rPr lang="ru-RU" sz="1600" b="1" kern="1200" dirty="0" smtClean="0">
              <a:solidFill>
                <a:sysClr val="windowText" lastClr="000000"/>
              </a:solidFill>
              <a:latin typeface="+mj-lt"/>
            </a:rPr>
            <a:t>холлах </a:t>
          </a:r>
        </a:p>
        <a:p>
          <a:pPr lvl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ysClr val="windowText" lastClr="000000"/>
              </a:solidFill>
              <a:latin typeface="+mj-lt"/>
            </a:rPr>
            <a:t>- на </a:t>
          </a:r>
          <a:r>
            <a:rPr lang="ru-RU" sz="1600" b="1" kern="1200" dirty="0">
              <a:solidFill>
                <a:sysClr val="windowText" lastClr="000000"/>
              </a:solidFill>
              <a:latin typeface="+mj-lt"/>
            </a:rPr>
            <a:t>участках</a:t>
          </a:r>
        </a:p>
      </dsp:txBody>
      <dsp:txXfrm>
        <a:off x="144023" y="-45793"/>
        <a:ext cx="6295354" cy="1585954"/>
      </dsp:txXfrm>
    </dsp:sp>
    <dsp:sp modelId="{19D0C178-1469-490C-B1B6-67D5569C48B9}">
      <dsp:nvSpPr>
        <dsp:cNvPr id="0" name=""/>
        <dsp:cNvSpPr/>
      </dsp:nvSpPr>
      <dsp:spPr>
        <a:xfrm>
          <a:off x="72003" y="1584177"/>
          <a:ext cx="8368334" cy="1673151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C00000"/>
              </a:solidFill>
              <a:latin typeface="+mj-lt"/>
            </a:rPr>
            <a:t>       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C00000"/>
              </a:solidFill>
              <a:latin typeface="+mj-lt"/>
            </a:rPr>
            <a:t>Разработка карт оперативного контроля: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smtClean="0">
              <a:solidFill>
                <a:sysClr val="windowText" lastClr="000000"/>
              </a:solidFill>
              <a:latin typeface="+mj-lt"/>
            </a:rPr>
            <a:t>-</a:t>
          </a:r>
          <a:r>
            <a:rPr lang="ru-RU" sz="1600" b="1" kern="1200" smtClean="0">
              <a:solidFill>
                <a:sysClr val="windowText" lastClr="000000"/>
              </a:solidFill>
              <a:latin typeface="+mj-lt"/>
            </a:rPr>
            <a:t>анализ организации образовательной деятельности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ysClr val="windowText" lastClr="000000"/>
              </a:solidFill>
              <a:latin typeface="+mj-lt"/>
            </a:rPr>
            <a:t>-анализ условий для организации образовательной деятельности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ysClr val="windowText" lastClr="000000"/>
              </a:solidFill>
              <a:latin typeface="+mj-lt"/>
            </a:rPr>
            <a:t>-анализ организации самостоятельной деятельности детей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smtClean="0">
              <a:solidFill>
                <a:sysClr val="windowText" lastClr="000000"/>
              </a:solidFill>
              <a:latin typeface="+mj-lt"/>
            </a:rPr>
            <a:t>- анализ организации РППС 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2003" y="1584177"/>
        <a:ext cx="6544979" cy="1673151"/>
      </dsp:txXfrm>
    </dsp:sp>
    <dsp:sp modelId="{6AFAA4D2-8058-48BC-8793-518628F3D963}">
      <dsp:nvSpPr>
        <dsp:cNvPr id="0" name=""/>
        <dsp:cNvSpPr/>
      </dsp:nvSpPr>
      <dsp:spPr>
        <a:xfrm>
          <a:off x="144023" y="3312370"/>
          <a:ext cx="8335773" cy="1016594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>
              <a:solidFill>
                <a:srgbClr val="C00000"/>
              </a:solidFill>
              <a:latin typeface="+mj-lt"/>
            </a:rPr>
            <a:t>Интерактивные формы взаимодействия с педагогами (сценарии мотивирующих встреч с </a:t>
          </a:r>
          <a:r>
            <a:rPr lang="ru-RU" sz="2000" b="1" kern="1200" dirty="0" smtClean="0">
              <a:solidFill>
                <a:srgbClr val="C00000"/>
              </a:solidFill>
              <a:latin typeface="+mj-lt"/>
            </a:rPr>
            <a:t>педагогами</a:t>
          </a:r>
          <a:r>
            <a:rPr lang="ru-RU" sz="2000" b="1" kern="1200" dirty="0">
              <a:solidFill>
                <a:srgbClr val="C00000"/>
              </a:solidFill>
              <a:latin typeface="+mj-lt"/>
            </a:rPr>
            <a:t>)</a:t>
          </a:r>
        </a:p>
      </dsp:txBody>
      <dsp:txXfrm>
        <a:off x="144023" y="3312370"/>
        <a:ext cx="6529933" cy="1016594"/>
      </dsp:txXfrm>
    </dsp:sp>
    <dsp:sp modelId="{AA9223E7-270A-49AB-B845-9691D0FB9C05}">
      <dsp:nvSpPr>
        <dsp:cNvPr id="0" name=""/>
        <dsp:cNvSpPr/>
      </dsp:nvSpPr>
      <dsp:spPr>
        <a:xfrm>
          <a:off x="153573" y="4307317"/>
          <a:ext cx="8496944" cy="140277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mtClean="0">
              <a:solidFill>
                <a:srgbClr val="C00000"/>
              </a:solidFill>
              <a:latin typeface="+mj-lt"/>
            </a:rPr>
            <a:t>Планирование образовательного процесса с детьми дошкольного возраста в холлах учреждения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smtClean="0">
              <a:solidFill>
                <a:sysClr val="windowText" lastClr="000000"/>
              </a:solidFill>
              <a:latin typeface="+mj-lt"/>
            </a:rPr>
            <a:t>-</a:t>
          </a:r>
          <a:r>
            <a:rPr lang="ru-RU" sz="1700" b="1" kern="1200" dirty="0">
              <a:solidFill>
                <a:sysClr val="windowText" lastClr="000000"/>
              </a:solidFill>
              <a:latin typeface="+mj-lt"/>
            </a:rPr>
            <a:t>Мотивирующие ситуации с детьми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>
              <a:solidFill>
                <a:sysClr val="windowText" lastClr="000000"/>
              </a:solidFill>
              <a:latin typeface="+mj-lt"/>
            </a:rPr>
            <a:t>- перспективный план клубных часов</a:t>
          </a:r>
          <a:endParaRPr lang="ru-RU" sz="1700" kern="1200" dirty="0">
            <a:solidFill>
              <a:sysClr val="windowText" lastClr="000000"/>
            </a:solidFill>
            <a:latin typeface="+mj-lt"/>
          </a:endParaRPr>
        </a:p>
      </dsp:txBody>
      <dsp:txXfrm>
        <a:off x="153573" y="4307317"/>
        <a:ext cx="6645566" cy="1402779"/>
      </dsp:txXfrm>
    </dsp:sp>
    <dsp:sp modelId="{1B2368D0-2B1A-4523-B46C-879BAC3BC2AC}">
      <dsp:nvSpPr>
        <dsp:cNvPr id="0" name=""/>
        <dsp:cNvSpPr/>
      </dsp:nvSpPr>
      <dsp:spPr>
        <a:xfrm>
          <a:off x="7299335" y="1026187"/>
          <a:ext cx="911806" cy="91180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299335" y="1026187"/>
        <a:ext cx="911806" cy="911806"/>
      </dsp:txXfrm>
    </dsp:sp>
    <dsp:sp modelId="{0DD3EA15-5176-486C-9BED-0A0658C2C1EA}">
      <dsp:nvSpPr>
        <dsp:cNvPr id="0" name=""/>
        <dsp:cNvSpPr/>
      </dsp:nvSpPr>
      <dsp:spPr>
        <a:xfrm>
          <a:off x="7114165" y="2829022"/>
          <a:ext cx="911806" cy="91180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114165" y="2829022"/>
        <a:ext cx="911806" cy="911806"/>
      </dsp:txXfrm>
    </dsp:sp>
    <dsp:sp modelId="{5853F39B-16AF-427A-9320-EC6C9DBCDB10}">
      <dsp:nvSpPr>
        <dsp:cNvPr id="0" name=""/>
        <dsp:cNvSpPr/>
      </dsp:nvSpPr>
      <dsp:spPr>
        <a:xfrm>
          <a:off x="7394573" y="4231848"/>
          <a:ext cx="911806" cy="911806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394573" y="4231848"/>
        <a:ext cx="911806" cy="91180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E571D1B-30E3-4C47-B329-272B03D4F4BE}">
      <dsp:nvSpPr>
        <dsp:cNvPr id="0" name=""/>
        <dsp:cNvSpPr/>
      </dsp:nvSpPr>
      <dsp:spPr>
        <a:xfrm>
          <a:off x="3349302" y="4224"/>
          <a:ext cx="1737494" cy="929042"/>
        </a:xfrm>
        <a:prstGeom prst="round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МАДОУ № 11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 г. Белореченск (договор от 27.11.2017г)</a:t>
          </a:r>
          <a:endParaRPr lang="ru-RU" sz="1100" b="1" kern="1200" dirty="0"/>
        </a:p>
      </dsp:txBody>
      <dsp:txXfrm>
        <a:off x="3349302" y="4224"/>
        <a:ext cx="1737494" cy="929042"/>
      </dsp:txXfrm>
    </dsp:sp>
    <dsp:sp modelId="{8DA6256B-3366-4A20-BA43-2FF964090329}">
      <dsp:nvSpPr>
        <dsp:cNvPr id="0" name=""/>
        <dsp:cNvSpPr/>
      </dsp:nvSpPr>
      <dsp:spPr>
        <a:xfrm>
          <a:off x="1712474" y="514505"/>
          <a:ext cx="5301689" cy="5301689"/>
        </a:xfrm>
        <a:custGeom>
          <a:avLst/>
          <a:gdLst/>
          <a:ahLst/>
          <a:cxnLst/>
          <a:rect l="0" t="0" r="0" b="0"/>
          <a:pathLst>
            <a:path>
              <a:moveTo>
                <a:pt x="3391523" y="105580"/>
              </a:moveTo>
              <a:arcTo wR="2650844" hR="2650844" stAng="17173509" swAng="2321133"/>
            </a:path>
          </a:pathLst>
        </a:custGeom>
        <a:noFill/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D38C06-48A4-46DC-850F-83EE57125855}">
      <dsp:nvSpPr>
        <dsp:cNvPr id="0" name=""/>
        <dsp:cNvSpPr/>
      </dsp:nvSpPr>
      <dsp:spPr>
        <a:xfrm>
          <a:off x="6048681" y="1656184"/>
          <a:ext cx="1487925" cy="1011931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2">
                  <a:lumMod val="50000"/>
                </a:schemeClr>
              </a:solidFill>
            </a:rPr>
            <a:t>МАДОУ № 7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ru-RU" sz="1100" b="1" kern="1200" dirty="0" err="1" smtClean="0">
              <a:solidFill>
                <a:schemeClr val="accent2">
                  <a:lumMod val="50000"/>
                </a:schemeClr>
              </a:solidFill>
            </a:rPr>
            <a:t>г-к</a:t>
          </a:r>
          <a:r>
            <a:rPr lang="ru-RU" sz="1100" b="1" kern="1200" dirty="0" smtClean="0">
              <a:solidFill>
                <a:schemeClr val="accent2">
                  <a:lumMod val="50000"/>
                </a:schemeClr>
              </a:solidFill>
            </a:rPr>
            <a:t> Анапа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2">
                  <a:lumMod val="50000"/>
                </a:schemeClr>
              </a:solidFill>
            </a:rPr>
            <a:t>(договор от 11.07.2017г)</a:t>
          </a:r>
          <a:endParaRPr lang="ru-RU" sz="11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6048681" y="1656184"/>
        <a:ext cx="1487925" cy="1011931"/>
      </dsp:txXfrm>
    </dsp:sp>
    <dsp:sp modelId="{DE29D341-98B9-4869-AFF9-26E9056CB9BB}">
      <dsp:nvSpPr>
        <dsp:cNvPr id="0" name=""/>
        <dsp:cNvSpPr/>
      </dsp:nvSpPr>
      <dsp:spPr>
        <a:xfrm>
          <a:off x="1687600" y="586048"/>
          <a:ext cx="5301689" cy="5301689"/>
        </a:xfrm>
        <a:custGeom>
          <a:avLst/>
          <a:gdLst/>
          <a:ahLst/>
          <a:cxnLst/>
          <a:rect l="0" t="0" r="0" b="0"/>
          <a:pathLst>
            <a:path>
              <a:moveTo>
                <a:pt x="5241331" y="2088389"/>
              </a:moveTo>
              <a:arcTo wR="2650844" hR="2650844" stAng="20864993" swAng="824508"/>
            </a:path>
          </a:pathLst>
        </a:custGeom>
        <a:noFill/>
        <a:ln w="9525" cap="flat" cmpd="sng" algn="ctr">
          <a:solidFill>
            <a:schemeClr val="accent5">
              <a:hueOff val="-1655646"/>
              <a:satOff val="6635"/>
              <a:lumOff val="143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0F90CF-E5E2-41AD-BDBB-8B4034F10482}">
      <dsp:nvSpPr>
        <dsp:cNvPr id="0" name=""/>
        <dsp:cNvSpPr/>
      </dsp:nvSpPr>
      <dsp:spPr>
        <a:xfrm>
          <a:off x="6048677" y="3312368"/>
          <a:ext cx="1760563" cy="817696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</a:rPr>
            <a:t>МДОУ  ЦРР – </a:t>
          </a:r>
          <a:r>
            <a:rPr lang="ru-RU" sz="1200" b="1" kern="1200" dirty="0" err="1" smtClean="0">
              <a:solidFill>
                <a:schemeClr val="accent2">
                  <a:lumMod val="50000"/>
                </a:schemeClr>
              </a:solidFill>
            </a:rPr>
            <a:t>д</a:t>
          </a: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</a:rPr>
            <a:t>/с № 28 г. Сочи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</a:rPr>
            <a:t>(договор от  14.01.2019г)</a:t>
          </a:r>
          <a:endParaRPr lang="ru-RU" sz="12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6048677" y="3312368"/>
        <a:ext cx="1760563" cy="817696"/>
      </dsp:txXfrm>
    </dsp:sp>
    <dsp:sp modelId="{02259854-A004-40F9-B1CB-30555A07F0A0}">
      <dsp:nvSpPr>
        <dsp:cNvPr id="0" name=""/>
        <dsp:cNvSpPr/>
      </dsp:nvSpPr>
      <dsp:spPr>
        <a:xfrm>
          <a:off x="1872916" y="128282"/>
          <a:ext cx="5301689" cy="5301689"/>
        </a:xfrm>
        <a:custGeom>
          <a:avLst/>
          <a:gdLst/>
          <a:ahLst/>
          <a:cxnLst/>
          <a:rect l="0" t="0" r="0" b="0"/>
          <a:pathLst>
            <a:path>
              <a:moveTo>
                <a:pt x="4926362" y="4010622"/>
              </a:moveTo>
              <a:arcTo wR="2650844" hR="2650844" stAng="1851672" swAng="1315777"/>
            </a:path>
          </a:pathLst>
        </a:custGeom>
        <a:noFill/>
        <a:ln w="9525" cap="flat" cmpd="sng" algn="ctr">
          <a:solidFill>
            <a:schemeClr val="accent5">
              <a:hueOff val="-3311292"/>
              <a:satOff val="13270"/>
              <a:lumOff val="287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AD6450-B55D-44D1-BAED-A1C2C06D4A4E}">
      <dsp:nvSpPr>
        <dsp:cNvPr id="0" name=""/>
        <dsp:cNvSpPr/>
      </dsp:nvSpPr>
      <dsp:spPr>
        <a:xfrm>
          <a:off x="4824543" y="4896551"/>
          <a:ext cx="1429295" cy="929042"/>
        </a:xfrm>
        <a:prstGeom prst="round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МАДОУ № 201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г. Краснодар (договор от 10.02.2018г)</a:t>
          </a:r>
          <a:endParaRPr lang="ru-RU" sz="1200" b="1" kern="1200" dirty="0"/>
        </a:p>
      </dsp:txBody>
      <dsp:txXfrm>
        <a:off x="4824543" y="4896551"/>
        <a:ext cx="1429295" cy="929042"/>
      </dsp:txXfrm>
    </dsp:sp>
    <dsp:sp modelId="{0F9DFCC7-8E08-4400-A11A-D0740926042E}">
      <dsp:nvSpPr>
        <dsp:cNvPr id="0" name=""/>
        <dsp:cNvSpPr/>
      </dsp:nvSpPr>
      <dsp:spPr>
        <a:xfrm>
          <a:off x="1567839" y="418247"/>
          <a:ext cx="5301689" cy="5301689"/>
        </a:xfrm>
        <a:custGeom>
          <a:avLst/>
          <a:gdLst/>
          <a:ahLst/>
          <a:cxnLst/>
          <a:rect l="0" t="0" r="0" b="0"/>
          <a:pathLst>
            <a:path>
              <a:moveTo>
                <a:pt x="3249246" y="5233264"/>
              </a:moveTo>
              <a:arcTo wR="2650844" hR="2650844" stAng="4617217" swAng="976683"/>
            </a:path>
          </a:pathLst>
        </a:custGeom>
        <a:noFill/>
        <a:ln w="9525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BC2BD8-F4CE-47AE-A61B-D19E369FBD34}">
      <dsp:nvSpPr>
        <dsp:cNvPr id="0" name=""/>
        <dsp:cNvSpPr/>
      </dsp:nvSpPr>
      <dsp:spPr>
        <a:xfrm>
          <a:off x="2304255" y="5040567"/>
          <a:ext cx="1757347" cy="929042"/>
        </a:xfrm>
        <a:prstGeom prst="round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</a:rPr>
            <a:t>Издательство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</a:rPr>
            <a:t> « </a:t>
          </a:r>
          <a:r>
            <a:rPr lang="ru-RU" sz="1200" b="1" kern="1200" dirty="0" err="1" smtClean="0">
              <a:solidFill>
                <a:schemeClr val="accent2">
                  <a:lumMod val="50000"/>
                </a:schemeClr>
              </a:solidFill>
            </a:rPr>
            <a:t>Росучебник</a:t>
          </a: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</a:rPr>
            <a:t>. Дрофа – </a:t>
          </a:r>
          <a:r>
            <a:rPr lang="ru-RU" sz="1200" b="1" kern="1200" dirty="0" err="1" smtClean="0">
              <a:solidFill>
                <a:schemeClr val="accent2">
                  <a:lumMod val="50000"/>
                </a:schemeClr>
              </a:solidFill>
            </a:rPr>
            <a:t>Вентана</a:t>
          </a: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</a:rPr>
            <a:t> – Граф»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accent2">
                  <a:lumMod val="50000"/>
                </a:schemeClr>
              </a:solidFill>
            </a:rPr>
            <a:t>(договор от 01.09.2015г)</a:t>
          </a:r>
          <a:endParaRPr lang="ru-RU" sz="12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304255" y="5040567"/>
        <a:ext cx="1757347" cy="929042"/>
      </dsp:txXfrm>
    </dsp:sp>
    <dsp:sp modelId="{69F54513-1FC2-43DD-B567-4873D73E947C}">
      <dsp:nvSpPr>
        <dsp:cNvPr id="0" name=""/>
        <dsp:cNvSpPr/>
      </dsp:nvSpPr>
      <dsp:spPr>
        <a:xfrm>
          <a:off x="1510414" y="352346"/>
          <a:ext cx="5301689" cy="5301689"/>
        </a:xfrm>
        <a:custGeom>
          <a:avLst/>
          <a:gdLst/>
          <a:ahLst/>
          <a:cxnLst/>
          <a:rect l="0" t="0" r="0" b="0"/>
          <a:pathLst>
            <a:path>
              <a:moveTo>
                <a:pt x="942465" y="4677768"/>
              </a:moveTo>
              <a:arcTo wR="2650844" hR="2650844" stAng="7807538" swAng="2103450"/>
            </a:path>
          </a:pathLst>
        </a:custGeom>
        <a:noFill/>
        <a:ln w="9525" cap="flat" cmpd="sng" algn="ctr">
          <a:solidFill>
            <a:schemeClr val="accent5">
              <a:hueOff val="-6622584"/>
              <a:satOff val="26541"/>
              <a:lumOff val="5752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CC61E7-B5F0-4C26-B103-984D51FF49D9}">
      <dsp:nvSpPr>
        <dsp:cNvPr id="0" name=""/>
        <dsp:cNvSpPr/>
      </dsp:nvSpPr>
      <dsp:spPr>
        <a:xfrm>
          <a:off x="720078" y="2736301"/>
          <a:ext cx="1638873" cy="929042"/>
        </a:xfrm>
        <a:prstGeom prst="round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2">
                  <a:lumMod val="50000"/>
                </a:schemeClr>
              </a:solidFill>
            </a:rPr>
            <a:t>НСПК г. Новороссийск 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2">
                  <a:lumMod val="50000"/>
                </a:schemeClr>
              </a:solidFill>
            </a:rPr>
            <a:t>(договор от 01.09.2015г)</a:t>
          </a:r>
          <a:endParaRPr lang="ru-RU" sz="11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720078" y="2736301"/>
        <a:ext cx="1638873" cy="929042"/>
      </dsp:txXfrm>
    </dsp:sp>
    <dsp:sp modelId="{95395E40-088C-432B-BB75-26F21C848F98}">
      <dsp:nvSpPr>
        <dsp:cNvPr id="0" name=""/>
        <dsp:cNvSpPr/>
      </dsp:nvSpPr>
      <dsp:spPr>
        <a:xfrm>
          <a:off x="1524878" y="549644"/>
          <a:ext cx="5301689" cy="5301689"/>
        </a:xfrm>
        <a:custGeom>
          <a:avLst/>
          <a:gdLst/>
          <a:ahLst/>
          <a:cxnLst/>
          <a:rect l="0" t="0" r="0" b="0"/>
          <a:pathLst>
            <a:path>
              <a:moveTo>
                <a:pt x="42465" y="2178259"/>
              </a:moveTo>
              <a:arcTo wR="2650844" hR="2650844" stAng="11416165" swAng="1089088"/>
            </a:path>
          </a:pathLst>
        </a:custGeom>
        <a:noFill/>
        <a:ln w="9525" cap="flat" cmpd="sng" algn="ctr">
          <a:solidFill>
            <a:schemeClr val="accent5">
              <a:hueOff val="-8278230"/>
              <a:satOff val="33176"/>
              <a:lumOff val="719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21DAD7-7540-4398-97ED-E266217896B3}">
      <dsp:nvSpPr>
        <dsp:cNvPr id="0" name=""/>
        <dsp:cNvSpPr/>
      </dsp:nvSpPr>
      <dsp:spPr>
        <a:xfrm>
          <a:off x="1334753" y="1002294"/>
          <a:ext cx="1621564" cy="929042"/>
        </a:xfrm>
        <a:prstGeom prst="round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chilly" dir="t"/>
        </a:scene3d>
        <a:sp3d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2">
                  <a:lumMod val="50000"/>
                </a:schemeClr>
              </a:solidFill>
            </a:rPr>
            <a:t>ДОО № 13,23,10, 8,49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2">
                  <a:lumMod val="50000"/>
                </a:schemeClr>
              </a:solidFill>
            </a:rPr>
            <a:t> г. Новороссийска</a:t>
          </a:r>
          <a:endParaRPr lang="ru-RU" sz="11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1334753" y="1002294"/>
        <a:ext cx="1621564" cy="929042"/>
      </dsp:txXfrm>
    </dsp:sp>
    <dsp:sp modelId="{72A0771A-0CF5-4A32-8EF4-BB2CB861AEE4}">
      <dsp:nvSpPr>
        <dsp:cNvPr id="0" name=""/>
        <dsp:cNvSpPr/>
      </dsp:nvSpPr>
      <dsp:spPr>
        <a:xfrm>
          <a:off x="1567204" y="468745"/>
          <a:ext cx="5301689" cy="5301689"/>
        </a:xfrm>
        <a:custGeom>
          <a:avLst/>
          <a:gdLst/>
          <a:ahLst/>
          <a:cxnLst/>
          <a:rect l="0" t="0" r="0" b="0"/>
          <a:pathLst>
            <a:path>
              <a:moveTo>
                <a:pt x="1062422" y="528607"/>
              </a:moveTo>
              <a:arcTo wR="2650844" hR="2650844" stAng="13991184" swAng="1050299"/>
            </a:path>
          </a:pathLst>
        </a:custGeom>
        <a:noFill/>
        <a:ln w="9525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AB413722-33C8-4F25-A295-F89553E8855C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" pitchFamily="34" charset="0"/>
              </a:defRPr>
            </a:lvl1pPr>
          </a:lstStyle>
          <a:p>
            <a:pPr>
              <a:defRPr/>
            </a:pPr>
            <a:fld id="{BF5537E0-5261-4A10-952F-8DA41C8CAE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E46E6991-7E61-482A-97CD-21B34FB6B248}" type="datetimeFigureOut">
              <a:rPr lang="ru-RU"/>
              <a:pPr>
                <a:defRPr/>
              </a:pPr>
              <a:t>05.02.2020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36FEB30-21B8-4BF4-916C-FB17DC10A9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F14C7D-FE12-45CC-A49E-655E8E6057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3951D2-7B97-45D5-94F2-322833CDD3D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7546F6-6C11-402B-BD3F-BC56DE71EA8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4822F2-411E-433C-B428-8D349D410C6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50538-D68C-4257-A8D1-C144D186543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4B19EC-349C-4D04-B591-B5EBED80DE3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B47277-4DB2-4FCA-AD15-4D78652659A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59B8FB-7287-4C29-8347-911FE0CFA0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BBF097-3162-4197-A74F-F48893DB954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D30433-691B-4F84-BD22-77A80AFA54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0ED5F1-6962-4235-85BC-452379067E8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6B3676-EA11-4992-AE49-2F75935C218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>
    <p:strips dir="r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7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9.png"/><Relationship Id="rId5" Type="http://schemas.openxmlformats.org/officeDocument/2006/relationships/image" Target="../media/image19.jpeg"/><Relationship Id="rId10" Type="http://schemas.openxmlformats.org/officeDocument/2006/relationships/image" Target="../media/image10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18" Type="http://schemas.openxmlformats.org/officeDocument/2006/relationships/image" Target="../media/image39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" Type="http://schemas.openxmlformats.org/officeDocument/2006/relationships/chart" Target="../charts/chart4.xml"/><Relationship Id="rId16" Type="http://schemas.openxmlformats.org/officeDocument/2006/relationships/image" Target="../media/image37.png"/><Relationship Id="rId20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5" Type="http://schemas.openxmlformats.org/officeDocument/2006/relationships/image" Target="../media/image36.png"/><Relationship Id="rId10" Type="http://schemas.openxmlformats.org/officeDocument/2006/relationships/image" Target="../media/image31.jpeg"/><Relationship Id="rId19" Type="http://schemas.openxmlformats.org/officeDocument/2006/relationships/image" Target="../media/image40.pn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43.jpeg"/><Relationship Id="rId7" Type="http://schemas.openxmlformats.org/officeDocument/2006/relationships/diagramLayout" Target="../diagrams/layout5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5.xml"/><Relationship Id="rId11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microsoft.com/office/2007/relationships/diagramDrawing" Target="../diagrams/drawing5.xml"/><Relationship Id="rId4" Type="http://schemas.openxmlformats.org/officeDocument/2006/relationships/image" Target="../media/image44.jpeg"/><Relationship Id="rId9" Type="http://schemas.openxmlformats.org/officeDocument/2006/relationships/diagramColors" Target="../diagrams/colors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mailto:progimnasy70@yandex.ru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7584" y="5733256"/>
            <a:ext cx="8316416" cy="863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3200" dirty="0">
              <a:solidFill>
                <a:schemeClr val="tx1"/>
              </a:solidFill>
              <a:cs typeface="Arial" charset="0"/>
            </a:endParaRPr>
          </a:p>
        </p:txBody>
      </p: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053513" cy="809724"/>
          </a:xfrm>
          <a:prstGeom prst="rect">
            <a:avLst/>
          </a:prstGeom>
          <a:noFill/>
          <a:ln w="952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51520" y="1988840"/>
            <a:ext cx="889248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Отчет о реализации третьего года КИП </a:t>
            </a:r>
            <a:endParaRPr lang="ru-RU" sz="20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За </a:t>
            </a: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2019 </a:t>
            </a: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г</a:t>
            </a:r>
          </a:p>
          <a:p>
            <a:pPr algn="ctr"/>
            <a:endParaRPr lang="ru-RU" sz="20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Black" pitchFamily="34" charset="0"/>
              </a:rPr>
              <a:t>«</a:t>
            </a: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Создание развивающего образовательного пространства для детей дошкольного возраста средствами современных игровых технологий в условиях реализации ФГОС ДО»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Муниципальное автономное дошкольное образовательное учреждение </a:t>
            </a:r>
          </a:p>
          <a:p>
            <a:pPr algn="ctr">
              <a:defRPr/>
            </a:pP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центр развития ребенка – детский сад № 70 «Чайка </a:t>
            </a:r>
          </a:p>
          <a:p>
            <a:pPr algn="ctr">
              <a:defRPr/>
            </a:pPr>
            <a:r>
              <a:rPr lang="ru-RU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pitchFamily="34" charset="0"/>
              </a:rPr>
              <a:t>МО г. Новороссийск</a:t>
            </a:r>
            <a:endParaRPr lang="ru-RU" dirty="0"/>
          </a:p>
        </p:txBody>
      </p:sp>
      <p:pic>
        <p:nvPicPr>
          <p:cNvPr id="2" name="Picture 2" descr="C:\Users\ИС\Desktop\сайт богачковой\богачкова е.а. мадоу 70 новороссийск\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4005064"/>
            <a:ext cx="3835822" cy="26446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C:\Users\ИС\Desktop\фото мадоу 70\6079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92881" y="3933056"/>
            <a:ext cx="4120135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AutoShape 14"/>
          <p:cNvSpPr>
            <a:spLocks noChangeArrowheads="1"/>
          </p:cNvSpPr>
          <p:nvPr/>
        </p:nvSpPr>
        <p:spPr bwMode="auto">
          <a:xfrm>
            <a:off x="4283968" y="2348880"/>
            <a:ext cx="3672408" cy="864096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C0D9"/>
              </a:gs>
            </a:gsLst>
            <a:lin ang="5400000" scaled="1"/>
          </a:gradFill>
          <a:ln w="12700">
            <a:solidFill>
              <a:srgbClr val="B2A1C7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совершенствование профессиональной педагогической компетенции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педагогов в использовании современных игровых технологий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в созданной РППС ДОО.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9" name="AutoShape 11"/>
          <p:cNvSpPr>
            <a:spLocks noChangeArrowheads="1"/>
          </p:cNvSpPr>
          <p:nvPr/>
        </p:nvSpPr>
        <p:spPr bwMode="auto">
          <a:xfrm>
            <a:off x="1241573" y="1630189"/>
            <a:ext cx="6354763" cy="574675"/>
          </a:xfrm>
          <a:prstGeom prst="downArrowCallout">
            <a:avLst>
              <a:gd name="adj1" fmla="val 276450"/>
              <a:gd name="adj2" fmla="val 276450"/>
              <a:gd name="adj3" fmla="val 16667"/>
              <a:gd name="adj4" fmla="val 66667"/>
            </a:avLst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ЦЕЛЬ ДЕЯТЕЛЬНОСТИ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8" name="AutoShape 10"/>
          <p:cNvSpPr>
            <a:spLocks noChangeArrowheads="1"/>
          </p:cNvSpPr>
          <p:nvPr/>
        </p:nvSpPr>
        <p:spPr bwMode="auto">
          <a:xfrm>
            <a:off x="1259632" y="2348880"/>
            <a:ext cx="3312368" cy="864096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создание развивающего образовательного пространства для детей дошкольного возраста во всем ДОО средствами современных игровых технологий.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1115616" y="3286373"/>
            <a:ext cx="6354763" cy="646683"/>
          </a:xfrm>
          <a:prstGeom prst="downArrowCallout">
            <a:avLst>
              <a:gd name="adj1" fmla="val 276450"/>
              <a:gd name="adj2" fmla="val 276450"/>
              <a:gd name="adj3" fmla="val 16667"/>
              <a:gd name="adj4" fmla="val 66667"/>
            </a:avLst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СОДЕРЖАНИЕ ОБРАЗОВАТЕЛЬНОЙ ДЕЯТЕЛЬНОСТИ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6" name="AutoShape 8"/>
          <p:cNvSpPr>
            <a:spLocks noChangeArrowheads="1"/>
          </p:cNvSpPr>
          <p:nvPr/>
        </p:nvSpPr>
        <p:spPr bwMode="auto">
          <a:xfrm>
            <a:off x="1331640" y="3861048"/>
            <a:ext cx="2736304" cy="7200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Образовательная деятельность, построенная на основе деятельностного подхода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5" name="AutoShape 7"/>
          <p:cNvSpPr>
            <a:spLocks noChangeArrowheads="1"/>
          </p:cNvSpPr>
          <p:nvPr/>
        </p:nvSpPr>
        <p:spPr bwMode="auto">
          <a:xfrm>
            <a:off x="4427984" y="3861048"/>
            <a:ext cx="2448272" cy="576064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C0D9"/>
              </a:gs>
            </a:gsLst>
            <a:lin ang="5400000" scaled="1"/>
          </a:gradFill>
          <a:ln w="12700">
            <a:solidFill>
              <a:srgbClr val="B2A1C7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Эффективное повышение компетентности современного педагога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4" name="AutoShape 6"/>
          <p:cNvSpPr>
            <a:spLocks noChangeArrowheads="1"/>
          </p:cNvSpPr>
          <p:nvPr/>
        </p:nvSpPr>
        <p:spPr bwMode="auto">
          <a:xfrm>
            <a:off x="1259632" y="4510509"/>
            <a:ext cx="6354763" cy="574675"/>
          </a:xfrm>
          <a:prstGeom prst="downArrowCallout">
            <a:avLst>
              <a:gd name="adj1" fmla="val 276450"/>
              <a:gd name="adj2" fmla="val 276450"/>
              <a:gd name="adj3" fmla="val 16667"/>
              <a:gd name="adj4" fmla="val 66667"/>
            </a:avLst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СОВРЕМЕННЫЕ ИГРОВЫЕ ТЕХНОЛОГИИ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AutoShape 5"/>
          <p:cNvSpPr>
            <a:spLocks noChangeArrowheads="1"/>
          </p:cNvSpPr>
          <p:nvPr/>
        </p:nvSpPr>
        <p:spPr bwMode="auto">
          <a:xfrm>
            <a:off x="1187624" y="5013176"/>
            <a:ext cx="6502400" cy="504056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D6E3BC"/>
              </a:gs>
            </a:gsLst>
            <a:lin ang="5400000" scaled="1"/>
          </a:gradFill>
          <a:ln w="12700">
            <a:solidFill>
              <a:srgbClr val="C2D69B"/>
            </a:solidFill>
            <a:round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ТЕХНОЛОГИИ РАЗВИВАЮЩЕГО ОБУЧЕНИЯ И ОБЩЕНИЯ</a:t>
            </a:r>
            <a:endParaRPr kumimoji="0" lang="ru-RU" sz="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ТЕХНОЛОГИИ СИСТЕМНО-ДЕЯТЕЛЬНОСТНОГО ПОДХОДА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1259632" y="5517232"/>
            <a:ext cx="6354763" cy="574675"/>
          </a:xfrm>
          <a:prstGeom prst="downArrowCallout">
            <a:avLst>
              <a:gd name="adj1" fmla="val 276450"/>
              <a:gd name="adj2" fmla="val 276450"/>
              <a:gd name="adj3" fmla="val 16667"/>
              <a:gd name="adj4" fmla="val 66667"/>
            </a:avLst>
          </a:prstGeom>
          <a:solidFill>
            <a:srgbClr val="FFFFFF"/>
          </a:solidFill>
          <a:ln w="63500" cmpd="thickThin">
            <a:solidFill>
              <a:srgbClr val="F79646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ДИАГНОСТИКА ЭФФЕКТИВНОСТИ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288032" y="5949280"/>
            <a:ext cx="2627784" cy="79208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параметр эффективности развивающей предметно-пространственной среды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5508104" y="6021288"/>
            <a:ext cx="2808312" cy="79208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CCC0D9"/>
              </a:gs>
            </a:gsLst>
            <a:lin ang="5400000" scaled="1"/>
          </a:gradFill>
          <a:ln w="12700">
            <a:solidFill>
              <a:srgbClr val="B2A1C7"/>
            </a:solidFill>
            <a:round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параметр эффективности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Качество условий для образовательного процесса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1"/>
          <p:cNvSpPr>
            <a:spLocks noChangeArrowheads="1"/>
          </p:cNvSpPr>
          <p:nvPr/>
        </p:nvSpPr>
        <p:spPr bwMode="auto">
          <a:xfrm>
            <a:off x="2915816" y="6021288"/>
            <a:ext cx="2520280" cy="7200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FFFF"/>
              </a:gs>
              <a:gs pos="100000">
                <a:srgbClr val="B8CCE4"/>
              </a:gs>
            </a:gsLst>
            <a:lin ang="5400000" scaled="1"/>
          </a:gradFill>
          <a:ln w="12700">
            <a:solidFill>
              <a:srgbClr val="95B3D7"/>
            </a:solidFill>
            <a:round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параметр эффективности 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Качество образовательного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процесса в ДОО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78" name="Rectangle 30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1" name="AutoShape 13"/>
          <p:cNvSpPr>
            <a:spLocks noChangeArrowheads="1"/>
          </p:cNvSpPr>
          <p:nvPr/>
        </p:nvSpPr>
        <p:spPr bwMode="auto">
          <a:xfrm>
            <a:off x="683568" y="764704"/>
            <a:ext cx="3744416" cy="1008111"/>
          </a:xfrm>
          <a:prstGeom prst="downArrowCallout">
            <a:avLst>
              <a:gd name="adj1" fmla="val 53516"/>
              <a:gd name="adj2" fmla="val 53516"/>
              <a:gd name="adj3" fmla="val 16667"/>
              <a:gd name="adj4" fmla="val 66667"/>
            </a:avLst>
          </a:prstGeom>
          <a:gradFill rotWithShape="0">
            <a:gsLst>
              <a:gs pos="0">
                <a:srgbClr val="D99594"/>
              </a:gs>
              <a:gs pos="50000">
                <a:srgbClr val="F2DBDB"/>
              </a:gs>
              <a:gs pos="100000">
                <a:srgbClr val="D99594"/>
              </a:gs>
            </a:gsLst>
            <a:lin ang="189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b="1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МЕТОДИЧЕСКИЕ РЕКОМЕНДАЦИИ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«НОВЫЙ ВЗГЛЯД НА СТАРЫЕ ВЕЩИ»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060" name="AutoShape 12"/>
          <p:cNvSpPr>
            <a:spLocks noChangeArrowheads="1"/>
          </p:cNvSpPr>
          <p:nvPr/>
        </p:nvSpPr>
        <p:spPr bwMode="auto">
          <a:xfrm>
            <a:off x="4427984" y="764704"/>
            <a:ext cx="3960440" cy="1065237"/>
          </a:xfrm>
          <a:prstGeom prst="downArrowCallout">
            <a:avLst>
              <a:gd name="adj1" fmla="val 56456"/>
              <a:gd name="adj2" fmla="val 56456"/>
              <a:gd name="adj3" fmla="val 16667"/>
              <a:gd name="adj4" fmla="val 66667"/>
            </a:avLst>
          </a:prstGeom>
          <a:gradFill rotWithShape="0">
            <a:gsLst>
              <a:gs pos="0">
                <a:srgbClr val="B2A1C7"/>
              </a:gs>
              <a:gs pos="50000">
                <a:srgbClr val="E5DFEC"/>
              </a:gs>
              <a:gs pos="100000">
                <a:srgbClr val="B2A1C7"/>
              </a:gs>
            </a:gsLst>
            <a:lin ang="18900000" scaled="1"/>
          </a:gra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МЕТОДИЧЕСКИЕ РЕКОМЕНДАЦИИ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ЭФФЕКТИВНЫЙ МЕТОДИЧЕСКИЙ БРЕНД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95536" y="0"/>
            <a:ext cx="8352928" cy="692696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</a:rPr>
              <a:t>Результативность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 l="9724" t="22266" r="70821" b="27532"/>
          <a:stretch>
            <a:fillRect/>
          </a:stretch>
        </p:blipFill>
        <p:spPr bwMode="auto">
          <a:xfrm>
            <a:off x="0" y="1484784"/>
            <a:ext cx="1492847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/>
          <a:srcRect l="10280" t="23250" r="64150" b="12766"/>
          <a:stretch>
            <a:fillRect/>
          </a:stretch>
        </p:blipFill>
        <p:spPr bwMode="auto">
          <a:xfrm>
            <a:off x="7524329" y="1356357"/>
            <a:ext cx="1619672" cy="2288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618656" y="0"/>
            <a:ext cx="7525344" cy="720080"/>
          </a:xfrm>
          <a:prstGeom prst="roundRect">
            <a:avLst/>
          </a:prstGeom>
          <a:solidFill>
            <a:srgbClr val="CEEB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-243408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</a:rPr>
              <a:t>   </a:t>
            </a:r>
          </a:p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МЕТОДИЧЕСКИЕ РЕКОМЕНДАЦИИ</a:t>
            </a:r>
          </a:p>
          <a:p>
            <a:pPr lvl="0" algn="ctr"/>
            <a:r>
              <a:rPr lang="ru-RU" sz="1600" b="1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«НОВЫЙ ВЗГЛЯД НА СТАРЫЕ ВЕЩИ»</a:t>
            </a:r>
            <a:endParaRPr lang="ru-RU" sz="1600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8" name="Picture 4" descr="C:\Users\ИС\Desktop\прочее\рекреация\IMG-20180717-WA002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788024" y="2924944"/>
            <a:ext cx="268829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 r="30309"/>
          <a:stretch>
            <a:fillRect/>
          </a:stretch>
        </p:blipFill>
        <p:spPr bwMode="auto">
          <a:xfrm>
            <a:off x="2195736" y="4841776"/>
            <a:ext cx="260794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ИС\Desktop\сайт богачковой\фото по проекту\8N9A066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913784"/>
            <a:ext cx="2736304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трелка вправо с вырезом 11"/>
          <p:cNvSpPr/>
          <p:nvPr/>
        </p:nvSpPr>
        <p:spPr>
          <a:xfrm>
            <a:off x="0" y="3501008"/>
            <a:ext cx="2555776" cy="1152128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РППС в методкабинете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0" y="5229200"/>
            <a:ext cx="2555776" cy="1152128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РППС в холлах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Стрелка вправо с вырезом 14"/>
          <p:cNvSpPr/>
          <p:nvPr/>
        </p:nvSpPr>
        <p:spPr>
          <a:xfrm flipH="1">
            <a:off x="6948264" y="3501008"/>
            <a:ext cx="2195736" cy="1008112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РППС  в группе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6" name="Стрелка вправо с вырезом 15"/>
          <p:cNvSpPr/>
          <p:nvPr/>
        </p:nvSpPr>
        <p:spPr>
          <a:xfrm flipH="1">
            <a:off x="7020272" y="5301208"/>
            <a:ext cx="2123728" cy="1080120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РППС на участке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67744" y="908720"/>
            <a:ext cx="6192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Представлена модель создания развивающего образовательного пространства во всем ДОО</a:t>
            </a:r>
            <a:endParaRPr lang="ru-RU" sz="20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l="9724" t="22266" r="70821" b="27532"/>
          <a:stretch>
            <a:fillRect/>
          </a:stretch>
        </p:blipFill>
        <p:spPr bwMode="auto">
          <a:xfrm>
            <a:off x="179512" y="0"/>
            <a:ext cx="2473737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ИС\Desktop\фото кабинета\IMG-20180402-WA0004.jpg"/>
          <p:cNvPicPr/>
          <p:nvPr/>
        </p:nvPicPr>
        <p:blipFill>
          <a:blip r:embed="rId6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123728" y="2996952"/>
            <a:ext cx="2664296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0" y="0"/>
            <a:ext cx="9144000" cy="720080"/>
          </a:xfrm>
          <a:prstGeom prst="roundRect">
            <a:avLst/>
          </a:prstGeom>
          <a:solidFill>
            <a:srgbClr val="CEEB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-315416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b="1" dirty="0" smtClean="0">
              <a:solidFill>
                <a:srgbClr val="002060"/>
              </a:solidFill>
            </a:endParaRPr>
          </a:p>
          <a:p>
            <a:pPr lvl="0" algn="ctr"/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                     МЕТОДИЧЕСКИЕ РЕКОМЕНДАЦИИ</a:t>
            </a:r>
          </a:p>
          <a:p>
            <a:pPr lvl="0" algn="ctr"/>
            <a:r>
              <a:rPr lang="ru-RU" sz="1600" b="1" dirty="0" smtClean="0">
                <a:solidFill>
                  <a:srgbClr val="C00000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                                «ЭФФЕКТИВНЫЙ МЕТОДИЧЕСКИЙ БРЕНД»</a:t>
            </a:r>
            <a:endParaRPr lang="ru-RU" sz="1600" dirty="0" smtClean="0">
              <a:solidFill>
                <a:srgbClr val="C0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0280" t="23250" r="64150" b="12766"/>
          <a:stretch>
            <a:fillRect/>
          </a:stretch>
        </p:blipFill>
        <p:spPr bwMode="auto">
          <a:xfrm>
            <a:off x="251520" y="188640"/>
            <a:ext cx="2736304" cy="3866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-3456384" y="2852936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endParaRPr lang="ru-RU" dirty="0" smtClean="0"/>
          </a:p>
          <a:p>
            <a:r>
              <a:rPr lang="ru-RU" dirty="0" smtClean="0"/>
              <a:t>»</a:t>
            </a:r>
          </a:p>
          <a:p>
            <a:pPr>
              <a:buFontTx/>
              <a:buChar char="-"/>
            </a:pP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19" name="Схема 18"/>
          <p:cNvGraphicFramePr/>
          <p:nvPr/>
        </p:nvGraphicFramePr>
        <p:xfrm>
          <a:off x="2843808" y="2204864"/>
          <a:ext cx="6096000" cy="442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0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90872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rgbClr val="C00000"/>
              </a:solidFill>
            </a:endParaRPr>
          </a:p>
          <a:p>
            <a:pPr lvl="0" algn="ctr"/>
            <a:endParaRPr lang="ru-RU" b="1" dirty="0" smtClean="0">
              <a:solidFill>
                <a:srgbClr val="C00000"/>
              </a:solidFill>
            </a:endParaRPr>
          </a:p>
          <a:p>
            <a:pPr lvl="0" algn="ctr"/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Алгоритм деятельности  по организации РППС  в ДОО </a:t>
            </a:r>
          </a:p>
          <a:p>
            <a:pPr lvl="0" algn="ctr"/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</a:rPr>
              <a:t>и организации взаимодействия со всеми участниками образовательных отношений в нем</a:t>
            </a:r>
          </a:p>
          <a:p>
            <a:pPr algn="ctr"/>
            <a:endParaRPr lang="ru-RU" sz="2200" dirty="0" smtClean="0">
              <a:solidFill>
                <a:srgbClr val="C00000"/>
              </a:solidFill>
            </a:endParaRPr>
          </a:p>
          <a:p>
            <a:pPr lvl="0" algn="ctr"/>
            <a:endParaRPr lang="ru-RU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467544" y="908720"/>
          <a:ext cx="8496944" cy="6376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6" name="AutoShape 8"/>
          <p:cNvSpPr>
            <a:spLocks noChangeArrowheads="1"/>
          </p:cNvSpPr>
          <p:nvPr/>
        </p:nvSpPr>
        <p:spPr bwMode="auto">
          <a:xfrm>
            <a:off x="35496" y="2420888"/>
            <a:ext cx="2592288" cy="1296144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2CDDC"/>
              </a:gs>
              <a:gs pos="50000">
                <a:srgbClr val="4BACC6"/>
              </a:gs>
              <a:gs pos="100000">
                <a:srgbClr val="92CDDC"/>
              </a:gs>
            </a:gsLst>
            <a:lin ang="5400000" scaled="1"/>
          </a:gradFill>
          <a:ln w="12700">
            <a:solidFill>
              <a:srgbClr val="4BACC6"/>
            </a:solidFill>
            <a:round/>
            <a:headEnd/>
            <a:tailEnd/>
          </a:ln>
          <a:effectLst>
            <a:outerShdw dist="28398" dir="3806097" algn="ctr" rotWithShape="0">
              <a:srgbClr val="205867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анализ организации образовательной деятельности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89" name="AutoShape 1"/>
          <p:cNvSpPr>
            <a:spLocks noChangeArrowheads="1"/>
          </p:cNvSpPr>
          <p:nvPr/>
        </p:nvSpPr>
        <p:spPr bwMode="auto">
          <a:xfrm>
            <a:off x="6372200" y="2060848"/>
            <a:ext cx="2232248" cy="12874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2CDDC"/>
              </a:gs>
              <a:gs pos="50000">
                <a:srgbClr val="4BACC6"/>
              </a:gs>
              <a:gs pos="100000">
                <a:srgbClr val="92CDDC"/>
              </a:gs>
            </a:gsLst>
            <a:lin ang="5400000" scaled="1"/>
          </a:gradFill>
          <a:ln w="12700">
            <a:solidFill>
              <a:srgbClr val="4BACC6"/>
            </a:solidFill>
            <a:round/>
            <a:headEnd/>
            <a:tailEnd/>
          </a:ln>
          <a:effectLst>
            <a:outerShdw dist="28398" dir="3806097" algn="ctr" rotWithShape="0">
              <a:srgbClr val="205867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анализ организации РППС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5" name="AutoShape 7"/>
          <p:cNvSpPr>
            <a:spLocks noChangeArrowheads="1"/>
          </p:cNvSpPr>
          <p:nvPr/>
        </p:nvSpPr>
        <p:spPr bwMode="auto">
          <a:xfrm>
            <a:off x="1979712" y="4149080"/>
            <a:ext cx="2808312" cy="128746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2CDDC"/>
              </a:gs>
              <a:gs pos="50000">
                <a:srgbClr val="4BACC6"/>
              </a:gs>
              <a:gs pos="100000">
                <a:srgbClr val="92CDDC"/>
              </a:gs>
            </a:gsLst>
            <a:lin ang="5400000" scaled="1"/>
          </a:gradFill>
          <a:ln w="12700">
            <a:solidFill>
              <a:srgbClr val="4BACC6"/>
            </a:solidFill>
            <a:round/>
            <a:headEnd/>
            <a:tailEnd/>
          </a:ln>
          <a:effectLst>
            <a:outerShdw dist="28398" dir="3806097" algn="ctr" rotWithShape="0">
              <a:srgbClr val="205867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анализ условий для организации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образовательной деятельности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0" name="AutoShape 2"/>
          <p:cNvSpPr>
            <a:spLocks noChangeArrowheads="1"/>
          </p:cNvSpPr>
          <p:nvPr/>
        </p:nvSpPr>
        <p:spPr bwMode="auto">
          <a:xfrm>
            <a:off x="5580112" y="4005064"/>
            <a:ext cx="2736304" cy="151216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2CDDC"/>
              </a:gs>
              <a:gs pos="50000">
                <a:srgbClr val="4BACC6"/>
              </a:gs>
              <a:gs pos="100000">
                <a:srgbClr val="92CDDC"/>
              </a:gs>
            </a:gsLst>
            <a:lin ang="5400000" scaled="1"/>
          </a:gradFill>
          <a:ln w="12700">
            <a:solidFill>
              <a:srgbClr val="4BACC6"/>
            </a:solidFill>
            <a:round/>
            <a:headEnd/>
            <a:tailEnd/>
          </a:ln>
          <a:effectLst>
            <a:outerShdw dist="28398" dir="3806097" algn="ctr" rotWithShape="0">
              <a:srgbClr val="205867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анализ организации самостоятельной деятельности детей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894" name="AutoShape 6"/>
          <p:cNvSpPr>
            <a:spLocks noChangeArrowheads="1"/>
          </p:cNvSpPr>
          <p:nvPr/>
        </p:nvSpPr>
        <p:spPr bwMode="auto">
          <a:xfrm rot="2745631">
            <a:off x="2733150" y="2180305"/>
            <a:ext cx="763196" cy="101825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12700">
            <a:solidFill>
              <a:srgbClr val="8064A2"/>
            </a:solidFill>
            <a:miter lim="800000"/>
            <a:headEnd/>
            <a:tailEnd/>
          </a:ln>
          <a:effectLst>
            <a:outerShdw dist="28398" dir="3806097" algn="ctr" rotWithShape="0">
              <a:srgbClr val="3F3151"/>
            </a:outerShdw>
          </a:effectLst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 rot="415842">
            <a:off x="3484538" y="2654164"/>
            <a:ext cx="855127" cy="1290212"/>
          </a:xfrm>
          <a:prstGeom prst="downArrow">
            <a:avLst>
              <a:gd name="adj1" fmla="val 50000"/>
              <a:gd name="adj2" fmla="val 34440"/>
            </a:avLst>
          </a:prstGeom>
          <a:solidFill>
            <a:srgbClr val="FFFF00"/>
          </a:solidFill>
          <a:ln w="12700">
            <a:solidFill>
              <a:srgbClr val="8064A2"/>
            </a:solidFill>
            <a:miter lim="800000"/>
            <a:headEnd/>
            <a:tailEnd/>
          </a:ln>
          <a:effectLst>
            <a:outerShdw dist="28398" dir="3806097" algn="ctr" rotWithShape="0">
              <a:srgbClr val="3F3151"/>
            </a:outerShdw>
          </a:effectLst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/>
          <p:cNvSpPr>
            <a:spLocks noChangeArrowheads="1"/>
          </p:cNvSpPr>
          <p:nvPr/>
        </p:nvSpPr>
        <p:spPr bwMode="auto">
          <a:xfrm rot="-1264446">
            <a:off x="4568240" y="2523820"/>
            <a:ext cx="820520" cy="1333261"/>
          </a:xfrm>
          <a:prstGeom prst="downArrow">
            <a:avLst>
              <a:gd name="adj1" fmla="val 50000"/>
              <a:gd name="adj2" fmla="val 34635"/>
            </a:avLst>
          </a:prstGeom>
          <a:solidFill>
            <a:srgbClr val="FFFF00"/>
          </a:solidFill>
          <a:ln w="12700">
            <a:solidFill>
              <a:srgbClr val="8064A2"/>
            </a:solidFill>
            <a:miter lim="800000"/>
            <a:headEnd/>
            <a:tailEnd/>
          </a:ln>
          <a:effectLst>
            <a:outerShdw dist="28398" dir="3806097" algn="ctr" rotWithShape="0">
              <a:srgbClr val="3F3151"/>
            </a:outerShdw>
          </a:effectLst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1" name="AutoShape 3"/>
          <p:cNvSpPr>
            <a:spLocks noChangeArrowheads="1"/>
          </p:cNvSpPr>
          <p:nvPr/>
        </p:nvSpPr>
        <p:spPr bwMode="auto">
          <a:xfrm rot="-3128351">
            <a:off x="5442571" y="1952501"/>
            <a:ext cx="715969" cy="1278747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FF00"/>
          </a:solidFill>
          <a:ln w="12700">
            <a:solidFill>
              <a:srgbClr val="8064A2"/>
            </a:solidFill>
            <a:miter lim="800000"/>
            <a:headEnd/>
            <a:tailEnd/>
          </a:ln>
          <a:effectLst>
            <a:outerShdw dist="28398" dir="3806097" algn="ctr" rotWithShape="0">
              <a:srgbClr val="3F3151"/>
            </a:outerShdw>
          </a:effectLst>
        </p:spPr>
        <p:txBody>
          <a:bodyPr vert="eaVert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902" name="Rectangle 14"/>
          <p:cNvSpPr>
            <a:spLocks noChangeArrowheads="1"/>
          </p:cNvSpPr>
          <p:nvPr/>
        </p:nvSpPr>
        <p:spPr bwMode="auto">
          <a:xfrm>
            <a:off x="0" y="457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7903" name="AutoShape 15"/>
          <p:cNvSpPr>
            <a:spLocks noChangeArrowheads="1"/>
          </p:cNvSpPr>
          <p:nvPr/>
        </p:nvSpPr>
        <p:spPr bwMode="auto">
          <a:xfrm>
            <a:off x="899592" y="463550"/>
            <a:ext cx="7200800" cy="1381274"/>
          </a:xfrm>
          <a:prstGeom prst="downArrowCallout">
            <a:avLst>
              <a:gd name="adj1" fmla="val 132366"/>
              <a:gd name="adj2" fmla="val 132366"/>
              <a:gd name="adj3" fmla="val 16667"/>
              <a:gd name="adj4" fmla="val 66667"/>
            </a:avLst>
          </a:prstGeom>
          <a:gradFill rotWithShape="0">
            <a:gsLst>
              <a:gs pos="0">
                <a:srgbClr val="D99594"/>
              </a:gs>
              <a:gs pos="50000">
                <a:srgbClr val="F2DBDB"/>
              </a:gs>
              <a:gs pos="100000">
                <a:srgbClr val="D99594"/>
              </a:gs>
            </a:gsLst>
            <a:lin ang="189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cs typeface="Arial" pitchFamily="34" charset="0"/>
              </a:rPr>
              <a:t>СИСТЕМА ОПЕРАТИВНОГО КОНТРОЛЯ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1196752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</a:rPr>
              <a:t>Планирование совместной образовательной деятельности с детьми дошкольного возраста  в  созданном образовательном пространстве рекреаций ДОО.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50635" t="21282" r="16159" b="8829"/>
          <a:stretch>
            <a:fillRect/>
          </a:stretch>
        </p:blipFill>
        <p:spPr bwMode="auto">
          <a:xfrm>
            <a:off x="-60852" y="1124744"/>
            <a:ext cx="4845005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17347" t="22438" r="51661" b="8657"/>
          <a:stretch>
            <a:fillRect/>
          </a:stretch>
        </p:blipFill>
        <p:spPr bwMode="auto">
          <a:xfrm>
            <a:off x="4788024" y="1340768"/>
            <a:ext cx="4355976" cy="5444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980728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C00000"/>
                </a:solidFill>
              </a:rPr>
              <a:t>Планирование совместной образовательной деятельности с детьми дошкольного возраста  в  созданном образовательном пространстве рекреаций ДОО.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23529" y="1484784"/>
          <a:ext cx="8820471" cy="51654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82"/>
                <a:gridCol w="1788889"/>
                <a:gridCol w="5040560"/>
                <a:gridCol w="1331640"/>
              </a:tblGrid>
              <a:tr h="115206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Центры  активности в рекреации учреждения</a:t>
                      </a:r>
                      <a:endParaRPr lang="ru-RU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Цели, задачи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 средства 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реализации</a:t>
                      </a:r>
                      <a:endParaRPr lang="ru-RU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Содержание</a:t>
                      </a:r>
                      <a:endParaRPr lang="ru-RU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52329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Совместная образовательная деятельность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Математический центр 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«Умный малыш»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Цель: 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развитие интересов у детей, любознательности и познавательной мотивации;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формирование регулятивных умений при взаимодействии со взрослым и сверстниками;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Задачи: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- создавать условия для решения задач на развития у детей воображения и творческого конструирования, формировать умение видеть целое раньше частей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Постройка «Наш микрорайон», «Детская площадка»,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«Сортировка»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152329">
                <a:tc vMerge="1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Центр 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«Наш городок»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Цель: 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формирование у детей представлений о безопасном поведении на дорогах;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Задачи:</a:t>
                      </a: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создавать условия для развития представлений у детей дошкольного возраста о правилах дорожного движения;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- расширять представлений у </a:t>
                      </a:r>
                      <a:r>
                        <a:rPr lang="ru-RU" sz="1050" dirty="0" err="1">
                          <a:latin typeface="Times New Roman"/>
                          <a:ea typeface="Calibri"/>
                          <a:cs typeface="Times New Roman"/>
                        </a:rPr>
                        <a:t>у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 детей о городе, улице, светофорах, о пассажирском транспорте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«Транспорт»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960275">
                <a:tc vMerge="1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Исследовательская лаборатория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latin typeface="Times New Roman"/>
                          <a:ea typeface="Calibri"/>
                          <a:cs typeface="Times New Roman"/>
                        </a:rPr>
                        <a:t>Цель </a:t>
                      </a: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формирование у детей познавательно-исследовательской деятельности, делать выводы на основе собственных наблюдениях и практическом опыте;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Задачи: 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- создавать условия для исследования природы через экспериментирование с водой;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latin typeface="Times New Roman"/>
                          <a:ea typeface="Calibri"/>
                          <a:cs typeface="Times New Roman"/>
                        </a:rPr>
                        <a:t>- способствовать усвоению понимания алгоритма действий по карте-схеме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Опыты с водой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48461">
                <a:tc vMerge="1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Центр шахмат и шашек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05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Цель </a:t>
                      </a:r>
                      <a:r>
                        <a:rPr lang="ru-RU" sz="105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формирование </a:t>
                      </a:r>
                      <a:r>
                        <a:rPr lang="ru-RU" sz="105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 детей коммуникативных </a:t>
                      </a:r>
                      <a:r>
                        <a:rPr lang="ru-RU" sz="105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умений:</a:t>
                      </a:r>
                      <a:r>
                        <a:rPr lang="ru-RU" sz="1050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5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установление контакта с играющими, умение договариваться о соблюдении правил и мерах воздействия в качестве поощрения и наказания</a:t>
                      </a:r>
                      <a:endParaRPr lang="ru-RU" sz="105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Игры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«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ьешь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клубничку», «Наперегонки»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627784" y="1052736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Модель дня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980728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C00000"/>
                </a:solidFill>
              </a:rPr>
              <a:t>Планирование совместной образовательной деятельности с детьми дошкольного возраста  в  созданном образовательном пространстве рекреаций ДОО.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23529" y="1196752"/>
          <a:ext cx="8820471" cy="50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82"/>
                <a:gridCol w="1788889"/>
                <a:gridCol w="5040560"/>
                <a:gridCol w="1331640"/>
              </a:tblGrid>
              <a:tr h="13622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Центры  активности в рекреации учреждения</a:t>
                      </a:r>
                      <a:endParaRPr lang="ru-RU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Цели,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задачи и средства 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реализации</a:t>
                      </a:r>
                      <a:endParaRPr lang="ru-RU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Содержание</a:t>
                      </a:r>
                      <a:endParaRPr lang="ru-RU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77532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latin typeface="Calibri"/>
                          <a:ea typeface="Calibri"/>
                          <a:cs typeface="Times New Roman"/>
                        </a:rPr>
                        <a:t>РППС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Математический центр 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«Умный малыш»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Лего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– конструкторы, игровые наборы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Ф.Фребеля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, З.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Дьенеша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Кюизиннера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77455">
                <a:tc vMerge="1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Центр 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«Наш городок»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Макеты пешеходного и транспортного светофора,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бизиборды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 «Транспорт», перфокарты «Идем через дорогу», «Это должны знать все», макеты дорожных знаков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99736">
                <a:tc vMerge="1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Исследовательская лаборатория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Практический материал по экспериментированию с водой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Карты-схемы опыта, карта «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Можно-нельзя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23618">
                <a:tc vMerge="1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Центр шахмат и шашек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Наборы шахмат, шашек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980728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C00000"/>
                </a:solidFill>
              </a:rPr>
              <a:t>Планирование совместной образовательной деятельности с детьми дошкольного возраста  в  созданном образовательном пространстве рекреаций ДОО.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23529" y="1196752"/>
          <a:ext cx="8820471" cy="504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382"/>
                <a:gridCol w="1788889"/>
                <a:gridCol w="5040560"/>
                <a:gridCol w="1331640"/>
              </a:tblGrid>
              <a:tr h="13622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Центры  активности в рекреации учреждения</a:t>
                      </a:r>
                      <a:endParaRPr lang="ru-RU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Цели, </a:t>
                      </a:r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задачи и средства </a:t>
                      </a: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реализации</a:t>
                      </a:r>
                      <a:endParaRPr lang="ru-RU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Содержание</a:t>
                      </a:r>
                      <a:endParaRPr lang="ru-RU" sz="16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77532">
                <a:tc rowSpan="4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latin typeface="Calibri"/>
                          <a:ea typeface="Calibri"/>
                          <a:cs typeface="Times New Roman"/>
                        </a:rPr>
                        <a:t>Взаимодействие с семьей</a:t>
                      </a:r>
                      <a:endParaRPr lang="ru-RU" sz="1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Математический центр 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«Умный малыш»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Конструктивные игры с детьми в </a:t>
                      </a:r>
                      <a:r>
                        <a:rPr lang="ru-RU" sz="1400" dirty="0" err="1">
                          <a:latin typeface="Times New Roman"/>
                          <a:ea typeface="Calibri"/>
                          <a:cs typeface="Times New Roman"/>
                        </a:rPr>
                        <a:t>лего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, клубный час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77455">
                <a:tc vMerge="1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Центр 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«Наш городок»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Игры с детьми «Дорога», «Собери машину», просмотр мультфильмов из серии «Уроки тетушки Совы»,  «ПДД»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799736">
                <a:tc vMerge="1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 vert="vert27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Calibri"/>
                          <a:cs typeface="Times New Roman"/>
                        </a:rPr>
                        <a:t>Исследовательская лаборатория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Наблюдение за состоянием воды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923618">
                <a:tc vMerge="1"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Центр шахмат и шашек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Игры с детьми в шахматы, шашки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980728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C00000"/>
                </a:solidFill>
              </a:rPr>
              <a:t>Планирование совместной образовательной деятельности с детьми дошкольного возраста  в  созданном образовательном пространстве рекреаций ДОО.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8" y="1397000"/>
          <a:ext cx="8568952" cy="4824984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142238"/>
                <a:gridCol w="2142238"/>
                <a:gridCol w="2142238"/>
                <a:gridCol w="2142238"/>
              </a:tblGrid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Перспективный план клубных часов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Месяц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Тема месяца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  <a:cs typeface="Times New Roman"/>
                        </a:rPr>
                        <a:t>Неделя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Вид клубного часа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Сентябрь</a:t>
                      </a:r>
                      <a:endParaRPr lang="ru-RU" dirty="0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Мой город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100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1-неделя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свободный клубный час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2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–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неделя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тема выбирается по инициативе детей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3-неделя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тематический клубный час 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«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Мы живем в Новороссийске»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/>
                </a:tc>
              </a:tr>
              <a:tr h="3708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100" dirty="0" smtClean="0"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-неделя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/>
                          <a:ea typeface="Calibri"/>
                          <a:cs typeface="Times New Roman"/>
                        </a:rPr>
                        <a:t>тема выбирается по инициативе детей</a:t>
                      </a:r>
                      <a:endParaRPr lang="ru-RU" sz="140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Центры активности</a:t>
                      </a:r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>
                          <a:latin typeface="Times New Roman"/>
                          <a:ea typeface="Calibri"/>
                          <a:cs typeface="Times New Roman"/>
                        </a:rPr>
                        <a:t>Центр «Умный малыш»</a:t>
                      </a:r>
                      <a:r>
                        <a:rPr lang="ru-RU" sz="1400" i="1" dirty="0">
                          <a:latin typeface="Times New Roman"/>
                          <a:ea typeface="Calibri"/>
                          <a:cs typeface="Times New Roman"/>
                        </a:rPr>
                        <a:t> - «Наш микрорайон»,  «Детская площадка», игры «Стройка», «Сортировка посылок».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>
                          <a:latin typeface="Times New Roman"/>
                          <a:ea typeface="Calibri"/>
                          <a:cs typeface="Times New Roman"/>
                        </a:rPr>
                        <a:t>Лаборатория исследований -  опыты с </a:t>
                      </a:r>
                      <a:r>
                        <a:rPr lang="ru-RU" sz="1400" b="1" i="1" dirty="0" smtClean="0">
                          <a:latin typeface="Times New Roman"/>
                          <a:ea typeface="Calibri"/>
                          <a:cs typeface="Times New Roman"/>
                        </a:rPr>
                        <a:t>водой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i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Центр</a:t>
                      </a:r>
                      <a:r>
                        <a:rPr lang="ru-RU" sz="1400" b="1" i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«Наш городок» – </a:t>
                      </a:r>
                      <a:r>
                        <a:rPr lang="ru-RU" sz="1400" b="0" i="1" baseline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«Транспорт»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 b="0" i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114300" marR="114300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14300" marR="114300" marT="0" marB="0"/>
                </a:tc>
              </a:tr>
            </a:tbl>
          </a:graphicData>
        </a:graphic>
      </p:graphicFrame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/>
        </p:nvGraphicFramePr>
        <p:xfrm>
          <a:off x="214282" y="1988840"/>
          <a:ext cx="8929718" cy="48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184482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0" y="0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Цель  краевой инновационной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 Black" pitchFamily="34" charset="0"/>
                <a:ea typeface="Times New Roman" pitchFamily="18" charset="0"/>
                <a:cs typeface="Times New Roman" pitchFamily="18" charset="0"/>
              </a:rPr>
              <a:t> площадки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развивающего образовательного пространства посредством использования современных игровых технологий 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целью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развития у детей дошкольного возраста математических представлений как способа познавательной деятельности,  формирование навыков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саморегуляции, самостоятельности и уверенности в себе.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11760" y="1484784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</a:rPr>
              <a:t>Задачи</a:t>
            </a:r>
            <a:endParaRPr lang="ru-RU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7" cstate="print"/>
          <a:srcRect l="21856" t="11438" r="44938" b="6250"/>
          <a:stretch>
            <a:fillRect/>
          </a:stretch>
        </p:blipFill>
        <p:spPr bwMode="auto">
          <a:xfrm>
            <a:off x="0" y="5094690"/>
            <a:ext cx="1265235" cy="1763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 l="4671" t="23250" r="73649" b="22610"/>
          <a:stretch>
            <a:fillRect/>
          </a:stretch>
        </p:blipFill>
        <p:spPr bwMode="auto">
          <a:xfrm>
            <a:off x="1187624" y="5157192"/>
            <a:ext cx="1123325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ИС\Desktop\прочее\рекреация\IMG-20180717-WA001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1916832"/>
            <a:ext cx="2016224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C:\Users\ИС\Desktop\сайт богачковой\фото по проекту\8N9A0669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9512" y="3645024"/>
            <a:ext cx="187220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0"/>
            <a:ext cx="8352928" cy="692696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</a:rPr>
              <a:t>Эффекты реализации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27" name="Picture 3" descr="C:\Users\ИС\Desktop\отчет КИП 2019\20200205_1707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692696"/>
            <a:ext cx="2846889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 cstate="print"/>
          <a:srcRect l="26202" t="22438" r="25096" b="16532"/>
          <a:stretch>
            <a:fillRect/>
          </a:stretch>
        </p:blipFill>
        <p:spPr bwMode="auto">
          <a:xfrm>
            <a:off x="35496" y="2420888"/>
            <a:ext cx="1737484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ИС\Desktop\отчет КИП 2019\20200205_1708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836712"/>
            <a:ext cx="2232248" cy="2583713"/>
          </a:xfrm>
          <a:prstGeom prst="rect">
            <a:avLst/>
          </a:prstGeom>
          <a:noFill/>
        </p:spPr>
      </p:pic>
      <p:pic>
        <p:nvPicPr>
          <p:cNvPr id="1029" name="Picture 5" descr="C:\Users\ИС\Desktop\отчет КИП 2019\20200205_1709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51573" y="3717032"/>
            <a:ext cx="2249572" cy="3140969"/>
          </a:xfrm>
          <a:prstGeom prst="rect">
            <a:avLst/>
          </a:prstGeom>
          <a:noFill/>
        </p:spPr>
      </p:pic>
      <p:pic>
        <p:nvPicPr>
          <p:cNvPr id="1031" name="Picture 7" descr="C:\Users\ИС\Desktop\отчет КИП 2019\20200205_1709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692696"/>
            <a:ext cx="2735775" cy="194421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3689805"/>
            <a:ext cx="2298943" cy="3168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 descr="C:\Users\ИС\Desktop\отчет КИП 2019\20200205_17094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3717422"/>
            <a:ext cx="2352255" cy="3140578"/>
          </a:xfrm>
          <a:prstGeom prst="rect">
            <a:avLst/>
          </a:prstGeom>
          <a:noFill/>
        </p:spPr>
      </p:pic>
      <p:pic>
        <p:nvPicPr>
          <p:cNvPr id="1032" name="Picture 8" descr="C:\Users\ИС\Desktop\отчет КИП 2019\20200205_17100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088" y="3794912"/>
            <a:ext cx="2099119" cy="3063088"/>
          </a:xfrm>
          <a:prstGeom prst="rect">
            <a:avLst/>
          </a:prstGeom>
          <a:noFill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 cstate="print"/>
          <a:srcRect l="10280" t="23250" r="64150" b="12766"/>
          <a:stretch>
            <a:fillRect/>
          </a:stretch>
        </p:blipFill>
        <p:spPr bwMode="auto">
          <a:xfrm>
            <a:off x="6983760" y="3805488"/>
            <a:ext cx="2160240" cy="305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1" cstate="print"/>
          <a:srcRect l="9724" t="22266" r="70821" b="27532"/>
          <a:stretch>
            <a:fillRect/>
          </a:stretch>
        </p:blipFill>
        <p:spPr bwMode="auto">
          <a:xfrm>
            <a:off x="7092280" y="836712"/>
            <a:ext cx="2051720" cy="2784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Стрелка вниз 22"/>
          <p:cNvSpPr/>
          <p:nvPr/>
        </p:nvSpPr>
        <p:spPr>
          <a:xfrm rot="2043638">
            <a:off x="2505975" y="3254508"/>
            <a:ext cx="648072" cy="79208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низ 23"/>
          <p:cNvSpPr/>
          <p:nvPr/>
        </p:nvSpPr>
        <p:spPr>
          <a:xfrm rot="20425716">
            <a:off x="5117995" y="3298641"/>
            <a:ext cx="648072" cy="79208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 rot="12640043">
            <a:off x="5160733" y="1738686"/>
            <a:ext cx="648072" cy="79208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низ 24"/>
          <p:cNvSpPr/>
          <p:nvPr/>
        </p:nvSpPr>
        <p:spPr>
          <a:xfrm rot="8380879">
            <a:off x="2447027" y="1672379"/>
            <a:ext cx="648072" cy="792088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699792" y="2204864"/>
            <a:ext cx="2808312" cy="13681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43 ДОО города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</a:rPr>
              <a:t>10  ДОО края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8964488" cy="692696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</a:rPr>
              <a:t>Апробация и диссеминация результатов деятельности КИП </a:t>
            </a:r>
            <a:endParaRPr lang="ru-RU" sz="2400" dirty="0">
              <a:solidFill>
                <a:srgbClr val="C00000"/>
              </a:solidFill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="" xmlns:p14="http://schemas.microsoft.com/office/powerpoint/2010/main" val="3625104470"/>
              </p:ext>
            </p:extLst>
          </p:nvPr>
        </p:nvGraphicFramePr>
        <p:xfrm>
          <a:off x="0" y="1556792"/>
          <a:ext cx="5580112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1187624" y="908720"/>
            <a:ext cx="5832647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 Black" panose="020B0A04020102020204" pitchFamily="34" charset="0"/>
              </a:rPr>
              <a:t>49 ФАКТОВ </a:t>
            </a:r>
            <a:r>
              <a:rPr lang="ru-RU" sz="2800" b="1" dirty="0">
                <a:latin typeface="Arial Black" panose="020B0A04020102020204" pitchFamily="34" charset="0"/>
              </a:rPr>
              <a:t>УЧАСТИЯ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20" name="Picture 5" descr="C:\Users\ИС\Desktop\сайт богачковой\скан грамоты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4844" y="692697"/>
            <a:ext cx="2079156" cy="1512168"/>
          </a:xfrm>
          <a:prstGeom prst="rect">
            <a:avLst/>
          </a:prstGeom>
          <a:noFill/>
        </p:spPr>
      </p:pic>
      <p:pic>
        <p:nvPicPr>
          <p:cNvPr id="21" name="Picture 4" descr="C:\Users\ИС\Desktop\отчет кип 2018\123 - 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1916833"/>
            <a:ext cx="1979712" cy="1399966"/>
          </a:xfrm>
          <a:prstGeom prst="rect">
            <a:avLst/>
          </a:prstGeom>
          <a:noFill/>
        </p:spPr>
      </p:pic>
      <p:pic>
        <p:nvPicPr>
          <p:cNvPr id="22" name="Picture 3" descr="C:\Users\ИС\Desktop\отчет кип 2018\123 - 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6" y="2852937"/>
            <a:ext cx="1907704" cy="1349046"/>
          </a:xfrm>
          <a:prstGeom prst="rect">
            <a:avLst/>
          </a:prstGeom>
          <a:noFill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/>
          <a:srcRect l="25178" t="11438" r="47704" b="20641"/>
          <a:stretch>
            <a:fillRect/>
          </a:stretch>
        </p:blipFill>
        <p:spPr bwMode="auto">
          <a:xfrm>
            <a:off x="0" y="4553744"/>
            <a:ext cx="163635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 descr="C:\Users\ИС\Desktop\отчет кип 2018\123 - 00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5589240"/>
            <a:ext cx="1794170" cy="1268760"/>
          </a:xfrm>
          <a:prstGeom prst="rect">
            <a:avLst/>
          </a:prstGeom>
          <a:noFill/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611560" y="4725144"/>
            <a:ext cx="1515635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6" descr="C:\Users\ИС\Desktop\отчет кип 2018\123 - 000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0152" y="1412776"/>
            <a:ext cx="1223826" cy="1730627"/>
          </a:xfrm>
          <a:prstGeom prst="rect">
            <a:avLst/>
          </a:prstGeom>
          <a:noFill/>
        </p:spPr>
      </p:pic>
      <p:pic>
        <p:nvPicPr>
          <p:cNvPr id="30" name="Picture 7" descr="C:\Users\ИС\Desktop\отчет кип 2018\123 - 000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940152" y="2564904"/>
            <a:ext cx="1273024" cy="1800200"/>
          </a:xfrm>
          <a:prstGeom prst="rect">
            <a:avLst/>
          </a:prstGeom>
          <a:noFill/>
        </p:spPr>
      </p:pic>
      <p:pic>
        <p:nvPicPr>
          <p:cNvPr id="1026" name="Picture 2" descr="C:\Users\ИС\Desktop\сайт богачковой\скан грамоты\1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11380" y="3573016"/>
            <a:ext cx="1832620" cy="1296144"/>
          </a:xfrm>
          <a:prstGeom prst="rect">
            <a:avLst/>
          </a:prstGeom>
          <a:noFill/>
        </p:spPr>
      </p:pic>
      <p:pic>
        <p:nvPicPr>
          <p:cNvPr id="1027" name="Picture 3" descr="C:\Users\ИС\Desktop\сайт богачковой\скан грамоты\16 - 001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61297" y="4221088"/>
            <a:ext cx="1882703" cy="1331566"/>
          </a:xfrm>
          <a:prstGeom prst="rect">
            <a:avLst/>
          </a:prstGeom>
          <a:noFill/>
        </p:spPr>
      </p:pic>
      <p:pic>
        <p:nvPicPr>
          <p:cNvPr id="1028" name="Picture 4" descr="C:\Users\ИС\Desktop\сайт богачковой\скан грамоты\img080 - копия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80312" y="5013176"/>
            <a:ext cx="1763688" cy="1250248"/>
          </a:xfrm>
          <a:prstGeom prst="rect">
            <a:avLst/>
          </a:prstGeom>
          <a:noFill/>
        </p:spPr>
      </p:pic>
      <p:pic>
        <p:nvPicPr>
          <p:cNvPr id="1029" name="Picture 5" descr="C:\Users\ИС\Desktop\сайт богачковой\скан грамоты\img08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452320" y="5658798"/>
            <a:ext cx="1691680" cy="1199202"/>
          </a:xfrm>
          <a:prstGeom prst="rect">
            <a:avLst/>
          </a:prstGeom>
          <a:noFill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5" cstate="print"/>
          <a:srcRect l="21953" t="13407" r="45806" b="6250"/>
          <a:stretch>
            <a:fillRect/>
          </a:stretch>
        </p:blipFill>
        <p:spPr bwMode="auto">
          <a:xfrm>
            <a:off x="1259632" y="5034019"/>
            <a:ext cx="1296144" cy="1823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6" cstate="print"/>
          <a:srcRect l="23988" t="12594" r="45573" b="9641"/>
          <a:stretch>
            <a:fillRect/>
          </a:stretch>
        </p:blipFill>
        <p:spPr bwMode="auto">
          <a:xfrm>
            <a:off x="2430824" y="5085184"/>
            <a:ext cx="1234239" cy="1772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3207906" y="5157192"/>
            <a:ext cx="1261889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 descr="C:\Users\ИС\Desktop\сайт богачковой\скан грамоты\11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084168" y="3933057"/>
            <a:ext cx="1224136" cy="1731278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9" cstate="print"/>
          <a:srcRect l="21650" t="13579" r="44997" b="6688"/>
          <a:stretch>
            <a:fillRect/>
          </a:stretch>
        </p:blipFill>
        <p:spPr bwMode="auto">
          <a:xfrm>
            <a:off x="4644008" y="4221088"/>
            <a:ext cx="149349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3" descr="C:\Users\ИС\Pictures\img093.jpg"/>
          <p:cNvPicPr>
            <a:picLocks noChangeAspect="1" noChangeArrowheads="1"/>
          </p:cNvPicPr>
          <p:nvPr/>
        </p:nvPicPr>
        <p:blipFill>
          <a:blip r:embed="rId20" cstate="screen"/>
          <a:srcRect/>
          <a:stretch>
            <a:fillRect/>
          </a:stretch>
        </p:blipFill>
        <p:spPr bwMode="auto">
          <a:xfrm>
            <a:off x="4211960" y="5638241"/>
            <a:ext cx="1720567" cy="1219759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F:\DSC0414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778612"/>
            <a:ext cx="2699792" cy="2170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F:\DSC0440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02349" y="4876669"/>
            <a:ext cx="2641651" cy="1981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F:\DSC0415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692695"/>
            <a:ext cx="2483768" cy="1862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F:\DSC04116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335688" y="548680"/>
            <a:ext cx="2808312" cy="2106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95536" y="0"/>
            <a:ext cx="8352928" cy="54868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</a:rPr>
              <a:t>Организация сетевого взаимодействия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Схема 2"/>
          <p:cNvGraphicFramePr/>
          <p:nvPr/>
        </p:nvGraphicFramePr>
        <p:xfrm>
          <a:off x="323528" y="548680"/>
          <a:ext cx="8496944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074" name="Picture 2" descr="http://rcro.tomsk.ru/wp-content/uploads/2017/12/Logotip-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3848" y="2851315"/>
            <a:ext cx="2400427" cy="1801821"/>
          </a:xfrm>
          <a:prstGeom prst="rect">
            <a:avLst/>
          </a:prstGeom>
          <a:noFill/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755576" y="404664"/>
            <a:ext cx="8032976" cy="1948776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СПАСИБО ЗА ВНИМАНИЕ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  <a:p>
            <a:pPr algn="ctr">
              <a:defRPr/>
            </a:pP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ПРИГЛАШАЕМ К СОТРУДНИЧЕСТВУ!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63688" y="5013176"/>
            <a:ext cx="54726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Наш адрес: г. 353910, г. Новороссийск ,ул. </a:t>
            </a:r>
            <a:r>
              <a:rPr lang="ru-RU" b="1" dirty="0" err="1" smtClean="0"/>
              <a:t>Глухова</a:t>
            </a:r>
            <a:r>
              <a:rPr lang="ru-RU" b="1" dirty="0" smtClean="0"/>
              <a:t>, 19</a:t>
            </a:r>
          </a:p>
          <a:p>
            <a:pPr algn="ctr"/>
            <a:r>
              <a:rPr lang="ru-RU" b="1" dirty="0" smtClean="0"/>
              <a:t>Тел. 8(8617)715853 (факс 8(8617)715853)</a:t>
            </a:r>
            <a:endParaRPr lang="en-US" b="1" dirty="0" smtClean="0"/>
          </a:p>
          <a:p>
            <a:pPr algn="ctr"/>
            <a:r>
              <a:rPr lang="en-US" b="1" dirty="0" smtClean="0"/>
              <a:t>E-mail</a:t>
            </a:r>
            <a:r>
              <a:rPr lang="ru-RU" b="1" dirty="0" smtClean="0"/>
              <a:t>: </a:t>
            </a:r>
            <a:r>
              <a:rPr lang="en-US" b="1" dirty="0" smtClean="0">
                <a:hlinkClick r:id="rId2"/>
              </a:rPr>
              <a:t>progimnasy70@yandex.ru</a:t>
            </a:r>
            <a:endParaRPr lang="ru-RU" b="1" dirty="0" smtClean="0"/>
          </a:p>
          <a:p>
            <a:pPr algn="ctr"/>
            <a:r>
              <a:rPr lang="en-US" b="1" dirty="0" smtClean="0"/>
              <a:t>http</a:t>
            </a:r>
            <a:r>
              <a:rPr lang="ru-RU" b="1" dirty="0" smtClean="0"/>
              <a:t>:</a:t>
            </a:r>
            <a:r>
              <a:rPr lang="en-US" b="1" dirty="0" smtClean="0"/>
              <a:t>//</a:t>
            </a:r>
            <a:r>
              <a:rPr lang="ru-RU" b="1" dirty="0" smtClean="0"/>
              <a:t>Дс-70.рф</a:t>
            </a:r>
            <a:endParaRPr lang="en-US" b="1" dirty="0"/>
          </a:p>
        </p:txBody>
      </p:sp>
      <p:pic>
        <p:nvPicPr>
          <p:cNvPr id="2049" name="Picture 1" descr="C:\Users\ИС\Desktop\Рабочий стол\конкурс лучшее доу1\фото 70\IMG_651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15815" y="2492896"/>
            <a:ext cx="3264363" cy="24482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C:\Users\ИС\Desktop\фото мадоу 70\60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988840"/>
            <a:ext cx="3832275" cy="2880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Арка 10"/>
          <p:cNvSpPr/>
          <p:nvPr/>
        </p:nvSpPr>
        <p:spPr>
          <a:xfrm>
            <a:off x="2627784" y="1196752"/>
            <a:ext cx="3888432" cy="3528392"/>
          </a:xfrm>
          <a:prstGeom prst="blockArc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Арка 11"/>
          <p:cNvSpPr/>
          <p:nvPr/>
        </p:nvSpPr>
        <p:spPr>
          <a:xfrm rot="7808089">
            <a:off x="3629152" y="1899784"/>
            <a:ext cx="3324211" cy="3599798"/>
          </a:xfrm>
          <a:prstGeom prst="blockArc">
            <a:avLst/>
          </a:prstGeom>
          <a:solidFill>
            <a:srgbClr val="A3D7E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Арка 12"/>
          <p:cNvSpPr/>
          <p:nvPr/>
        </p:nvSpPr>
        <p:spPr>
          <a:xfrm rot="3242350" flipV="1">
            <a:off x="2172043" y="2270584"/>
            <a:ext cx="3324211" cy="3060058"/>
          </a:xfrm>
          <a:prstGeom prst="blockArc">
            <a:avLst/>
          </a:prstGeom>
          <a:solidFill>
            <a:srgbClr val="BCF94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95936" y="1484784"/>
            <a:ext cx="1152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ДЕТИ</a:t>
            </a:r>
            <a:endParaRPr lang="ru-RU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4526556">
            <a:off x="1524190" y="3940600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РОДИТЕЛИ</a:t>
            </a:r>
            <a:endParaRPr lang="ru-RU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7165624">
            <a:off x="5584522" y="4111206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ПЕДАГОГ</a:t>
            </a:r>
            <a:endParaRPr lang="ru-RU" sz="2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19872" y="213285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Современная РППС</a:t>
            </a:r>
            <a:endParaRPr lang="ru-RU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3" name="Овальная выноска 22"/>
          <p:cNvSpPr/>
          <p:nvPr/>
        </p:nvSpPr>
        <p:spPr>
          <a:xfrm rot="18887730" flipH="1">
            <a:off x="1717321" y="628700"/>
            <a:ext cx="1504559" cy="1307460"/>
          </a:xfrm>
          <a:prstGeom prst="wedgeEllipseCallout">
            <a:avLst>
              <a:gd name="adj1" fmla="val -7803"/>
              <a:gd name="adj2" fmla="val 61561"/>
            </a:avLst>
          </a:prstGeom>
          <a:ln w="571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СОД в холлах 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Овальная выноска 24"/>
          <p:cNvSpPr/>
          <p:nvPr/>
        </p:nvSpPr>
        <p:spPr>
          <a:xfrm rot="2310194" flipH="1">
            <a:off x="6495983" y="1001545"/>
            <a:ext cx="1480625" cy="1398526"/>
          </a:xfrm>
          <a:prstGeom prst="wedgeEllipseCallout">
            <a:avLst>
              <a:gd name="adj1" fmla="val 34571"/>
              <a:gd name="adj2" fmla="val 59464"/>
            </a:avLst>
          </a:prstGeom>
          <a:ln w="571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СОД в на участке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" name="Овальная выноска 25"/>
          <p:cNvSpPr/>
          <p:nvPr/>
        </p:nvSpPr>
        <p:spPr>
          <a:xfrm rot="759786" flipH="1">
            <a:off x="4455401" y="64120"/>
            <a:ext cx="1612273" cy="1085983"/>
          </a:xfrm>
          <a:prstGeom prst="wedgeEllipseCallout">
            <a:avLst>
              <a:gd name="adj1" fmla="val 118"/>
              <a:gd name="adj2" fmla="val 64610"/>
            </a:avLst>
          </a:prstGeom>
          <a:ln w="571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СОД в группе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Овальная выноска 26"/>
          <p:cNvSpPr/>
          <p:nvPr/>
        </p:nvSpPr>
        <p:spPr>
          <a:xfrm rot="17200817" flipH="1">
            <a:off x="105973" y="2905269"/>
            <a:ext cx="2316435" cy="1551519"/>
          </a:xfrm>
          <a:prstGeom prst="wedgeEllipseCallout">
            <a:avLst>
              <a:gd name="adj1" fmla="val 711"/>
              <a:gd name="adj2" fmla="val 61220"/>
            </a:avLst>
          </a:prstGeom>
          <a:ln w="571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Клубные часы социальные акции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8" name="Овальная выноска 27"/>
          <p:cNvSpPr/>
          <p:nvPr/>
        </p:nvSpPr>
        <p:spPr>
          <a:xfrm rot="4841914" flipH="1">
            <a:off x="7042668" y="3461062"/>
            <a:ext cx="2155666" cy="1584845"/>
          </a:xfrm>
          <a:prstGeom prst="wedgeEllipseCallout">
            <a:avLst>
              <a:gd name="adj1" fmla="val 22738"/>
              <a:gd name="adj2" fmla="val 65073"/>
            </a:avLst>
          </a:prstGeom>
          <a:ln w="571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9" name="Овальная выноска 28"/>
          <p:cNvSpPr/>
          <p:nvPr/>
        </p:nvSpPr>
        <p:spPr>
          <a:xfrm rot="10466791" flipH="1">
            <a:off x="5143604" y="5267450"/>
            <a:ext cx="2044551" cy="1495128"/>
          </a:xfrm>
          <a:prstGeom prst="wedgeEllipseCallout">
            <a:avLst>
              <a:gd name="adj1" fmla="val -10858"/>
              <a:gd name="adj2" fmla="val 65528"/>
            </a:avLst>
          </a:prstGeom>
          <a:ln w="571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5076056" y="566124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+mn-lt"/>
              </a:rPr>
              <a:t>Оперативный контроль</a:t>
            </a:r>
            <a:endParaRPr lang="ru-RU" b="1" dirty="0">
              <a:latin typeface="+mn-lt"/>
            </a:endParaRPr>
          </a:p>
        </p:txBody>
      </p:sp>
      <p:sp>
        <p:nvSpPr>
          <p:cNvPr id="31" name="Овальная выноска 30"/>
          <p:cNvSpPr/>
          <p:nvPr/>
        </p:nvSpPr>
        <p:spPr>
          <a:xfrm rot="11923714" flipH="1">
            <a:off x="2023832" y="5347029"/>
            <a:ext cx="1875252" cy="1481123"/>
          </a:xfrm>
          <a:prstGeom prst="wedgeEllipseCallout">
            <a:avLst>
              <a:gd name="adj1" fmla="val 36861"/>
              <a:gd name="adj2" fmla="val 58060"/>
            </a:avLst>
          </a:prstGeom>
          <a:ln w="57150"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endParaRPr lang="ru-RU" dirty="0"/>
          </a:p>
        </p:txBody>
      </p:sp>
      <p:sp>
        <p:nvSpPr>
          <p:cNvPr id="34" name="TextBox 33"/>
          <p:cNvSpPr txBox="1"/>
          <p:nvPr/>
        </p:nvSpPr>
        <p:spPr>
          <a:xfrm rot="2425041">
            <a:off x="1913669" y="58324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планирование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8" name="Двойная стрелка влево/вправо 37"/>
          <p:cNvSpPr/>
          <p:nvPr/>
        </p:nvSpPr>
        <p:spPr>
          <a:xfrm rot="17902807">
            <a:off x="1681962" y="2172714"/>
            <a:ext cx="882270" cy="504056"/>
          </a:xfrm>
          <a:prstGeom prst="left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Двойная стрелка влево/вправо 38"/>
          <p:cNvSpPr/>
          <p:nvPr/>
        </p:nvSpPr>
        <p:spPr>
          <a:xfrm rot="20158347">
            <a:off x="3412260" y="562445"/>
            <a:ext cx="882270" cy="504056"/>
          </a:xfrm>
          <a:prstGeom prst="left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Двойная стрелка влево/вправо 40"/>
          <p:cNvSpPr/>
          <p:nvPr/>
        </p:nvSpPr>
        <p:spPr>
          <a:xfrm rot="2077900">
            <a:off x="5840304" y="1088543"/>
            <a:ext cx="754657" cy="390720"/>
          </a:xfrm>
          <a:prstGeom prst="left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Двойная стрелка влево/вправо 41"/>
          <p:cNvSpPr/>
          <p:nvPr/>
        </p:nvSpPr>
        <p:spPr>
          <a:xfrm rot="3974507">
            <a:off x="7059539" y="2602138"/>
            <a:ext cx="882270" cy="504056"/>
          </a:xfrm>
          <a:prstGeom prst="left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Двойная стрелка влево/вправо 43"/>
          <p:cNvSpPr/>
          <p:nvPr/>
        </p:nvSpPr>
        <p:spPr>
          <a:xfrm rot="7641682">
            <a:off x="6615105" y="4688649"/>
            <a:ext cx="882270" cy="504056"/>
          </a:xfrm>
          <a:prstGeom prst="left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Двойная стрелка влево/вправо 44"/>
          <p:cNvSpPr/>
          <p:nvPr/>
        </p:nvSpPr>
        <p:spPr>
          <a:xfrm rot="10800000">
            <a:off x="3995936" y="5877272"/>
            <a:ext cx="936104" cy="504056"/>
          </a:xfrm>
          <a:prstGeom prst="left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Двойная стрелка влево/вправо 45"/>
          <p:cNvSpPr/>
          <p:nvPr/>
        </p:nvSpPr>
        <p:spPr>
          <a:xfrm rot="14345729">
            <a:off x="1389617" y="4756778"/>
            <a:ext cx="1070622" cy="574200"/>
          </a:xfrm>
          <a:prstGeom prst="leftRightArrow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 rot="19111678">
            <a:off x="147286" y="657289"/>
            <a:ext cx="13878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Прямоугольник 48"/>
          <p:cNvSpPr/>
          <p:nvPr/>
        </p:nvSpPr>
        <p:spPr>
          <a:xfrm rot="19064354">
            <a:off x="-204362" y="870453"/>
            <a:ext cx="27671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взаимодействия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Прямоугольник 49"/>
          <p:cNvSpPr/>
          <p:nvPr/>
        </p:nvSpPr>
        <p:spPr>
          <a:xfrm rot="2207554">
            <a:off x="6279979" y="273456"/>
            <a:ext cx="38084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участников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образовательных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отношений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Прямоугольник 50"/>
          <p:cNvSpPr/>
          <p:nvPr/>
        </p:nvSpPr>
        <p:spPr>
          <a:xfrm rot="20139387">
            <a:off x="6258662" y="5609921"/>
            <a:ext cx="30746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образовательном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Прямоугольник 51"/>
          <p:cNvSpPr/>
          <p:nvPr/>
        </p:nvSpPr>
        <p:spPr>
          <a:xfrm rot="2325437">
            <a:off x="-1196416" y="543487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пространстве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ДОО</a:t>
            </a:r>
            <a:endParaRPr lang="ru-RU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 rot="4479153">
            <a:off x="7201761" y="3808375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Интерактивные формы взаимодействия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0"/>
            <a:ext cx="8352928" cy="692696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</a:rPr>
              <a:t>ИЗМЕРЕНИЕ И ОЦЕНКА КАЧЕСТВА</a:t>
            </a:r>
            <a:endParaRPr lang="ru-RU" sz="2400" b="1" dirty="0">
              <a:solidFill>
                <a:srgbClr val="C00000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xmlns="" val="1782674597"/>
              </p:ext>
            </p:extLst>
          </p:nvPr>
        </p:nvGraphicFramePr>
        <p:xfrm>
          <a:off x="467544" y="1268760"/>
          <a:ext cx="849694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0"/>
            <a:ext cx="8352928" cy="692696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Black" pitchFamily="34" charset="0"/>
              </a:rPr>
              <a:t>Параметр эффективности РППС</a:t>
            </a:r>
            <a:endParaRPr lang="ru-RU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7" y="980728"/>
          <a:ext cx="8352928" cy="5395138"/>
        </p:xfrm>
        <a:graphic>
          <a:graphicData uri="http://schemas.openxmlformats.org/drawingml/2006/table">
            <a:tbl>
              <a:tblPr/>
              <a:tblGrid>
                <a:gridCol w="3513210"/>
                <a:gridCol w="1722047"/>
                <a:gridCol w="1688738"/>
                <a:gridCol w="1428933"/>
              </a:tblGrid>
              <a:tr h="6816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Показатели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2016-2017г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2017-2018г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2018-2019г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16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Внутреннее помещение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16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Мебель для повседневного ухода, игр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16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Мебель для отдыха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167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Обустройство пространства для игр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528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Места для уединения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890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Места, связанные с детьми оформление пространства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8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333333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633" marR="6563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836712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Параметр эффективности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 «Качество условий для образовательного процесса»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4" y="908720"/>
          <a:ext cx="8856982" cy="5652168"/>
        </p:xfrm>
        <a:graphic>
          <a:graphicData uri="http://schemas.openxmlformats.org/drawingml/2006/table">
            <a:tbl>
              <a:tblPr/>
              <a:tblGrid>
                <a:gridCol w="3330643"/>
                <a:gridCol w="541487"/>
                <a:gridCol w="540725"/>
                <a:gridCol w="574326"/>
                <a:gridCol w="145675"/>
                <a:gridCol w="712566"/>
                <a:gridCol w="798667"/>
                <a:gridCol w="771939"/>
                <a:gridCol w="624735"/>
                <a:gridCol w="816219"/>
              </a:tblGrid>
              <a:tr h="497308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</a:rPr>
                        <a:t>Показатели</a:t>
                      </a:r>
                      <a:endParaRPr lang="ru-RU" sz="11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</a:rPr>
                        <a:t>Показатель не подтверждается</a:t>
                      </a:r>
                      <a:endParaRPr lang="ru-RU" sz="11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</a:rPr>
                        <a:t>Показатель скорее не подтверждается</a:t>
                      </a:r>
                      <a:endParaRPr lang="ru-RU" sz="11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</a:rPr>
                        <a:t>Показатель скорее подтверждается </a:t>
                      </a:r>
                      <a:endParaRPr lang="ru-RU" sz="11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</a:rPr>
                        <a:t>Показатель подтверждается</a:t>
                      </a:r>
                      <a:endParaRPr lang="ru-RU" sz="11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57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</a:rPr>
                        <a:t>0</a:t>
                      </a:r>
                      <a:endParaRPr lang="ru-RU" sz="11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</a:rPr>
                        <a:t>1</a:t>
                      </a:r>
                      <a:endParaRPr lang="ru-RU" sz="11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</a:rPr>
                        <a:t>2</a:t>
                      </a:r>
                      <a:endParaRPr lang="ru-RU" sz="11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</a:rPr>
                        <a:t>3</a:t>
                      </a:r>
                      <a:endParaRPr lang="ru-RU" sz="11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4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</a:rPr>
                        <a:t>2018</a:t>
                      </a:r>
                      <a:endParaRPr lang="ru-RU" sz="11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</a:rPr>
                        <a:t>2019</a:t>
                      </a:r>
                      <a:endParaRPr lang="ru-RU" sz="11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</a:rPr>
                        <a:t>2018</a:t>
                      </a:r>
                      <a:endParaRPr lang="ru-RU" sz="11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</a:rPr>
                        <a:t>2019</a:t>
                      </a:r>
                      <a:endParaRPr lang="ru-RU" sz="11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</a:rPr>
                        <a:t>2018</a:t>
                      </a:r>
                      <a:endParaRPr lang="ru-RU" sz="11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</a:rPr>
                        <a:t>2019</a:t>
                      </a:r>
                      <a:endParaRPr lang="ru-RU" sz="11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</a:rPr>
                        <a:t>2018</a:t>
                      </a:r>
                      <a:endParaRPr lang="ru-RU" sz="11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</a:rPr>
                        <a:t>2019</a:t>
                      </a:r>
                      <a:endParaRPr lang="ru-RU" sz="11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4274">
                <a:tc gridSpan="10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</a:rPr>
                        <a:t>Включенность детей в организацию РППС рекреации ДОО, используя современные технологии</a:t>
                      </a:r>
                      <a:endParaRPr lang="ru-RU" sz="11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73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</a:rPr>
                        <a:t>Развивающие игры математического развития, которые дети используют для игр в математическом центре</a:t>
                      </a:r>
                      <a:endParaRPr lang="ru-RU" sz="11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100" b="1" baseline="0" dirty="0" smtClean="0">
                          <a:latin typeface="Cambria"/>
                          <a:ea typeface="Calibri"/>
                          <a:cs typeface="Cambria"/>
                        </a:rPr>
                        <a:t> </a:t>
                      </a:r>
                      <a:endParaRPr lang="ru-RU" sz="1100" b="1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ü"/>
                      </a:pPr>
                      <a:r>
                        <a:rPr lang="ru-RU" sz="1100" b="1" dirty="0" smtClean="0"/>
                        <a:t> </a:t>
                      </a:r>
                      <a:endParaRPr lang="ru-RU" sz="1100" b="1" dirty="0"/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3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latin typeface="Times New Roman"/>
                          <a:ea typeface="Calibri"/>
                        </a:rPr>
                        <a:t> Развивающие </a:t>
                      </a:r>
                      <a:r>
                        <a:rPr lang="ru-RU" sz="1100" b="1" dirty="0">
                          <a:latin typeface="Times New Roman"/>
                          <a:ea typeface="Calibri"/>
                        </a:rPr>
                        <a:t>игры математического развития, которые включаются в РППС математического центра</a:t>
                      </a:r>
                      <a:endParaRPr lang="ru-RU" sz="11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100" b="1" baseline="0" dirty="0" smtClean="0">
                          <a:latin typeface="Cambria"/>
                          <a:ea typeface="Calibri"/>
                          <a:cs typeface="Cambria"/>
                        </a:rPr>
                        <a:t> </a:t>
                      </a:r>
                      <a:endParaRPr lang="ru-RU" sz="1100" b="1" dirty="0" smtClean="0">
                        <a:latin typeface="Cambria"/>
                        <a:ea typeface="Calibri"/>
                        <a:cs typeface="Cambria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endParaRPr lang="ru-RU" sz="1100" b="1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1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11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4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</a:rPr>
                        <a:t>Материал для исследовательской деятельности, который дети используют в научной лаборатории</a:t>
                      </a:r>
                      <a:endParaRPr lang="ru-RU" sz="11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1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1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11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3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</a:rPr>
                        <a:t>Материал для исследовательской деятельности, который включается в РППС научной лаборатории</a:t>
                      </a:r>
                      <a:endParaRPr lang="ru-RU" sz="11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1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1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11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4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</a:rPr>
                        <a:t>Игровой материал, который дети используют в центре «Наш городок»</a:t>
                      </a:r>
                      <a:endParaRPr lang="ru-RU" sz="11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1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1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11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4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</a:rPr>
                        <a:t>Игровой материал, который включается в РППС центра «Наш городок»</a:t>
                      </a:r>
                      <a:endParaRPr lang="ru-RU" sz="11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1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1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11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4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</a:rPr>
                        <a:t>Игровой материал, который дети используют в центре «Шахматы и шашки»</a:t>
                      </a:r>
                      <a:endParaRPr lang="ru-RU" sz="11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1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1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11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4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</a:rPr>
                        <a:t>Игровой материал, который включается в РППС центра «Шахматы и шашки»</a:t>
                      </a:r>
                      <a:endParaRPr lang="ru-RU" sz="11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1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1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11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539">
                <a:tc grid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</a:rPr>
                        <a:t>Взаимодействие детей друг с другом в </a:t>
                      </a:r>
                      <a:endParaRPr lang="ru-RU" sz="1100" b="1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latin typeface="Times New Roman"/>
                          <a:ea typeface="Calibri"/>
                        </a:rPr>
                        <a:t>созданном образовательном пространстве рекреации ДОО</a:t>
                      </a:r>
                      <a:endParaRPr lang="ru-RU" sz="1100" b="1" dirty="0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15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</a:rPr>
                        <a:t>Дети  самостоятельно делают выбор центра активности</a:t>
                      </a:r>
                      <a:endParaRPr lang="ru-RU" sz="11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l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100" b="1" dirty="0" smtClean="0">
                          <a:latin typeface="Cambria"/>
                          <a:ea typeface="Calibri"/>
                          <a:cs typeface="Cambria"/>
                        </a:rPr>
                        <a:t> </a:t>
                      </a:r>
                      <a:endParaRPr lang="ru-RU" sz="1100" b="1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1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11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41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</a:rPr>
                        <a:t>Совместная деятельность детей в центрах активности рекреаций 1 и 2 этажа</a:t>
                      </a:r>
                      <a:endParaRPr lang="ru-RU" sz="11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457200" algn="l"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100" b="1" dirty="0" smtClean="0">
                          <a:latin typeface="Cambria"/>
                          <a:ea typeface="Calibri"/>
                          <a:cs typeface="Cambria"/>
                        </a:rPr>
                        <a:t> </a:t>
                      </a:r>
                      <a:endParaRPr lang="ru-RU" sz="1100" b="1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1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11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153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</a:rPr>
                        <a:t>Дети умеют работать в коллективе, договариваться</a:t>
                      </a:r>
                      <a:endParaRPr lang="ru-RU" sz="1100" b="1">
                        <a:latin typeface="Times New Roman"/>
                        <a:ea typeface="Times New Roman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28600" algn="l">
                        <a:spcAft>
                          <a:spcPts val="0"/>
                        </a:spcAft>
                      </a:pPr>
                      <a:endParaRPr lang="ru-RU" sz="1100" b="1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100" b="1" dirty="0" smtClean="0">
                          <a:latin typeface="Cambria"/>
                          <a:ea typeface="Calibri"/>
                          <a:cs typeface="Cambria"/>
                        </a:rPr>
                        <a:t> </a:t>
                      </a:r>
                      <a:endParaRPr lang="ru-RU" sz="1100" b="1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100" b="1" dirty="0">
                        <a:latin typeface="Times New Roman"/>
                        <a:ea typeface="Calibri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11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11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38100" marR="381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9144000" cy="54868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Параметр эффективности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 «Качество образовательного процесса в ДОО»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04176" y="546972"/>
          <a:ext cx="8860312" cy="6311028"/>
        </p:xfrm>
        <a:graphic>
          <a:graphicData uri="http://schemas.openxmlformats.org/drawingml/2006/table">
            <a:tbl>
              <a:tblPr/>
              <a:tblGrid>
                <a:gridCol w="2533842"/>
                <a:gridCol w="399221"/>
                <a:gridCol w="623654"/>
                <a:gridCol w="404667"/>
                <a:gridCol w="575120"/>
                <a:gridCol w="432048"/>
                <a:gridCol w="576064"/>
                <a:gridCol w="660174"/>
                <a:gridCol w="493883"/>
                <a:gridCol w="482490"/>
                <a:gridCol w="451685"/>
                <a:gridCol w="93980"/>
                <a:gridCol w="566045"/>
                <a:gridCol w="567439"/>
              </a:tblGrid>
              <a:tr h="289785"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Показатели</a:t>
                      </a:r>
                      <a:endParaRPr lang="ru-RU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Отсутствуют</a:t>
                      </a:r>
                      <a:endParaRPr lang="ru-RU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Присутствуют  </a:t>
                      </a:r>
                      <a:endParaRPr lang="ru-RU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в неполном объеме</a:t>
                      </a:r>
                      <a:endParaRPr lang="ru-RU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dirty="0" smtClean="0">
                          <a:latin typeface="Times New Roman"/>
                          <a:ea typeface="Calibri"/>
                          <a:cs typeface="Times New Roman"/>
                        </a:rPr>
                        <a:t>Присутствуют в достаточном объеме </a:t>
                      </a:r>
                      <a:endParaRPr lang="ru-RU" sz="1000" b="1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Присутствуют в полном объеме</a:t>
                      </a:r>
                      <a:endParaRPr lang="ru-RU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00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60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2016-2017</a:t>
                      </a:r>
                      <a:endParaRPr lang="ru-RU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2017-2018</a:t>
                      </a:r>
                      <a:endParaRPr lang="ru-RU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2018-2019</a:t>
                      </a:r>
                      <a:endParaRPr lang="ru-RU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2016-2017</a:t>
                      </a:r>
                      <a:endParaRPr lang="ru-RU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2017-2018</a:t>
                      </a:r>
                      <a:endParaRPr lang="ru-RU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2018-2019</a:t>
                      </a:r>
                      <a:endParaRPr lang="ru-RU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2016-2017</a:t>
                      </a:r>
                      <a:endParaRPr lang="ru-RU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2017-2018</a:t>
                      </a:r>
                      <a:endParaRPr lang="ru-RU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2018-2019</a:t>
                      </a:r>
                      <a:endParaRPr lang="ru-RU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2016-2017</a:t>
                      </a:r>
                      <a:endParaRPr lang="ru-RU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/>
                          <a:ea typeface="Calibri"/>
                          <a:cs typeface="Times New Roman"/>
                        </a:rPr>
                        <a:t>2017-2018</a:t>
                      </a:r>
                      <a:endParaRPr lang="ru-RU" sz="10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latin typeface="Times New Roman"/>
                          <a:ea typeface="Calibri"/>
                          <a:cs typeface="Times New Roman"/>
                        </a:rPr>
                        <a:t>2018-2019</a:t>
                      </a:r>
                      <a:endParaRPr lang="ru-RU" sz="11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892">
                <a:tc gridSpan="1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Взаимодействие педагогов с детьми в образовательном пространстве  ДОО</a:t>
                      </a:r>
                      <a:endParaRPr lang="ru-RU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013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Педагоги общаются с детьми дружелюбно</a:t>
                      </a:r>
                      <a:endParaRPr lang="ru-RU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algn="just">
                        <a:spcAft>
                          <a:spcPts val="0"/>
                        </a:spcAft>
                      </a:pP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0" b="1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buFont typeface="Wingdings" pitchFamily="2" charset="2"/>
                        <a:buChar char="ü"/>
                      </a:pPr>
                      <a:r>
                        <a:rPr lang="ru-RU" sz="800" b="1" dirty="0" smtClean="0">
                          <a:latin typeface="Calibri"/>
                          <a:ea typeface="Calibri"/>
                          <a:cs typeface="Times New Roman"/>
                        </a:rPr>
                        <a:t>   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8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Cambria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Cambria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endParaRPr lang="ru-RU" sz="800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/>
                          <a:ea typeface="Calibri"/>
                          <a:cs typeface="Times New Roman"/>
                        </a:rPr>
                        <a:t>Педагоги используют в образовательном процессе группы и рекреации технологии развивающего обучения</a:t>
                      </a:r>
                      <a:endParaRPr lang="ru-RU" sz="10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0" b="1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  </a:t>
                      </a:r>
                      <a:endParaRPr lang="ru-RU" sz="1000" b="1" dirty="0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8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endParaRPr lang="ru-RU" sz="800" b="1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Педагоги откликаются на любые просьбы детей о сотрудничестве и совместной деятельности  </a:t>
                      </a:r>
                      <a:endParaRPr lang="ru-RU" sz="10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0" b="1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8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Персонал обсуждает с детьми идеи, связанные с развивающими играми математического содержания </a:t>
                      </a:r>
                      <a:endParaRPr lang="ru-RU" sz="10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0" b="1" dirty="0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800" b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У детей есть много возможностей, чтобы быть участниками само организованных малых групп</a:t>
                      </a:r>
                      <a:endParaRPr lang="ru-RU" sz="10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0" b="1" dirty="0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endParaRPr lang="ru-RU" sz="8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8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2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Педагоги предоставляют выбор детям к развивающим играм в центрах рекреации</a:t>
                      </a:r>
                      <a:endParaRPr lang="ru-RU" sz="10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0" b="1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800" b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Педагоги вежливо и доброжелательно отвечают на вопросы и обращения детей, обсуждает проблемы </a:t>
                      </a:r>
                      <a:endParaRPr lang="ru-RU" sz="10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0" b="1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0" b="1" dirty="0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0" b="1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Cambria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Cambria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Cambria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2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00025" algn="l"/>
                        </a:tabLs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Помогая ребенку освоить трудное или новое действие, педагоги проявляют заинтересованность и доброжелательность</a:t>
                      </a:r>
                      <a:endParaRPr lang="ru-RU" sz="10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0" b="1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0" b="1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0" b="1" dirty="0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Cambria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Cambria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endParaRPr lang="ru-RU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Cambria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67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Педагоги гибко реагируют на неожиданно возникшие условия ООД в центрах рекреации</a:t>
                      </a:r>
                      <a:endParaRPr lang="ru-RU" sz="10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0" b="1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0" b="1" dirty="0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Cambria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Cambria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endParaRPr lang="ru-RU" sz="80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Cambria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Cambria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957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Педагоги предоставили родителям самостоятельно проявить инициативу в выборе темы и (или) содержания и осуществления проекта</a:t>
                      </a:r>
                      <a:endParaRPr lang="ru-RU" sz="1000" b="1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0" b="1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457200" algn="l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latin typeface="Cambria"/>
                          <a:ea typeface="MS Minngs"/>
                          <a:cs typeface="Cambria"/>
                        </a:rPr>
                        <a:t> </a:t>
                      </a:r>
                      <a:endParaRPr lang="ru-RU" sz="1200" b="1" dirty="0">
                        <a:latin typeface="Cambria"/>
                        <a:ea typeface="MS Minngs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endParaRPr lang="ru-RU" sz="800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9785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Педагоги знакомят родителей с современными технологиями</a:t>
                      </a:r>
                      <a:endParaRPr lang="ru-RU" sz="10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0" b="1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8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endParaRPr lang="ru-RU" sz="12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457200" algn="l">
                        <a:spcAft>
                          <a:spcPts val="0"/>
                        </a:spcAft>
                      </a:pPr>
                      <a:endParaRPr lang="ru-RU" sz="1200" b="1" dirty="0">
                        <a:latin typeface="Cambria"/>
                        <a:ea typeface="MS Minngs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endParaRPr lang="ru-RU" sz="80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2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000000"/>
                          </a:solidFill>
                          <a:latin typeface="Times New Roman"/>
                          <a:ea typeface="Calibri"/>
                          <a:cs typeface="Calibri"/>
                        </a:rPr>
                        <a:t>Родители проявляют желание участвовать в мероприятиях детского сада</a:t>
                      </a:r>
                      <a:endParaRPr lang="ru-RU" sz="10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000" b="1" dirty="0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b="1" dirty="0"/>
                    </a:p>
                  </a:txBody>
                  <a:tcPr marL="27053" marR="270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800" b="1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endParaRPr lang="ru-RU" sz="12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spcAft>
                          <a:spcPts val="0"/>
                        </a:spcAft>
                      </a:pP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457200" algn="l">
                        <a:spcAft>
                          <a:spcPts val="0"/>
                        </a:spcAft>
                      </a:pPr>
                      <a:endParaRPr lang="ru-RU" sz="1200" b="1" dirty="0">
                        <a:latin typeface="Cambria"/>
                        <a:ea typeface="MS Minngs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342900" lvl="0" indent="-342900" algn="just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endParaRPr lang="ru-RU" sz="80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>
                        <a:spcAft>
                          <a:spcPts val="0"/>
                        </a:spcAft>
                        <a:buFont typeface="Wingdings"/>
                        <a:buChar char=""/>
                      </a:pPr>
                      <a:r>
                        <a:rPr lang="ru-RU" sz="800" b="1" dirty="0" smtClean="0">
                          <a:latin typeface="Times New Roman"/>
                          <a:ea typeface="Calibri"/>
                          <a:cs typeface="Cambria"/>
                        </a:rPr>
                        <a:t> </a:t>
                      </a:r>
                      <a:endParaRPr lang="ru-RU" sz="800" b="1" dirty="0">
                        <a:latin typeface="Times New Roman"/>
                        <a:ea typeface="Calibri"/>
                        <a:cs typeface="Cambria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0"/>
            <a:ext cx="8352928" cy="692696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</a:rPr>
              <a:t>Эффекты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908720"/>
            <a:ext cx="74888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Эффективность РППС </a:t>
            </a:r>
            <a:endParaRPr lang="ru-RU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5657671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Средняя оценка по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</a:rPr>
              <a:t>подшкале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«Предметно-пространственная среда» </a:t>
            </a:r>
          </a:p>
          <a:p>
            <a:pPr algn="just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 2016-2017 год  2,5;               2017-2018 год – 4,6          2018-2019 год – 5,9.</a:t>
            </a:r>
          </a:p>
          <a:p>
            <a:endParaRPr lang="ru-RU" dirty="0"/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755576" y="1268760"/>
          <a:ext cx="7992888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0"/>
            <a:ext cx="8352928" cy="692696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</a:rPr>
              <a:t>Эффекты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293096"/>
            <a:ext cx="288032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«Качество условий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 для образовательного процесса 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в ДОО». </a:t>
            </a:r>
            <a:endParaRPr lang="ru-RU" sz="1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28184" y="2204864"/>
            <a:ext cx="2915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«Качество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образовательного процесса в ДОО»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251520" y="836712"/>
          <a:ext cx="5688632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2771800" y="3789040"/>
          <a:ext cx="6156176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8395</TotalTime>
  <Words>1695</Words>
  <Application>Microsoft Office PowerPoint</Application>
  <PresentationFormat>Экран (4:3)</PresentationFormat>
  <Paragraphs>400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Современные организационно-правовые, экономические аспекты управления образованием (на примере системы дошкольного образования города Калининграда)</dc:title>
  <dc:creator>Ольга Николаевна</dc:creator>
  <cp:lastModifiedBy>ИС</cp:lastModifiedBy>
  <cp:revision>296</cp:revision>
  <cp:lastPrinted>2012-02-28T17:55:05Z</cp:lastPrinted>
  <dcterms:created xsi:type="dcterms:W3CDTF">2010-08-10T12:14:18Z</dcterms:created>
  <dcterms:modified xsi:type="dcterms:W3CDTF">2020-02-05T15:02:59Z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TC100690401049</vt:lpwstr>
  </property>
</Properties>
</file>