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6" r:id="rId3"/>
    <p:sldId id="260" r:id="rId4"/>
    <p:sldId id="262" r:id="rId5"/>
    <p:sldId id="263" r:id="rId6"/>
    <p:sldId id="270" r:id="rId7"/>
    <p:sldId id="271" r:id="rId8"/>
    <p:sldId id="272" r:id="rId9"/>
    <p:sldId id="273" r:id="rId10"/>
    <p:sldId id="274" r:id="rId11"/>
    <p:sldId id="261" r:id="rId12"/>
    <p:sldId id="264" r:id="rId13"/>
    <p:sldId id="265" r:id="rId14"/>
    <p:sldId id="266" r:id="rId15"/>
    <p:sldId id="268" r:id="rId16"/>
    <p:sldId id="275" r:id="rId17"/>
    <p:sldId id="269" r:id="rId18"/>
    <p:sldId id="25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B67"/>
    <a:srgbClr val="C8D8F6"/>
    <a:srgbClr val="3F4A83"/>
    <a:srgbClr val="E0EDF5"/>
    <a:srgbClr val="7088E3"/>
    <a:srgbClr val="7C8197"/>
    <a:srgbClr val="A7C9E4"/>
    <a:srgbClr val="F3F3F3"/>
    <a:srgbClr val="28578B"/>
    <a:srgbClr val="437DC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F235F-F9B9-47A2-972E-A3B7859E0C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33CA0-6B31-4B06-A89B-A917921D6D96}">
      <dgm:prSet phldrT="[Текст]" custT="1"/>
      <dgm:spPr>
        <a:solidFill>
          <a:srgbClr val="66FF99"/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Информационный критерий</a:t>
          </a: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68B61125-2579-4E67-A57B-824C138B29D4}" type="parTrans" cxnId="{91847AC3-548D-408D-AC92-D23E98023CA1}">
      <dgm:prSet/>
      <dgm:spPr/>
      <dgm:t>
        <a:bodyPr/>
        <a:lstStyle/>
        <a:p>
          <a:endParaRPr lang="ru-RU"/>
        </a:p>
      </dgm:t>
    </dgm:pt>
    <dgm:pt modelId="{DA8F553E-15F9-46FC-9666-027D7D718070}" type="sibTrans" cxnId="{91847AC3-548D-408D-AC92-D23E98023CA1}">
      <dgm:prSet/>
      <dgm:spPr/>
      <dgm:t>
        <a:bodyPr/>
        <a:lstStyle/>
        <a:p>
          <a:endParaRPr lang="ru-RU"/>
        </a:p>
      </dgm:t>
    </dgm:pt>
    <dgm:pt modelId="{02FE74C0-7F9C-42AC-96D2-481F96CCFAC2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Критерий кадрового развития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ADE25332-5748-49BD-9DE4-4F74936C748E}" type="parTrans" cxnId="{6E136D2E-2D27-4BF6-87C1-E3A3DA26C374}">
      <dgm:prSet/>
      <dgm:spPr/>
      <dgm:t>
        <a:bodyPr/>
        <a:lstStyle/>
        <a:p>
          <a:endParaRPr lang="ru-RU"/>
        </a:p>
      </dgm:t>
    </dgm:pt>
    <dgm:pt modelId="{0072543F-7DC0-47CB-9C51-D96CEC652F02}" type="sibTrans" cxnId="{6E136D2E-2D27-4BF6-87C1-E3A3DA26C374}">
      <dgm:prSet/>
      <dgm:spPr/>
      <dgm:t>
        <a:bodyPr/>
        <a:lstStyle/>
        <a:p>
          <a:endParaRPr lang="ru-RU"/>
        </a:p>
      </dgm:t>
    </dgm:pt>
    <dgm:pt modelId="{B1D21A87-8406-4429-A7F5-3A3BE45940C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Критерий методической продуктивности</a:t>
          </a:r>
          <a:endParaRPr lang="ru-RU" sz="1800" dirty="0"/>
        </a:p>
      </dgm:t>
    </dgm:pt>
    <dgm:pt modelId="{01DCD993-5C64-490A-86E9-F933DDFC7538}" type="parTrans" cxnId="{C4F0AAE4-4699-4C51-9AED-BE6E5198F461}">
      <dgm:prSet/>
      <dgm:spPr/>
      <dgm:t>
        <a:bodyPr/>
        <a:lstStyle/>
        <a:p>
          <a:endParaRPr lang="ru-RU"/>
        </a:p>
      </dgm:t>
    </dgm:pt>
    <dgm:pt modelId="{EEE1A212-8053-4A40-9A6B-8D3658C3FAFD}" type="sibTrans" cxnId="{C4F0AAE4-4699-4C51-9AED-BE6E5198F461}">
      <dgm:prSet/>
      <dgm:spPr/>
      <dgm:t>
        <a:bodyPr/>
        <a:lstStyle/>
        <a:p>
          <a:endParaRPr lang="ru-RU"/>
        </a:p>
      </dgm:t>
    </dgm:pt>
    <dgm:pt modelId="{1246A829-2162-467E-9D1B-B1D00A1DF7D4}">
      <dgm:prSet custT="1"/>
      <dgm:spPr>
        <a:solidFill>
          <a:srgbClr val="36B0D6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Мотивационный критерий </a:t>
          </a:r>
          <a:endParaRPr lang="ru-RU" sz="1800" b="1" dirty="0">
            <a:solidFill>
              <a:schemeClr val="tx1"/>
            </a:solidFill>
          </a:endParaRPr>
        </a:p>
      </dgm:t>
    </dgm:pt>
    <dgm:pt modelId="{920038C0-5B1A-4813-9335-2A098CC39CDD}" type="parTrans" cxnId="{A95D9762-C590-45CB-BA7B-0B326B26C923}">
      <dgm:prSet/>
      <dgm:spPr/>
      <dgm:t>
        <a:bodyPr/>
        <a:lstStyle/>
        <a:p>
          <a:endParaRPr lang="ru-RU"/>
        </a:p>
      </dgm:t>
    </dgm:pt>
    <dgm:pt modelId="{A8B76AE6-C748-4ABE-83D2-C834AA97E4D2}" type="sibTrans" cxnId="{A95D9762-C590-45CB-BA7B-0B326B26C923}">
      <dgm:prSet/>
      <dgm:spPr/>
      <dgm:t>
        <a:bodyPr/>
        <a:lstStyle/>
        <a:p>
          <a:endParaRPr lang="ru-RU"/>
        </a:p>
      </dgm:t>
    </dgm:pt>
    <dgm:pt modelId="{87C2EB5F-827D-464B-920F-F6CEF6C22F75}">
      <dgm:prSet phldrT="[Текст]" custT="1"/>
      <dgm:spPr>
        <a:solidFill>
          <a:srgbClr val="F8994A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Критерий материально-технических условий</a:t>
          </a:r>
          <a:endParaRPr lang="ru-RU" sz="1800" dirty="0"/>
        </a:p>
      </dgm:t>
    </dgm:pt>
    <dgm:pt modelId="{7F580C23-C879-4065-9D8F-491713FB7098}" type="parTrans" cxnId="{CD05B66C-C0F5-4FCB-AE6C-5940135C4A0E}">
      <dgm:prSet/>
      <dgm:spPr/>
      <dgm:t>
        <a:bodyPr/>
        <a:lstStyle/>
        <a:p>
          <a:endParaRPr lang="ru-RU"/>
        </a:p>
      </dgm:t>
    </dgm:pt>
    <dgm:pt modelId="{BC938032-B5EC-4000-869D-71FDC5A17546}" type="sibTrans" cxnId="{CD05B66C-C0F5-4FCB-AE6C-5940135C4A0E}">
      <dgm:prSet/>
      <dgm:spPr/>
      <dgm:t>
        <a:bodyPr/>
        <a:lstStyle/>
        <a:p>
          <a:endParaRPr lang="ru-RU"/>
        </a:p>
      </dgm:t>
    </dgm:pt>
    <dgm:pt modelId="{750C5C20-CB96-40D4-9570-66304ABCA788}" type="pres">
      <dgm:prSet presAssocID="{028F235F-F9B9-47A2-972E-A3B7859E0C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BEE10-84F9-4D68-9F1B-8D7F6B6F935D}" type="pres">
      <dgm:prSet presAssocID="{95C33CA0-6B31-4B06-A89B-A917921D6D96}" presName="parentLin" presStyleCnt="0"/>
      <dgm:spPr/>
    </dgm:pt>
    <dgm:pt modelId="{9668C429-3B86-449E-8123-ACD22ED70678}" type="pres">
      <dgm:prSet presAssocID="{95C33CA0-6B31-4B06-A89B-A917921D6D9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65D7BC6-E14E-4814-8ABE-E1081A34BFF5}" type="pres">
      <dgm:prSet presAssocID="{95C33CA0-6B31-4B06-A89B-A917921D6D96}" presName="parentText" presStyleLbl="node1" presStyleIdx="0" presStyleCnt="5" custScaleX="131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B3717-F37C-4460-A502-7452D23B4296}" type="pres">
      <dgm:prSet presAssocID="{95C33CA0-6B31-4B06-A89B-A917921D6D96}" presName="negativeSpace" presStyleCnt="0"/>
      <dgm:spPr/>
    </dgm:pt>
    <dgm:pt modelId="{34CCEAE5-73F4-4159-A54B-BB6E3D6D85B1}" type="pres">
      <dgm:prSet presAssocID="{95C33CA0-6B31-4B06-A89B-A917921D6D96}" presName="childText" presStyleLbl="conFgAcc1" presStyleIdx="0" presStyleCnt="5" custLinFactNeighborX="-793" custLinFactNeighborY="-34792">
        <dgm:presLayoutVars>
          <dgm:bulletEnabled val="1"/>
        </dgm:presLayoutVars>
      </dgm:prSet>
      <dgm:spPr/>
    </dgm:pt>
    <dgm:pt modelId="{610CBFF1-5109-4617-B059-3A5A0587451C}" type="pres">
      <dgm:prSet presAssocID="{DA8F553E-15F9-46FC-9666-027D7D718070}" presName="spaceBetweenRectangles" presStyleCnt="0"/>
      <dgm:spPr/>
    </dgm:pt>
    <dgm:pt modelId="{6BB85889-3D99-4437-9B9D-60F47FAAE693}" type="pres">
      <dgm:prSet presAssocID="{02FE74C0-7F9C-42AC-96D2-481F96CCFAC2}" presName="parentLin" presStyleCnt="0"/>
      <dgm:spPr/>
    </dgm:pt>
    <dgm:pt modelId="{15098A55-101F-41BF-B15B-9D3D513529CF}" type="pres">
      <dgm:prSet presAssocID="{02FE74C0-7F9C-42AC-96D2-481F96CCFAC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32BAF90-AE19-466E-B3D2-0B7B37D167C5}" type="pres">
      <dgm:prSet presAssocID="{02FE74C0-7F9C-42AC-96D2-481F96CCFAC2}" presName="parentText" presStyleLbl="node1" presStyleIdx="1" presStyleCnt="5" custScaleX="130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960B-E504-4B03-BDE3-37944B79A6AE}" type="pres">
      <dgm:prSet presAssocID="{02FE74C0-7F9C-42AC-96D2-481F96CCFAC2}" presName="negativeSpace" presStyleCnt="0"/>
      <dgm:spPr/>
    </dgm:pt>
    <dgm:pt modelId="{2B85C8AF-D970-4F46-89F9-7D64D20AB7E3}" type="pres">
      <dgm:prSet presAssocID="{02FE74C0-7F9C-42AC-96D2-481F96CCFAC2}" presName="childText" presStyleLbl="conFgAcc1" presStyleIdx="1" presStyleCnt="5">
        <dgm:presLayoutVars>
          <dgm:bulletEnabled val="1"/>
        </dgm:presLayoutVars>
      </dgm:prSet>
      <dgm:spPr/>
    </dgm:pt>
    <dgm:pt modelId="{A42767BE-2C6D-455A-99AA-D1701729BA99}" type="pres">
      <dgm:prSet presAssocID="{0072543F-7DC0-47CB-9C51-D96CEC652F02}" presName="spaceBetweenRectangles" presStyleCnt="0"/>
      <dgm:spPr/>
    </dgm:pt>
    <dgm:pt modelId="{49632BD0-16AF-4057-88E5-0C94C271E214}" type="pres">
      <dgm:prSet presAssocID="{B1D21A87-8406-4429-A7F5-3A3BE45940C3}" presName="parentLin" presStyleCnt="0"/>
      <dgm:spPr/>
    </dgm:pt>
    <dgm:pt modelId="{E755BE8A-47AD-44D7-8E7F-9B4B4AA79AC7}" type="pres">
      <dgm:prSet presAssocID="{B1D21A87-8406-4429-A7F5-3A3BE45940C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C0BEB65-88F2-47FF-956D-A03B7986BB04}" type="pres">
      <dgm:prSet presAssocID="{B1D21A87-8406-4429-A7F5-3A3BE45940C3}" presName="parentText" presStyleLbl="node1" presStyleIdx="2" presStyleCnt="5" custScaleX="129360" custLinFactNeighborX="4705" custLinFactNeighborY="-6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94D7E-D9A8-4190-A3B2-9E7D7C069C95}" type="pres">
      <dgm:prSet presAssocID="{B1D21A87-8406-4429-A7F5-3A3BE45940C3}" presName="negativeSpace" presStyleCnt="0"/>
      <dgm:spPr/>
    </dgm:pt>
    <dgm:pt modelId="{8EAC9F62-125F-43BF-BED2-943A5A8D653B}" type="pres">
      <dgm:prSet presAssocID="{B1D21A87-8406-4429-A7F5-3A3BE45940C3}" presName="childText" presStyleLbl="conFgAcc1" presStyleIdx="2" presStyleCnt="5">
        <dgm:presLayoutVars>
          <dgm:bulletEnabled val="1"/>
        </dgm:presLayoutVars>
      </dgm:prSet>
      <dgm:spPr/>
    </dgm:pt>
    <dgm:pt modelId="{9E8C0CE2-E7E9-462D-B15C-DA7C9A6C3277}" type="pres">
      <dgm:prSet presAssocID="{EEE1A212-8053-4A40-9A6B-8D3658C3FAFD}" presName="spaceBetweenRectangles" presStyleCnt="0"/>
      <dgm:spPr/>
    </dgm:pt>
    <dgm:pt modelId="{4187C1B5-3E86-4A11-8516-19896B8F50F4}" type="pres">
      <dgm:prSet presAssocID="{1246A829-2162-467E-9D1B-B1D00A1DF7D4}" presName="parentLin" presStyleCnt="0"/>
      <dgm:spPr/>
    </dgm:pt>
    <dgm:pt modelId="{DC4B5235-EA47-4E68-8FC2-80B5A4087325}" type="pres">
      <dgm:prSet presAssocID="{1246A829-2162-467E-9D1B-B1D00A1DF7D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FF909AB-27E7-4E7D-A6EB-11C707FCE42F}" type="pres">
      <dgm:prSet presAssocID="{1246A829-2162-467E-9D1B-B1D00A1DF7D4}" presName="parentText" presStyleLbl="node1" presStyleIdx="3" presStyleCnt="5" custScaleX="1299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3D19-A64B-432A-945C-621A57DB33C5}" type="pres">
      <dgm:prSet presAssocID="{1246A829-2162-467E-9D1B-B1D00A1DF7D4}" presName="negativeSpace" presStyleCnt="0"/>
      <dgm:spPr/>
    </dgm:pt>
    <dgm:pt modelId="{3420A989-6F2D-449E-A91C-FF83022AAF49}" type="pres">
      <dgm:prSet presAssocID="{1246A829-2162-467E-9D1B-B1D00A1DF7D4}" presName="childText" presStyleLbl="conFgAcc1" presStyleIdx="3" presStyleCnt="5">
        <dgm:presLayoutVars>
          <dgm:bulletEnabled val="1"/>
        </dgm:presLayoutVars>
      </dgm:prSet>
      <dgm:spPr/>
    </dgm:pt>
    <dgm:pt modelId="{05777A7C-B57F-49AA-A4AC-A8CD31011F58}" type="pres">
      <dgm:prSet presAssocID="{A8B76AE6-C748-4ABE-83D2-C834AA97E4D2}" presName="spaceBetweenRectangles" presStyleCnt="0"/>
      <dgm:spPr/>
    </dgm:pt>
    <dgm:pt modelId="{40E6AAA3-40AF-4DE1-877C-CD42B356CB5C}" type="pres">
      <dgm:prSet presAssocID="{87C2EB5F-827D-464B-920F-F6CEF6C22F75}" presName="parentLin" presStyleCnt="0"/>
      <dgm:spPr/>
    </dgm:pt>
    <dgm:pt modelId="{C4A91C6C-3607-4170-9C38-E58AA423DD2A}" type="pres">
      <dgm:prSet presAssocID="{87C2EB5F-827D-464B-920F-F6CEF6C22F7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927D9F3-A41D-4C04-A92D-5790DF3BAC06}" type="pres">
      <dgm:prSet presAssocID="{87C2EB5F-827D-464B-920F-F6CEF6C22F75}" presName="parentText" presStyleLbl="node1" presStyleIdx="4" presStyleCnt="5" custScaleX="132387" custLinFactNeighborX="-14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3056-3662-435E-A275-F3D42CB8BB1D}" type="pres">
      <dgm:prSet presAssocID="{87C2EB5F-827D-464B-920F-F6CEF6C22F75}" presName="negativeSpace" presStyleCnt="0"/>
      <dgm:spPr/>
    </dgm:pt>
    <dgm:pt modelId="{17746166-3FA0-4ADE-9A5C-5B88B20D6C1A}" type="pres">
      <dgm:prSet presAssocID="{87C2EB5F-827D-464B-920F-F6CEF6C22F7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3E18B67-37D1-4762-9EB3-4FD5A6791C02}" type="presOf" srcId="{87C2EB5F-827D-464B-920F-F6CEF6C22F75}" destId="{9927D9F3-A41D-4C04-A92D-5790DF3BAC06}" srcOrd="1" destOrd="0" presId="urn:microsoft.com/office/officeart/2005/8/layout/list1"/>
    <dgm:cxn modelId="{CD05B66C-C0F5-4FCB-AE6C-5940135C4A0E}" srcId="{028F235F-F9B9-47A2-972E-A3B7859E0CB1}" destId="{87C2EB5F-827D-464B-920F-F6CEF6C22F75}" srcOrd="4" destOrd="0" parTransId="{7F580C23-C879-4065-9D8F-491713FB7098}" sibTransId="{BC938032-B5EC-4000-869D-71FDC5A17546}"/>
    <dgm:cxn modelId="{928279B6-8FA1-4AFC-96CC-036A522348C0}" type="presOf" srcId="{87C2EB5F-827D-464B-920F-F6CEF6C22F75}" destId="{C4A91C6C-3607-4170-9C38-E58AA423DD2A}" srcOrd="0" destOrd="0" presId="urn:microsoft.com/office/officeart/2005/8/layout/list1"/>
    <dgm:cxn modelId="{6A78FA71-AD85-4F7B-A342-5352EA151F2D}" type="presOf" srcId="{95C33CA0-6B31-4B06-A89B-A917921D6D96}" destId="{9668C429-3B86-449E-8123-ACD22ED70678}" srcOrd="0" destOrd="0" presId="urn:microsoft.com/office/officeart/2005/8/layout/list1"/>
    <dgm:cxn modelId="{9DD98BDA-86E5-49F9-9ABB-BE9A78EC28B3}" type="presOf" srcId="{02FE74C0-7F9C-42AC-96D2-481F96CCFAC2}" destId="{15098A55-101F-41BF-B15B-9D3D513529CF}" srcOrd="0" destOrd="0" presId="urn:microsoft.com/office/officeart/2005/8/layout/list1"/>
    <dgm:cxn modelId="{35E95CAF-846E-4251-ABCD-F8E6138914C0}" type="presOf" srcId="{1246A829-2162-467E-9D1B-B1D00A1DF7D4}" destId="{DFF909AB-27E7-4E7D-A6EB-11C707FCE42F}" srcOrd="1" destOrd="0" presId="urn:microsoft.com/office/officeart/2005/8/layout/list1"/>
    <dgm:cxn modelId="{CA456291-9A04-45DE-A629-0637AB31C43C}" type="presOf" srcId="{B1D21A87-8406-4429-A7F5-3A3BE45940C3}" destId="{E755BE8A-47AD-44D7-8E7F-9B4B4AA79AC7}" srcOrd="0" destOrd="0" presId="urn:microsoft.com/office/officeart/2005/8/layout/list1"/>
    <dgm:cxn modelId="{11761931-1F08-4B87-BFF2-8B847BF22979}" type="presOf" srcId="{95C33CA0-6B31-4B06-A89B-A917921D6D96}" destId="{965D7BC6-E14E-4814-8ABE-E1081A34BFF5}" srcOrd="1" destOrd="0" presId="urn:microsoft.com/office/officeart/2005/8/layout/list1"/>
    <dgm:cxn modelId="{CDA1B2AF-A5ED-4BC2-9DB3-20D88058EB2C}" type="presOf" srcId="{02FE74C0-7F9C-42AC-96D2-481F96CCFAC2}" destId="{A32BAF90-AE19-466E-B3D2-0B7B37D167C5}" srcOrd="1" destOrd="0" presId="urn:microsoft.com/office/officeart/2005/8/layout/list1"/>
    <dgm:cxn modelId="{7BBEE40A-4405-4AF1-B3DF-B4A67A3C62DF}" type="presOf" srcId="{1246A829-2162-467E-9D1B-B1D00A1DF7D4}" destId="{DC4B5235-EA47-4E68-8FC2-80B5A4087325}" srcOrd="0" destOrd="0" presId="urn:microsoft.com/office/officeart/2005/8/layout/list1"/>
    <dgm:cxn modelId="{91847AC3-548D-408D-AC92-D23E98023CA1}" srcId="{028F235F-F9B9-47A2-972E-A3B7859E0CB1}" destId="{95C33CA0-6B31-4B06-A89B-A917921D6D96}" srcOrd="0" destOrd="0" parTransId="{68B61125-2579-4E67-A57B-824C138B29D4}" sibTransId="{DA8F553E-15F9-46FC-9666-027D7D718070}"/>
    <dgm:cxn modelId="{A95D9762-C590-45CB-BA7B-0B326B26C923}" srcId="{028F235F-F9B9-47A2-972E-A3B7859E0CB1}" destId="{1246A829-2162-467E-9D1B-B1D00A1DF7D4}" srcOrd="3" destOrd="0" parTransId="{920038C0-5B1A-4813-9335-2A098CC39CDD}" sibTransId="{A8B76AE6-C748-4ABE-83D2-C834AA97E4D2}"/>
    <dgm:cxn modelId="{0B9F6FD9-9C7F-4716-BD7B-11A15B88BA30}" type="presOf" srcId="{028F235F-F9B9-47A2-972E-A3B7859E0CB1}" destId="{750C5C20-CB96-40D4-9570-66304ABCA788}" srcOrd="0" destOrd="0" presId="urn:microsoft.com/office/officeart/2005/8/layout/list1"/>
    <dgm:cxn modelId="{6E136D2E-2D27-4BF6-87C1-E3A3DA26C374}" srcId="{028F235F-F9B9-47A2-972E-A3B7859E0CB1}" destId="{02FE74C0-7F9C-42AC-96D2-481F96CCFAC2}" srcOrd="1" destOrd="0" parTransId="{ADE25332-5748-49BD-9DE4-4F74936C748E}" sibTransId="{0072543F-7DC0-47CB-9C51-D96CEC652F02}"/>
    <dgm:cxn modelId="{E7CCC3D9-9A48-47EF-9813-16BD2E1FFEA3}" type="presOf" srcId="{B1D21A87-8406-4429-A7F5-3A3BE45940C3}" destId="{3C0BEB65-88F2-47FF-956D-A03B7986BB04}" srcOrd="1" destOrd="0" presId="urn:microsoft.com/office/officeart/2005/8/layout/list1"/>
    <dgm:cxn modelId="{C4F0AAE4-4699-4C51-9AED-BE6E5198F461}" srcId="{028F235F-F9B9-47A2-972E-A3B7859E0CB1}" destId="{B1D21A87-8406-4429-A7F5-3A3BE45940C3}" srcOrd="2" destOrd="0" parTransId="{01DCD993-5C64-490A-86E9-F933DDFC7538}" sibTransId="{EEE1A212-8053-4A40-9A6B-8D3658C3FAFD}"/>
    <dgm:cxn modelId="{F84538CC-4360-47C6-8B97-8B67482557CA}" type="presParOf" srcId="{750C5C20-CB96-40D4-9570-66304ABCA788}" destId="{8AABEE10-84F9-4D68-9F1B-8D7F6B6F935D}" srcOrd="0" destOrd="0" presId="urn:microsoft.com/office/officeart/2005/8/layout/list1"/>
    <dgm:cxn modelId="{BB93C46D-048D-48F5-B28A-3A6439874426}" type="presParOf" srcId="{8AABEE10-84F9-4D68-9F1B-8D7F6B6F935D}" destId="{9668C429-3B86-449E-8123-ACD22ED70678}" srcOrd="0" destOrd="0" presId="urn:microsoft.com/office/officeart/2005/8/layout/list1"/>
    <dgm:cxn modelId="{52B02378-805A-40BC-BA03-DC5635E07A7E}" type="presParOf" srcId="{8AABEE10-84F9-4D68-9F1B-8D7F6B6F935D}" destId="{965D7BC6-E14E-4814-8ABE-E1081A34BFF5}" srcOrd="1" destOrd="0" presId="urn:microsoft.com/office/officeart/2005/8/layout/list1"/>
    <dgm:cxn modelId="{32C7D731-964A-4FF3-A4C9-D67D22656F92}" type="presParOf" srcId="{750C5C20-CB96-40D4-9570-66304ABCA788}" destId="{BF1B3717-F37C-4460-A502-7452D23B4296}" srcOrd="1" destOrd="0" presId="urn:microsoft.com/office/officeart/2005/8/layout/list1"/>
    <dgm:cxn modelId="{A0A6D7BC-9CF4-47C0-ABF9-1E659A262BCC}" type="presParOf" srcId="{750C5C20-CB96-40D4-9570-66304ABCA788}" destId="{34CCEAE5-73F4-4159-A54B-BB6E3D6D85B1}" srcOrd="2" destOrd="0" presId="urn:microsoft.com/office/officeart/2005/8/layout/list1"/>
    <dgm:cxn modelId="{D97591DA-842D-45B9-90E5-E231D988EF32}" type="presParOf" srcId="{750C5C20-CB96-40D4-9570-66304ABCA788}" destId="{610CBFF1-5109-4617-B059-3A5A0587451C}" srcOrd="3" destOrd="0" presId="urn:microsoft.com/office/officeart/2005/8/layout/list1"/>
    <dgm:cxn modelId="{EE689361-0111-40EE-AD50-2E78B7CC2E53}" type="presParOf" srcId="{750C5C20-CB96-40D4-9570-66304ABCA788}" destId="{6BB85889-3D99-4437-9B9D-60F47FAAE693}" srcOrd="4" destOrd="0" presId="urn:microsoft.com/office/officeart/2005/8/layout/list1"/>
    <dgm:cxn modelId="{8910DCCA-1B3E-436A-BA34-F1717D5C2063}" type="presParOf" srcId="{6BB85889-3D99-4437-9B9D-60F47FAAE693}" destId="{15098A55-101F-41BF-B15B-9D3D513529CF}" srcOrd="0" destOrd="0" presId="urn:microsoft.com/office/officeart/2005/8/layout/list1"/>
    <dgm:cxn modelId="{9FC0E72A-03AC-4E7F-9606-08803C9BB6C5}" type="presParOf" srcId="{6BB85889-3D99-4437-9B9D-60F47FAAE693}" destId="{A32BAF90-AE19-466E-B3D2-0B7B37D167C5}" srcOrd="1" destOrd="0" presId="urn:microsoft.com/office/officeart/2005/8/layout/list1"/>
    <dgm:cxn modelId="{3E00BF77-E7B3-48A0-B5E7-BB802F714E4C}" type="presParOf" srcId="{750C5C20-CB96-40D4-9570-66304ABCA788}" destId="{B1FC960B-E504-4B03-BDE3-37944B79A6AE}" srcOrd="5" destOrd="0" presId="urn:microsoft.com/office/officeart/2005/8/layout/list1"/>
    <dgm:cxn modelId="{FAEE34EB-3F04-4A27-9ED5-191411CD5A98}" type="presParOf" srcId="{750C5C20-CB96-40D4-9570-66304ABCA788}" destId="{2B85C8AF-D970-4F46-89F9-7D64D20AB7E3}" srcOrd="6" destOrd="0" presId="urn:microsoft.com/office/officeart/2005/8/layout/list1"/>
    <dgm:cxn modelId="{AB9F800E-BF43-44D8-9C44-82DD7402CDB0}" type="presParOf" srcId="{750C5C20-CB96-40D4-9570-66304ABCA788}" destId="{A42767BE-2C6D-455A-99AA-D1701729BA99}" srcOrd="7" destOrd="0" presId="urn:microsoft.com/office/officeart/2005/8/layout/list1"/>
    <dgm:cxn modelId="{5E7B1333-7F40-417D-90A6-0C2B3C7001DE}" type="presParOf" srcId="{750C5C20-CB96-40D4-9570-66304ABCA788}" destId="{49632BD0-16AF-4057-88E5-0C94C271E214}" srcOrd="8" destOrd="0" presId="urn:microsoft.com/office/officeart/2005/8/layout/list1"/>
    <dgm:cxn modelId="{1CF54BE5-9591-476B-A3CC-8AC8EFB5286C}" type="presParOf" srcId="{49632BD0-16AF-4057-88E5-0C94C271E214}" destId="{E755BE8A-47AD-44D7-8E7F-9B4B4AA79AC7}" srcOrd="0" destOrd="0" presId="urn:microsoft.com/office/officeart/2005/8/layout/list1"/>
    <dgm:cxn modelId="{83F939E1-5C97-4799-AC8C-A30F82B8AD0A}" type="presParOf" srcId="{49632BD0-16AF-4057-88E5-0C94C271E214}" destId="{3C0BEB65-88F2-47FF-956D-A03B7986BB04}" srcOrd="1" destOrd="0" presId="urn:microsoft.com/office/officeart/2005/8/layout/list1"/>
    <dgm:cxn modelId="{F4502865-92F4-4728-A1EB-AB40EEAFAAF6}" type="presParOf" srcId="{750C5C20-CB96-40D4-9570-66304ABCA788}" destId="{3FC94D7E-D9A8-4190-A3B2-9E7D7C069C95}" srcOrd="9" destOrd="0" presId="urn:microsoft.com/office/officeart/2005/8/layout/list1"/>
    <dgm:cxn modelId="{ECC5B45A-C0CD-4BA9-BBF6-9E165BBAE966}" type="presParOf" srcId="{750C5C20-CB96-40D4-9570-66304ABCA788}" destId="{8EAC9F62-125F-43BF-BED2-943A5A8D653B}" srcOrd="10" destOrd="0" presId="urn:microsoft.com/office/officeart/2005/8/layout/list1"/>
    <dgm:cxn modelId="{4A96FFB8-600A-40D1-B218-60EC2F95210A}" type="presParOf" srcId="{750C5C20-CB96-40D4-9570-66304ABCA788}" destId="{9E8C0CE2-E7E9-462D-B15C-DA7C9A6C3277}" srcOrd="11" destOrd="0" presId="urn:microsoft.com/office/officeart/2005/8/layout/list1"/>
    <dgm:cxn modelId="{523EA321-01A6-4F96-8CA3-6AAB22290EE6}" type="presParOf" srcId="{750C5C20-CB96-40D4-9570-66304ABCA788}" destId="{4187C1B5-3E86-4A11-8516-19896B8F50F4}" srcOrd="12" destOrd="0" presId="urn:microsoft.com/office/officeart/2005/8/layout/list1"/>
    <dgm:cxn modelId="{1196212E-A8E9-4910-A5E8-0E29B22D3907}" type="presParOf" srcId="{4187C1B5-3E86-4A11-8516-19896B8F50F4}" destId="{DC4B5235-EA47-4E68-8FC2-80B5A4087325}" srcOrd="0" destOrd="0" presId="urn:microsoft.com/office/officeart/2005/8/layout/list1"/>
    <dgm:cxn modelId="{BDAB651D-CB45-46CC-9813-9A8D2C938093}" type="presParOf" srcId="{4187C1B5-3E86-4A11-8516-19896B8F50F4}" destId="{DFF909AB-27E7-4E7D-A6EB-11C707FCE42F}" srcOrd="1" destOrd="0" presId="urn:microsoft.com/office/officeart/2005/8/layout/list1"/>
    <dgm:cxn modelId="{43173441-7BFA-4918-BFC5-4CE721BD48D8}" type="presParOf" srcId="{750C5C20-CB96-40D4-9570-66304ABCA788}" destId="{81493D19-A64B-432A-945C-621A57DB33C5}" srcOrd="13" destOrd="0" presId="urn:microsoft.com/office/officeart/2005/8/layout/list1"/>
    <dgm:cxn modelId="{47A394DD-4188-46B7-98BF-5E37C77E8DE4}" type="presParOf" srcId="{750C5C20-CB96-40D4-9570-66304ABCA788}" destId="{3420A989-6F2D-449E-A91C-FF83022AAF49}" srcOrd="14" destOrd="0" presId="urn:microsoft.com/office/officeart/2005/8/layout/list1"/>
    <dgm:cxn modelId="{D4B9F86B-0816-4C2F-9BE9-F052F8C34EFC}" type="presParOf" srcId="{750C5C20-CB96-40D4-9570-66304ABCA788}" destId="{05777A7C-B57F-49AA-A4AC-A8CD31011F58}" srcOrd="15" destOrd="0" presId="urn:microsoft.com/office/officeart/2005/8/layout/list1"/>
    <dgm:cxn modelId="{0AEAC4AB-4B4D-41C9-BA6B-BE17557C3DC7}" type="presParOf" srcId="{750C5C20-CB96-40D4-9570-66304ABCA788}" destId="{40E6AAA3-40AF-4DE1-877C-CD42B356CB5C}" srcOrd="16" destOrd="0" presId="urn:microsoft.com/office/officeart/2005/8/layout/list1"/>
    <dgm:cxn modelId="{2232C3FF-9574-48EA-862B-2703C1651D9C}" type="presParOf" srcId="{40E6AAA3-40AF-4DE1-877C-CD42B356CB5C}" destId="{C4A91C6C-3607-4170-9C38-E58AA423DD2A}" srcOrd="0" destOrd="0" presId="urn:microsoft.com/office/officeart/2005/8/layout/list1"/>
    <dgm:cxn modelId="{27012C0F-E31F-411B-9DE7-6458C7E22FFA}" type="presParOf" srcId="{40E6AAA3-40AF-4DE1-877C-CD42B356CB5C}" destId="{9927D9F3-A41D-4C04-A92D-5790DF3BAC06}" srcOrd="1" destOrd="0" presId="urn:microsoft.com/office/officeart/2005/8/layout/list1"/>
    <dgm:cxn modelId="{83B733C3-9E0B-401D-97ED-77E89BD22A46}" type="presParOf" srcId="{750C5C20-CB96-40D4-9570-66304ABCA788}" destId="{67663056-3662-435E-A275-F3D42CB8BB1D}" srcOrd="17" destOrd="0" presId="urn:microsoft.com/office/officeart/2005/8/layout/list1"/>
    <dgm:cxn modelId="{2E81A831-B727-4FB3-A7EC-5DC5501B4A6A}" type="presParOf" srcId="{750C5C20-CB96-40D4-9570-66304ABCA788}" destId="{17746166-3FA0-4ADE-9A5C-5B88B20D6C1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CCEAE5-73F4-4159-A54B-BB6E3D6D85B1}">
      <dsp:nvSpPr>
        <dsp:cNvPr id="0" name=""/>
        <dsp:cNvSpPr/>
      </dsp:nvSpPr>
      <dsp:spPr>
        <a:xfrm>
          <a:off x="0" y="367987"/>
          <a:ext cx="648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D7BC6-E14E-4814-8ABE-E1081A34BFF5}">
      <dsp:nvSpPr>
        <dsp:cNvPr id="0" name=""/>
        <dsp:cNvSpPr/>
      </dsp:nvSpPr>
      <dsp:spPr>
        <a:xfrm>
          <a:off x="324000" y="84599"/>
          <a:ext cx="5943611" cy="649440"/>
        </a:xfrm>
        <a:prstGeom prst="roundRect">
          <a:avLst/>
        </a:prstGeom>
        <a:solidFill>
          <a:srgbClr val="66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Информационный критерий</a:t>
          </a: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24000" y="84599"/>
        <a:ext cx="5943611" cy="649440"/>
      </dsp:txXfrm>
    </dsp:sp>
    <dsp:sp modelId="{2B85C8AF-D970-4F46-89F9-7D64D20AB7E3}">
      <dsp:nvSpPr>
        <dsp:cNvPr id="0" name=""/>
        <dsp:cNvSpPr/>
      </dsp:nvSpPr>
      <dsp:spPr>
        <a:xfrm>
          <a:off x="0" y="1407239"/>
          <a:ext cx="648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BAF90-AE19-466E-B3D2-0B7B37D167C5}">
      <dsp:nvSpPr>
        <dsp:cNvPr id="0" name=""/>
        <dsp:cNvSpPr/>
      </dsp:nvSpPr>
      <dsp:spPr>
        <a:xfrm>
          <a:off x="324000" y="1082520"/>
          <a:ext cx="5924877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Критерий кадрового развития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24000" y="1082520"/>
        <a:ext cx="5924877" cy="649440"/>
      </dsp:txXfrm>
    </dsp:sp>
    <dsp:sp modelId="{8EAC9F62-125F-43BF-BED2-943A5A8D653B}">
      <dsp:nvSpPr>
        <dsp:cNvPr id="0" name=""/>
        <dsp:cNvSpPr/>
      </dsp:nvSpPr>
      <dsp:spPr>
        <a:xfrm>
          <a:off x="0" y="2405160"/>
          <a:ext cx="648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BEB65-88F2-47FF-956D-A03B7986BB04}">
      <dsp:nvSpPr>
        <dsp:cNvPr id="0" name=""/>
        <dsp:cNvSpPr/>
      </dsp:nvSpPr>
      <dsp:spPr>
        <a:xfrm>
          <a:off x="339244" y="2039635"/>
          <a:ext cx="5867769" cy="64944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Критерий методической продуктивности</a:t>
          </a:r>
          <a:endParaRPr lang="ru-RU" sz="1800" kern="1200" dirty="0"/>
        </a:p>
      </dsp:txBody>
      <dsp:txXfrm>
        <a:off x="339244" y="2039635"/>
        <a:ext cx="5867769" cy="649440"/>
      </dsp:txXfrm>
    </dsp:sp>
    <dsp:sp modelId="{3420A989-6F2D-449E-A91C-FF83022AAF49}">
      <dsp:nvSpPr>
        <dsp:cNvPr id="0" name=""/>
        <dsp:cNvSpPr/>
      </dsp:nvSpPr>
      <dsp:spPr>
        <a:xfrm>
          <a:off x="0" y="3403080"/>
          <a:ext cx="648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09AB-27E7-4E7D-A6EB-11C707FCE42F}">
      <dsp:nvSpPr>
        <dsp:cNvPr id="0" name=""/>
        <dsp:cNvSpPr/>
      </dsp:nvSpPr>
      <dsp:spPr>
        <a:xfrm>
          <a:off x="324000" y="3078360"/>
          <a:ext cx="5894758" cy="649440"/>
        </a:xfrm>
        <a:prstGeom prst="roundRect">
          <a:avLst/>
        </a:prstGeom>
        <a:solidFill>
          <a:srgbClr val="36B0D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Мотивационный критерий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24000" y="3078360"/>
        <a:ext cx="5894758" cy="649440"/>
      </dsp:txXfrm>
    </dsp:sp>
    <dsp:sp modelId="{17746166-3FA0-4ADE-9A5C-5B88B20D6C1A}">
      <dsp:nvSpPr>
        <dsp:cNvPr id="0" name=""/>
        <dsp:cNvSpPr/>
      </dsp:nvSpPr>
      <dsp:spPr>
        <a:xfrm>
          <a:off x="0" y="4401000"/>
          <a:ext cx="648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9F3-A41D-4C04-A92D-5790DF3BAC06}">
      <dsp:nvSpPr>
        <dsp:cNvPr id="0" name=""/>
        <dsp:cNvSpPr/>
      </dsp:nvSpPr>
      <dsp:spPr>
        <a:xfrm>
          <a:off x="278235" y="4076280"/>
          <a:ext cx="6005074" cy="649440"/>
        </a:xfrm>
        <a:prstGeom prst="roundRect">
          <a:avLst/>
        </a:prstGeom>
        <a:solidFill>
          <a:srgbClr val="F899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marR="0" lvl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Критерий материально-технических условий</a:t>
          </a:r>
          <a:endParaRPr lang="ru-RU" sz="1800" kern="1200" dirty="0"/>
        </a:p>
      </dsp:txBody>
      <dsp:txXfrm>
        <a:off x="278235" y="4076280"/>
        <a:ext cx="6005074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DB43-0A8D-448E-9115-C75C7A798BC6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B88F-726F-4CF3-9AFF-7506F9109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7788" y="8689976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10" Type="http://schemas.openxmlformats.org/officeDocument/2006/relationships/image" Target="../media/image57.png"/><Relationship Id="rId4" Type="http://schemas.openxmlformats.org/officeDocument/2006/relationships/image" Target="../media/image51.gif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6" y="204952"/>
            <a:ext cx="7126014" cy="128592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комбинированного вида №112»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23393" y="2018447"/>
            <a:ext cx="69525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ОТЧЕТ ПО ПЕРВОМУ ЭТАПУ ИННОВАЦИОННОЙ ДЕЯТЕЛЬНОСТИ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 ИННОВАЦИОННОГО ПРОЕКТА: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ОРГАНИЗАЦИЯ РАБОТЫ ЦЕНТРА РАЗВИТИЯ СЕМЬИ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СИСТЕМЕ САМООРГАНИЗУЮЩЕГОСЯ  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РОДИТЕЛЬСКОГО СООБЩЕСТВА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3171" y="5599047"/>
            <a:ext cx="46508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проекта: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Свиридова Виктория Александровна, заведующий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На изображении может находиться: 2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8" t="20192" r="15964" b="13971"/>
          <a:stretch/>
        </p:blipFill>
        <p:spPr bwMode="auto">
          <a:xfrm>
            <a:off x="4544291" y="2507673"/>
            <a:ext cx="1995055" cy="1136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-hel2-1.xx.fbcdn.net/v/t1.0-9/90634047_2598752846903006_4937301224442560512_n.jpg?_nc_cat=107&amp;_nc_sid=b9115d&amp;_nc_ohc=IHLHGuc9DIEAX9YVLnS&amp;_nc_ht=scontent-hel2-1.xx&amp;oh=46519ca70b3a0ae13020a4bb76cde7be&amp;oe=5F557A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08"/>
          <a:stretch>
            <a:fillRect/>
          </a:stretch>
        </p:blipFill>
        <p:spPr bwMode="auto">
          <a:xfrm>
            <a:off x="4558145" y="1246910"/>
            <a:ext cx="1978871" cy="1197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content.fhel3-1.fna.fbcdn.net/v/t1.0-9/89501977_2964523690277720_8160021838982807552_o.jpg?_nc_cat=106&amp;_nc_sid=b9115d&amp;_nc_ohc=4jMZmnRB9qQAX_TP8BS&amp;_nc_ht=scontent.fhel3-1.fna&amp;oh=26c88edabdad1a9ef48950925bfe01e4&amp;oe=5F56EE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41" y="5091889"/>
            <a:ext cx="2767895" cy="155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>
          <a:xfrm>
            <a:off x="472966" y="-66314"/>
            <a:ext cx="8276896" cy="135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анализ проведения «Клубного часа»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На изображении может находиться: 1 человек, сидит, ест и ребенок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5" t="5928" b="11452"/>
          <a:stretch>
            <a:fillRect/>
          </a:stretch>
        </p:blipFill>
        <p:spPr bwMode="auto">
          <a:xfrm>
            <a:off x="180110" y="5151247"/>
            <a:ext cx="3020290" cy="1512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На изображении может находиться: 1 человек, стои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20" y="1233159"/>
            <a:ext cx="1954324" cy="2601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-hel2-1.xx.fbcdn.net/v/t1.0-9/89875258_2964523580277731_8683457418971054080_o.jpg?_nc_cat=108&amp;_nc_sid=b9115d&amp;_nc_ohc=-a6x0Oo15jEAX89S6_v&amp;_nc_ht=scontent-hel2-1.xx&amp;oh=553e6c67fce65b56c00196e33c4b411b&amp;oe=5F5668C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" y="3374102"/>
            <a:ext cx="3013671" cy="169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изображении может находиться: 2 человек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266"/>
          <a:stretch/>
        </p:blipFill>
        <p:spPr bwMode="auto">
          <a:xfrm>
            <a:off x="6610478" y="3132624"/>
            <a:ext cx="2398031" cy="1719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На изображении может находиться: один или несколько челове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7"/>
          <a:stretch>
            <a:fillRect/>
          </a:stretch>
        </p:blipFill>
        <p:spPr bwMode="auto">
          <a:xfrm>
            <a:off x="4544290" y="3685309"/>
            <a:ext cx="1979249" cy="136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На изображении может находиться: 5 человек, люди сидят, стол, ребенок и в помещении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59" t="-2542" r="18660" b="2542"/>
          <a:stretch/>
        </p:blipFill>
        <p:spPr bwMode="auto">
          <a:xfrm>
            <a:off x="63831" y="1563614"/>
            <a:ext cx="2103746" cy="174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204" t="13047" r="4323" b="62759"/>
          <a:stretch/>
        </p:blipFill>
        <p:spPr>
          <a:xfrm>
            <a:off x="1046727" y="3384687"/>
            <a:ext cx="4258401" cy="2425671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21290243">
            <a:off x="2375936" y="3567301"/>
            <a:ext cx="2409910" cy="151540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 Black" panose="020B0A04020102020204" pitchFamily="34" charset="0"/>
              </a:rPr>
              <a:t>анализируются </a:t>
            </a:r>
            <a:r>
              <a:rPr lang="ru-RU" sz="1400" dirty="0">
                <a:latin typeface="Arial Black" panose="020B0A04020102020204" pitchFamily="34" charset="0"/>
              </a:rPr>
              <a:t>результаты клубного </a:t>
            </a:r>
            <a:r>
              <a:rPr lang="ru-RU" sz="1400" dirty="0" smtClean="0">
                <a:latin typeface="Arial Black" panose="020B0A04020102020204" pitchFamily="34" charset="0"/>
              </a:rPr>
              <a:t>часа, </a:t>
            </a:r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 smtClean="0">
                <a:latin typeface="Arial Black" panose="020B0A04020102020204" pitchFamily="34" charset="0"/>
              </a:rPr>
              <a:t>планируются дальнейшие действия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pic>
        <p:nvPicPr>
          <p:cNvPr id="5134" name="Picture 14" descr="На изображении может находиться: один или несколько человек, ребенок и в помещени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7" r="18518"/>
          <a:stretch/>
        </p:blipFill>
        <p:spPr bwMode="auto">
          <a:xfrm>
            <a:off x="6608618" y="1340723"/>
            <a:ext cx="2355273" cy="1679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На изображении может находиться: 1 человек, стоит и в помещени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641" t="14773" r="659" b="27685"/>
          <a:stretch/>
        </p:blipFill>
        <p:spPr bwMode="auto">
          <a:xfrm>
            <a:off x="6622473" y="4987636"/>
            <a:ext cx="2335441" cy="1704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4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5240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продукты инновационной деятельности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42" y="1364775"/>
            <a:ext cx="3260874" cy="46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1408" y="1351128"/>
            <a:ext cx="3251226" cy="459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5240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публикации по инновационной деятельности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17987" y="1192320"/>
            <a:ext cx="68737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В.А Свиридова «Интерактивные детско-взрослые объединения как форма повышения педагогической культуры родителей дошкольников». Газета «Панорама образования» №15(355) от 27.09.2019.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Статья Е. Ю. Аронова, в. А. Свиридова «Интерактивные детско-взрослые объединения как форма повышения педагогической культуры родителей дошкольников».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Сборник материалов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Всероссийской научно-практической конференции «Актуальные проблемы реализации социального, профессионального и личностного ресурсов человека»,   2019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ДС-112\Documents\МИП КИП\ИТОГ МИП КИП 112\Публикация конференция.jpg"/>
          <p:cNvPicPr>
            <a:picLocks noChangeAspect="1" noChangeArrowheads="1"/>
          </p:cNvPicPr>
          <p:nvPr/>
        </p:nvPicPr>
        <p:blipFill>
          <a:blip r:embed="rId2" cstate="print"/>
          <a:srcRect l="56357"/>
          <a:stretch>
            <a:fillRect/>
          </a:stretch>
        </p:blipFill>
        <p:spPr bwMode="auto">
          <a:xfrm>
            <a:off x="7425559" y="4615555"/>
            <a:ext cx="1450428" cy="2242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15240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дессимениация инновационного</a:t>
            </a:r>
            <a:r>
              <a:rPr kumimoji="0" lang="ru-RU" sz="3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опыта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ДС-112\Documents\Конференции\Марч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990" y="1024376"/>
            <a:ext cx="2125389" cy="2990126"/>
          </a:xfrm>
          <a:prstGeom prst="rect">
            <a:avLst/>
          </a:prstGeom>
          <a:noFill/>
        </p:spPr>
      </p:pic>
      <p:pic>
        <p:nvPicPr>
          <p:cNvPr id="1027" name="Picture 3" descr="C:\Users\ДС-112\Documents\Конференции\сертификат ММСО 2020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173" y="4303986"/>
            <a:ext cx="3052835" cy="2159875"/>
          </a:xfrm>
          <a:prstGeom prst="rect">
            <a:avLst/>
          </a:prstGeom>
          <a:noFill/>
        </p:spPr>
      </p:pic>
      <p:pic>
        <p:nvPicPr>
          <p:cNvPr id="1029" name="Picture 5" descr="https://ds112.centerstart.ru/sites/ds112.centerstart.ru/files/archive/img_20190401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004" y="1047094"/>
            <a:ext cx="2161955" cy="3009682"/>
          </a:xfrm>
          <a:prstGeom prst="rect">
            <a:avLst/>
          </a:prstGeom>
          <a:noFill/>
        </p:spPr>
      </p:pic>
      <p:pic>
        <p:nvPicPr>
          <p:cNvPr id="2" name="Picture 2" descr="C:\Users\ДС-112\Documents\Конференции\Марчекно Дагомыс_page-0001.jpg"/>
          <p:cNvPicPr>
            <a:picLocks noChangeAspect="1" noChangeArrowheads="1"/>
          </p:cNvPicPr>
          <p:nvPr/>
        </p:nvPicPr>
        <p:blipFill>
          <a:blip r:embed="rId5" cstate="print"/>
          <a:srcRect l="6745" t="2633" r="5344" b="2579"/>
          <a:stretch>
            <a:fillRect/>
          </a:stretch>
        </p:blipFill>
        <p:spPr bwMode="auto">
          <a:xfrm rot="16200000">
            <a:off x="5894859" y="3863996"/>
            <a:ext cx="2225828" cy="3105805"/>
          </a:xfrm>
          <a:prstGeom prst="rect">
            <a:avLst/>
          </a:prstGeom>
          <a:noFill/>
        </p:spPr>
      </p:pic>
      <p:pic>
        <p:nvPicPr>
          <p:cNvPr id="1028" name="Picture 4" descr="C:\Users\ДС-112\Documents\Конференции\Свиридова Виктория Александровна ИТНШ 2020_page-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6469" y="988432"/>
            <a:ext cx="2112579" cy="298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 txBox="1">
            <a:spLocks noChangeArrowheads="1"/>
          </p:cNvSpPr>
          <p:nvPr/>
        </p:nvSpPr>
        <p:spPr>
          <a:xfrm>
            <a:off x="231227" y="396766"/>
            <a:ext cx="8912773" cy="762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участие в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фестивалях,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профессиональных конкурсах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3" name="Picture 1" descr="C:\Users\ДС-112\Documents\Конференции\Требенкова Дарья Александровна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391" y="1943264"/>
            <a:ext cx="2543879" cy="3600000"/>
          </a:xfrm>
          <a:prstGeom prst="rect">
            <a:avLst/>
          </a:prstGeom>
          <a:noFill/>
        </p:spPr>
      </p:pic>
      <p:pic>
        <p:nvPicPr>
          <p:cNvPr id="8195" name="Picture 3" descr="https://ds112.centerstart.ru/sites/ds112.centerstart.ru/files/archive/%D0%9C%D0%BE%D0%B7%D0%B5%D1%80%20%D0%9B%D1%83%D1%87%D1%88%D0%B8%D0%B9%20%D1%83%D1%80%D0%BE%D0%BA.jpeg"/>
          <p:cNvPicPr>
            <a:picLocks noChangeAspect="1" noChangeArrowheads="1"/>
          </p:cNvPicPr>
          <p:nvPr/>
        </p:nvPicPr>
        <p:blipFill>
          <a:blip r:embed="rId3" cstate="print"/>
          <a:srcRect r="4023"/>
          <a:stretch>
            <a:fillRect/>
          </a:stretch>
        </p:blipFill>
        <p:spPr bwMode="auto">
          <a:xfrm>
            <a:off x="3419039" y="1904960"/>
            <a:ext cx="2508797" cy="3597205"/>
          </a:xfrm>
          <a:prstGeom prst="rect">
            <a:avLst/>
          </a:prstGeom>
          <a:noFill/>
        </p:spPr>
      </p:pic>
      <p:pic>
        <p:nvPicPr>
          <p:cNvPr id="2050" name="Picture 2" descr="C:\Users\ДС-112\Documents\Конференции\Свиридова Виктория Александровна управленческая находка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619" y="1965227"/>
            <a:ext cx="2543879" cy="3600000"/>
          </a:xfrm>
          <a:prstGeom prst="rect">
            <a:avLst/>
          </a:prstGeom>
          <a:noFill/>
        </p:spPr>
      </p:pic>
      <p:pic>
        <p:nvPicPr>
          <p:cNvPr id="5" name="Picture 3" descr="C:\Users\ДС-112\Documents\Конференции\Филькова_page-0001.jpg"/>
          <p:cNvPicPr>
            <a:picLocks noChangeAspect="1" noChangeArrowheads="1"/>
          </p:cNvPicPr>
          <p:nvPr/>
        </p:nvPicPr>
        <p:blipFill>
          <a:blip r:embed="rId5" cstate="print"/>
          <a:srcRect l="8369" t="4357" r="10996" b="5883"/>
          <a:stretch>
            <a:fillRect/>
          </a:stretch>
        </p:blipFill>
        <p:spPr bwMode="auto">
          <a:xfrm>
            <a:off x="6618530" y="1927140"/>
            <a:ext cx="2525470" cy="363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63588" y="620688"/>
            <a:ext cx="741682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КРИТЕРИИ КОНТРОЛЯ РЕЗУЛЬТАТИВНОСТИ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8745" y="6739"/>
            <a:ext cx="9144000" cy="476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Измерение и оценка качества инноваций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907628" y="1340768"/>
          <a:ext cx="648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43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Freeform 11" descr="© INSCALE GmbH, 26.05.2010&#10;http://www.presentationload.com/"/>
          <p:cNvSpPr>
            <a:spLocks/>
          </p:cNvSpPr>
          <p:nvPr/>
        </p:nvSpPr>
        <p:spPr bwMode="gray">
          <a:xfrm>
            <a:off x="0" y="3316111"/>
            <a:ext cx="4469109" cy="1224385"/>
          </a:xfrm>
          <a:custGeom>
            <a:avLst/>
            <a:gdLst/>
            <a:ahLst/>
            <a:cxnLst>
              <a:cxn ang="0">
                <a:pos x="52" y="88"/>
              </a:cxn>
              <a:cxn ang="0">
                <a:pos x="175" y="44"/>
              </a:cxn>
              <a:cxn ang="0">
                <a:pos x="323" y="16"/>
              </a:cxn>
              <a:cxn ang="0">
                <a:pos x="490" y="2"/>
              </a:cxn>
              <a:cxn ang="0">
                <a:pos x="674" y="2"/>
              </a:cxn>
              <a:cxn ang="0">
                <a:pos x="870" y="13"/>
              </a:cxn>
              <a:cxn ang="0">
                <a:pos x="1076" y="34"/>
              </a:cxn>
              <a:cxn ang="0">
                <a:pos x="1285" y="62"/>
              </a:cxn>
              <a:cxn ang="0">
                <a:pos x="1496" y="97"/>
              </a:cxn>
              <a:cxn ang="0">
                <a:pos x="1703" y="136"/>
              </a:cxn>
              <a:cxn ang="0">
                <a:pos x="1904" y="178"/>
              </a:cxn>
              <a:cxn ang="0">
                <a:pos x="2093" y="222"/>
              </a:cxn>
              <a:cxn ang="0">
                <a:pos x="2267" y="265"/>
              </a:cxn>
              <a:cxn ang="0">
                <a:pos x="2424" y="305"/>
              </a:cxn>
              <a:cxn ang="0">
                <a:pos x="2613" y="358"/>
              </a:cxn>
              <a:cxn ang="0">
                <a:pos x="2898" y="365"/>
              </a:cxn>
              <a:cxn ang="0">
                <a:pos x="1397" y="531"/>
              </a:cxn>
              <a:cxn ang="0">
                <a:pos x="1822" y="453"/>
              </a:cxn>
              <a:cxn ang="0">
                <a:pos x="1705" y="406"/>
              </a:cxn>
              <a:cxn ang="0">
                <a:pos x="1589" y="363"/>
              </a:cxn>
              <a:cxn ang="0">
                <a:pos x="1473" y="323"/>
              </a:cxn>
              <a:cxn ang="0">
                <a:pos x="1358" y="287"/>
              </a:cxn>
              <a:cxn ang="0">
                <a:pos x="1244" y="256"/>
              </a:cxn>
              <a:cxn ang="0">
                <a:pos x="1129" y="226"/>
              </a:cxn>
              <a:cxn ang="0">
                <a:pos x="1014" y="201"/>
              </a:cxn>
              <a:cxn ang="0">
                <a:pos x="900" y="179"/>
              </a:cxn>
              <a:cxn ang="0">
                <a:pos x="784" y="161"/>
              </a:cxn>
              <a:cxn ang="0">
                <a:pos x="668" y="146"/>
              </a:cxn>
              <a:cxn ang="0">
                <a:pos x="550" y="134"/>
              </a:cxn>
              <a:cxn ang="0">
                <a:pos x="431" y="125"/>
              </a:cxn>
              <a:cxn ang="0">
                <a:pos x="309" y="118"/>
              </a:cxn>
              <a:cxn ang="0">
                <a:pos x="187" y="115"/>
              </a:cxn>
              <a:cxn ang="0">
                <a:pos x="63" y="116"/>
              </a:cxn>
            </a:cxnLst>
            <a:rect l="0" t="0" r="r" b="b"/>
            <a:pathLst>
              <a:path w="2898" h="794">
                <a:moveTo>
                  <a:pt x="0" y="117"/>
                </a:moveTo>
                <a:lnTo>
                  <a:pt x="52" y="88"/>
                </a:lnTo>
                <a:lnTo>
                  <a:pt x="110" y="63"/>
                </a:lnTo>
                <a:lnTo>
                  <a:pt x="175" y="44"/>
                </a:lnTo>
                <a:lnTo>
                  <a:pt x="245" y="28"/>
                </a:lnTo>
                <a:lnTo>
                  <a:pt x="323" y="16"/>
                </a:lnTo>
                <a:lnTo>
                  <a:pt x="404" y="8"/>
                </a:lnTo>
                <a:lnTo>
                  <a:pt x="490" y="2"/>
                </a:lnTo>
                <a:lnTo>
                  <a:pt x="580" y="0"/>
                </a:lnTo>
                <a:lnTo>
                  <a:pt x="674" y="2"/>
                </a:lnTo>
                <a:lnTo>
                  <a:pt x="770" y="6"/>
                </a:lnTo>
                <a:lnTo>
                  <a:pt x="870" y="13"/>
                </a:lnTo>
                <a:lnTo>
                  <a:pt x="972" y="22"/>
                </a:lnTo>
                <a:lnTo>
                  <a:pt x="1076" y="34"/>
                </a:lnTo>
                <a:lnTo>
                  <a:pt x="1180" y="47"/>
                </a:lnTo>
                <a:lnTo>
                  <a:pt x="1285" y="62"/>
                </a:lnTo>
                <a:lnTo>
                  <a:pt x="1391" y="79"/>
                </a:lnTo>
                <a:lnTo>
                  <a:pt x="1496" y="97"/>
                </a:lnTo>
                <a:lnTo>
                  <a:pt x="1599" y="116"/>
                </a:lnTo>
                <a:lnTo>
                  <a:pt x="1703" y="136"/>
                </a:lnTo>
                <a:lnTo>
                  <a:pt x="1804" y="157"/>
                </a:lnTo>
                <a:lnTo>
                  <a:pt x="1904" y="178"/>
                </a:lnTo>
                <a:lnTo>
                  <a:pt x="1999" y="200"/>
                </a:lnTo>
                <a:lnTo>
                  <a:pt x="2093" y="222"/>
                </a:lnTo>
                <a:lnTo>
                  <a:pt x="2182" y="244"/>
                </a:lnTo>
                <a:lnTo>
                  <a:pt x="2267" y="265"/>
                </a:lnTo>
                <a:lnTo>
                  <a:pt x="2347" y="285"/>
                </a:lnTo>
                <a:lnTo>
                  <a:pt x="2424" y="305"/>
                </a:lnTo>
                <a:lnTo>
                  <a:pt x="2493" y="324"/>
                </a:lnTo>
                <a:lnTo>
                  <a:pt x="2613" y="358"/>
                </a:lnTo>
                <a:lnTo>
                  <a:pt x="2705" y="386"/>
                </a:lnTo>
                <a:lnTo>
                  <a:pt x="2898" y="365"/>
                </a:lnTo>
                <a:lnTo>
                  <a:pt x="2780" y="794"/>
                </a:lnTo>
                <a:lnTo>
                  <a:pt x="1397" y="531"/>
                </a:lnTo>
                <a:lnTo>
                  <a:pt x="1881" y="478"/>
                </a:lnTo>
                <a:lnTo>
                  <a:pt x="1822" y="453"/>
                </a:lnTo>
                <a:lnTo>
                  <a:pt x="1763" y="429"/>
                </a:lnTo>
                <a:lnTo>
                  <a:pt x="1705" y="406"/>
                </a:lnTo>
                <a:lnTo>
                  <a:pt x="1647" y="384"/>
                </a:lnTo>
                <a:lnTo>
                  <a:pt x="1589" y="363"/>
                </a:lnTo>
                <a:lnTo>
                  <a:pt x="1531" y="342"/>
                </a:lnTo>
                <a:lnTo>
                  <a:pt x="1473" y="323"/>
                </a:lnTo>
                <a:lnTo>
                  <a:pt x="1416" y="305"/>
                </a:lnTo>
                <a:lnTo>
                  <a:pt x="1358" y="287"/>
                </a:lnTo>
                <a:lnTo>
                  <a:pt x="1301" y="271"/>
                </a:lnTo>
                <a:lnTo>
                  <a:pt x="1244" y="256"/>
                </a:lnTo>
                <a:lnTo>
                  <a:pt x="1186" y="240"/>
                </a:lnTo>
                <a:lnTo>
                  <a:pt x="1129" y="226"/>
                </a:lnTo>
                <a:lnTo>
                  <a:pt x="1072" y="213"/>
                </a:lnTo>
                <a:lnTo>
                  <a:pt x="1014" y="201"/>
                </a:lnTo>
                <a:lnTo>
                  <a:pt x="958" y="190"/>
                </a:lnTo>
                <a:lnTo>
                  <a:pt x="900" y="179"/>
                </a:lnTo>
                <a:lnTo>
                  <a:pt x="842" y="169"/>
                </a:lnTo>
                <a:lnTo>
                  <a:pt x="784" y="161"/>
                </a:lnTo>
                <a:lnTo>
                  <a:pt x="726" y="153"/>
                </a:lnTo>
                <a:lnTo>
                  <a:pt x="668" y="146"/>
                </a:lnTo>
                <a:lnTo>
                  <a:pt x="609" y="139"/>
                </a:lnTo>
                <a:lnTo>
                  <a:pt x="550" y="134"/>
                </a:lnTo>
                <a:lnTo>
                  <a:pt x="491" y="129"/>
                </a:lnTo>
                <a:lnTo>
                  <a:pt x="431" y="125"/>
                </a:lnTo>
                <a:lnTo>
                  <a:pt x="371" y="121"/>
                </a:lnTo>
                <a:lnTo>
                  <a:pt x="309" y="118"/>
                </a:lnTo>
                <a:lnTo>
                  <a:pt x="249" y="116"/>
                </a:lnTo>
                <a:lnTo>
                  <a:pt x="187" y="115"/>
                </a:lnTo>
                <a:lnTo>
                  <a:pt x="125" y="115"/>
                </a:lnTo>
                <a:lnTo>
                  <a:pt x="63" y="116"/>
                </a:lnTo>
                <a:lnTo>
                  <a:pt x="0" y="11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rgbClr val="E6E6E6"/>
              </a:gs>
            </a:gsLst>
            <a:lin ang="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/>
          <a:lstStyle/>
          <a:p>
            <a:endParaRPr lang="en-GB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gray">
          <a:xfrm>
            <a:off x="425669" y="1044463"/>
            <a:ext cx="4020207" cy="3322586"/>
            <a:chOff x="927" y="1024"/>
            <a:chExt cx="3094" cy="2747"/>
          </a:xfrm>
        </p:grpSpPr>
        <p:sp>
          <p:nvSpPr>
            <p:cNvPr id="12" name="Freeform 10" descr="© INSCALE GmbH, 26.05.2010&#10;http://www.presentationload.com/"/>
            <p:cNvSpPr>
              <a:spLocks/>
            </p:cNvSpPr>
            <p:nvPr/>
          </p:nvSpPr>
          <p:spPr bwMode="gray">
            <a:xfrm>
              <a:off x="927" y="1100"/>
              <a:ext cx="647" cy="229"/>
            </a:xfrm>
            <a:custGeom>
              <a:avLst/>
              <a:gdLst/>
              <a:ahLst/>
              <a:cxnLst>
                <a:cxn ang="0">
                  <a:pos x="647" y="68"/>
                </a:cxn>
                <a:cxn ang="0">
                  <a:pos x="614" y="81"/>
                </a:cxn>
                <a:cxn ang="0">
                  <a:pos x="582" y="94"/>
                </a:cxn>
                <a:cxn ang="0">
                  <a:pos x="551" y="108"/>
                </a:cxn>
                <a:cxn ang="0">
                  <a:pos x="522" y="123"/>
                </a:cxn>
                <a:cxn ang="0">
                  <a:pos x="495" y="140"/>
                </a:cxn>
                <a:cxn ang="0">
                  <a:pos x="468" y="157"/>
                </a:cxn>
                <a:cxn ang="0">
                  <a:pos x="444" y="174"/>
                </a:cxn>
                <a:cxn ang="0">
                  <a:pos x="421" y="193"/>
                </a:cxn>
                <a:cxn ang="0">
                  <a:pos x="0" y="229"/>
                </a:cxn>
                <a:cxn ang="0">
                  <a:pos x="4" y="220"/>
                </a:cxn>
                <a:cxn ang="0">
                  <a:pos x="9" y="211"/>
                </a:cxn>
                <a:cxn ang="0">
                  <a:pos x="16" y="201"/>
                </a:cxn>
                <a:cxn ang="0">
                  <a:pos x="23" y="191"/>
                </a:cxn>
                <a:cxn ang="0">
                  <a:pos x="32" y="180"/>
                </a:cxn>
                <a:cxn ang="0">
                  <a:pos x="40" y="170"/>
                </a:cxn>
                <a:cxn ang="0">
                  <a:pos x="50" y="160"/>
                </a:cxn>
                <a:cxn ang="0">
                  <a:pos x="60" y="150"/>
                </a:cxn>
                <a:cxn ang="0">
                  <a:pos x="75" y="136"/>
                </a:cxn>
                <a:cxn ang="0">
                  <a:pos x="91" y="122"/>
                </a:cxn>
                <a:cxn ang="0">
                  <a:pos x="107" y="109"/>
                </a:cxn>
                <a:cxn ang="0">
                  <a:pos x="125" y="97"/>
                </a:cxn>
                <a:cxn ang="0">
                  <a:pos x="144" y="84"/>
                </a:cxn>
                <a:cxn ang="0">
                  <a:pos x="164" y="72"/>
                </a:cxn>
                <a:cxn ang="0">
                  <a:pos x="184" y="60"/>
                </a:cxn>
                <a:cxn ang="0">
                  <a:pos x="206" y="49"/>
                </a:cxn>
                <a:cxn ang="0">
                  <a:pos x="227" y="40"/>
                </a:cxn>
                <a:cxn ang="0">
                  <a:pos x="250" y="31"/>
                </a:cxn>
                <a:cxn ang="0">
                  <a:pos x="273" y="23"/>
                </a:cxn>
                <a:cxn ang="0">
                  <a:pos x="297" y="16"/>
                </a:cxn>
                <a:cxn ang="0">
                  <a:pos x="322" y="10"/>
                </a:cxn>
                <a:cxn ang="0">
                  <a:pos x="346" y="5"/>
                </a:cxn>
                <a:cxn ang="0">
                  <a:pos x="370" y="1"/>
                </a:cxn>
                <a:cxn ang="0">
                  <a:pos x="396" y="0"/>
                </a:cxn>
                <a:cxn ang="0">
                  <a:pos x="411" y="0"/>
                </a:cxn>
                <a:cxn ang="0">
                  <a:pos x="426" y="0"/>
                </a:cxn>
                <a:cxn ang="0">
                  <a:pos x="442" y="1"/>
                </a:cxn>
                <a:cxn ang="0">
                  <a:pos x="457" y="3"/>
                </a:cxn>
                <a:cxn ang="0">
                  <a:pos x="472" y="5"/>
                </a:cxn>
                <a:cxn ang="0">
                  <a:pos x="488" y="9"/>
                </a:cxn>
                <a:cxn ang="0">
                  <a:pos x="504" y="12"/>
                </a:cxn>
                <a:cxn ang="0">
                  <a:pos x="519" y="16"/>
                </a:cxn>
                <a:cxn ang="0">
                  <a:pos x="550" y="26"/>
                </a:cxn>
                <a:cxn ang="0">
                  <a:pos x="583" y="38"/>
                </a:cxn>
                <a:cxn ang="0">
                  <a:pos x="615" y="52"/>
                </a:cxn>
                <a:cxn ang="0">
                  <a:pos x="647" y="68"/>
                </a:cxn>
              </a:cxnLst>
              <a:rect l="0" t="0" r="r" b="b"/>
              <a:pathLst>
                <a:path w="647" h="229">
                  <a:moveTo>
                    <a:pt x="647" y="68"/>
                  </a:moveTo>
                  <a:lnTo>
                    <a:pt x="614" y="81"/>
                  </a:lnTo>
                  <a:lnTo>
                    <a:pt x="582" y="94"/>
                  </a:lnTo>
                  <a:lnTo>
                    <a:pt x="551" y="108"/>
                  </a:lnTo>
                  <a:lnTo>
                    <a:pt x="522" y="123"/>
                  </a:lnTo>
                  <a:lnTo>
                    <a:pt x="495" y="140"/>
                  </a:lnTo>
                  <a:lnTo>
                    <a:pt x="468" y="157"/>
                  </a:lnTo>
                  <a:lnTo>
                    <a:pt x="444" y="174"/>
                  </a:lnTo>
                  <a:lnTo>
                    <a:pt x="421" y="193"/>
                  </a:lnTo>
                  <a:lnTo>
                    <a:pt x="0" y="229"/>
                  </a:lnTo>
                  <a:lnTo>
                    <a:pt x="4" y="220"/>
                  </a:lnTo>
                  <a:lnTo>
                    <a:pt x="9" y="211"/>
                  </a:lnTo>
                  <a:lnTo>
                    <a:pt x="16" y="201"/>
                  </a:lnTo>
                  <a:lnTo>
                    <a:pt x="23" y="191"/>
                  </a:lnTo>
                  <a:lnTo>
                    <a:pt x="32" y="180"/>
                  </a:lnTo>
                  <a:lnTo>
                    <a:pt x="40" y="170"/>
                  </a:lnTo>
                  <a:lnTo>
                    <a:pt x="50" y="160"/>
                  </a:lnTo>
                  <a:lnTo>
                    <a:pt x="60" y="150"/>
                  </a:lnTo>
                  <a:lnTo>
                    <a:pt x="75" y="136"/>
                  </a:lnTo>
                  <a:lnTo>
                    <a:pt x="91" y="122"/>
                  </a:lnTo>
                  <a:lnTo>
                    <a:pt x="107" y="109"/>
                  </a:lnTo>
                  <a:lnTo>
                    <a:pt x="125" y="97"/>
                  </a:lnTo>
                  <a:lnTo>
                    <a:pt x="144" y="84"/>
                  </a:lnTo>
                  <a:lnTo>
                    <a:pt x="164" y="72"/>
                  </a:lnTo>
                  <a:lnTo>
                    <a:pt x="184" y="60"/>
                  </a:lnTo>
                  <a:lnTo>
                    <a:pt x="206" y="49"/>
                  </a:lnTo>
                  <a:lnTo>
                    <a:pt x="227" y="40"/>
                  </a:lnTo>
                  <a:lnTo>
                    <a:pt x="250" y="31"/>
                  </a:lnTo>
                  <a:lnTo>
                    <a:pt x="273" y="23"/>
                  </a:lnTo>
                  <a:lnTo>
                    <a:pt x="297" y="16"/>
                  </a:lnTo>
                  <a:lnTo>
                    <a:pt x="322" y="10"/>
                  </a:lnTo>
                  <a:lnTo>
                    <a:pt x="346" y="5"/>
                  </a:lnTo>
                  <a:lnTo>
                    <a:pt x="370" y="1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6" y="0"/>
                  </a:lnTo>
                  <a:lnTo>
                    <a:pt x="442" y="1"/>
                  </a:lnTo>
                  <a:lnTo>
                    <a:pt x="457" y="3"/>
                  </a:lnTo>
                  <a:lnTo>
                    <a:pt x="472" y="5"/>
                  </a:lnTo>
                  <a:lnTo>
                    <a:pt x="488" y="9"/>
                  </a:lnTo>
                  <a:lnTo>
                    <a:pt x="504" y="12"/>
                  </a:lnTo>
                  <a:lnTo>
                    <a:pt x="519" y="16"/>
                  </a:lnTo>
                  <a:lnTo>
                    <a:pt x="550" y="26"/>
                  </a:lnTo>
                  <a:lnTo>
                    <a:pt x="583" y="38"/>
                  </a:lnTo>
                  <a:lnTo>
                    <a:pt x="615" y="52"/>
                  </a:lnTo>
                  <a:lnTo>
                    <a:pt x="647" y="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 descr="© INSCALE GmbH, 26.05.2010&#10;http://www.presentationload.com/"/>
            <p:cNvSpPr>
              <a:spLocks/>
            </p:cNvSpPr>
            <p:nvPr/>
          </p:nvSpPr>
          <p:spPr bwMode="gray">
            <a:xfrm>
              <a:off x="1358" y="1024"/>
              <a:ext cx="2663" cy="2716"/>
            </a:xfrm>
            <a:custGeom>
              <a:avLst/>
              <a:gdLst/>
              <a:ahLst/>
              <a:cxnLst>
                <a:cxn ang="0">
                  <a:pos x="1456" y="1452"/>
                </a:cxn>
                <a:cxn ang="0">
                  <a:pos x="1362" y="1314"/>
                </a:cxn>
                <a:cxn ang="0">
                  <a:pos x="1240" y="1141"/>
                </a:cxn>
                <a:cxn ang="0">
                  <a:pos x="1095" y="943"/>
                </a:cxn>
                <a:cxn ang="0">
                  <a:pos x="1017" y="840"/>
                </a:cxn>
                <a:cxn ang="0">
                  <a:pos x="934" y="737"/>
                </a:cxn>
                <a:cxn ang="0">
                  <a:pos x="850" y="634"/>
                </a:cxn>
                <a:cxn ang="0">
                  <a:pos x="761" y="532"/>
                </a:cxn>
                <a:cxn ang="0">
                  <a:pos x="673" y="436"/>
                </a:cxn>
                <a:cxn ang="0">
                  <a:pos x="582" y="345"/>
                </a:cxn>
                <a:cxn ang="0">
                  <a:pos x="492" y="261"/>
                </a:cxn>
                <a:cxn ang="0">
                  <a:pos x="400" y="185"/>
                </a:cxn>
                <a:cxn ang="0">
                  <a:pos x="311" y="120"/>
                </a:cxn>
                <a:cxn ang="0">
                  <a:pos x="222" y="67"/>
                </a:cxn>
                <a:cxn ang="0">
                  <a:pos x="165" y="40"/>
                </a:cxn>
                <a:cxn ang="0">
                  <a:pos x="109" y="19"/>
                </a:cxn>
                <a:cxn ang="0">
                  <a:pos x="54" y="6"/>
                </a:cxn>
                <a:cxn ang="0">
                  <a:pos x="0" y="0"/>
                </a:cxn>
                <a:cxn ang="0">
                  <a:pos x="632" y="4"/>
                </a:cxn>
                <a:cxn ang="0">
                  <a:pos x="701" y="10"/>
                </a:cxn>
                <a:cxn ang="0">
                  <a:pos x="768" y="20"/>
                </a:cxn>
                <a:cxn ang="0">
                  <a:pos x="831" y="37"/>
                </a:cxn>
                <a:cxn ang="0">
                  <a:pos x="909" y="67"/>
                </a:cxn>
                <a:cxn ang="0">
                  <a:pos x="1008" y="111"/>
                </a:cxn>
                <a:cxn ang="0">
                  <a:pos x="1105" y="162"/>
                </a:cxn>
                <a:cxn ang="0">
                  <a:pos x="1202" y="217"/>
                </a:cxn>
                <a:cxn ang="0">
                  <a:pos x="1299" y="278"/>
                </a:cxn>
                <a:cxn ang="0">
                  <a:pos x="1393" y="342"/>
                </a:cxn>
                <a:cxn ang="0">
                  <a:pos x="1487" y="410"/>
                </a:cxn>
                <a:cxn ang="0">
                  <a:pos x="1579" y="482"/>
                </a:cxn>
                <a:cxn ang="0">
                  <a:pos x="1670" y="557"/>
                </a:cxn>
                <a:cxn ang="0">
                  <a:pos x="1760" y="633"/>
                </a:cxn>
                <a:cxn ang="0">
                  <a:pos x="1846" y="710"/>
                </a:cxn>
                <a:cxn ang="0">
                  <a:pos x="1930" y="789"/>
                </a:cxn>
                <a:cxn ang="0">
                  <a:pos x="2054" y="908"/>
                </a:cxn>
                <a:cxn ang="0">
                  <a:pos x="2207" y="1064"/>
                </a:cxn>
                <a:cxn ang="0">
                  <a:pos x="2663" y="995"/>
                </a:cxn>
                <a:cxn ang="0">
                  <a:pos x="972" y="1635"/>
                </a:cxn>
              </a:cxnLst>
              <a:rect l="0" t="0" r="r" b="b"/>
              <a:pathLst>
                <a:path w="2663" h="2716">
                  <a:moveTo>
                    <a:pt x="972" y="1635"/>
                  </a:moveTo>
                  <a:lnTo>
                    <a:pt x="1456" y="1452"/>
                  </a:lnTo>
                  <a:lnTo>
                    <a:pt x="1413" y="1389"/>
                  </a:lnTo>
                  <a:lnTo>
                    <a:pt x="1362" y="1314"/>
                  </a:lnTo>
                  <a:lnTo>
                    <a:pt x="1304" y="1231"/>
                  </a:lnTo>
                  <a:lnTo>
                    <a:pt x="1240" y="1141"/>
                  </a:lnTo>
                  <a:lnTo>
                    <a:pt x="1169" y="1044"/>
                  </a:lnTo>
                  <a:lnTo>
                    <a:pt x="1095" y="943"/>
                  </a:lnTo>
                  <a:lnTo>
                    <a:pt x="1057" y="892"/>
                  </a:lnTo>
                  <a:lnTo>
                    <a:pt x="1017" y="840"/>
                  </a:lnTo>
                  <a:lnTo>
                    <a:pt x="976" y="789"/>
                  </a:lnTo>
                  <a:lnTo>
                    <a:pt x="934" y="737"/>
                  </a:lnTo>
                  <a:lnTo>
                    <a:pt x="893" y="685"/>
                  </a:lnTo>
                  <a:lnTo>
                    <a:pt x="850" y="634"/>
                  </a:lnTo>
                  <a:lnTo>
                    <a:pt x="806" y="583"/>
                  </a:lnTo>
                  <a:lnTo>
                    <a:pt x="761" y="532"/>
                  </a:lnTo>
                  <a:lnTo>
                    <a:pt x="718" y="483"/>
                  </a:lnTo>
                  <a:lnTo>
                    <a:pt x="673" y="436"/>
                  </a:lnTo>
                  <a:lnTo>
                    <a:pt x="627" y="390"/>
                  </a:lnTo>
                  <a:lnTo>
                    <a:pt x="582" y="345"/>
                  </a:lnTo>
                  <a:lnTo>
                    <a:pt x="537" y="301"/>
                  </a:lnTo>
                  <a:lnTo>
                    <a:pt x="492" y="261"/>
                  </a:lnTo>
                  <a:lnTo>
                    <a:pt x="446" y="222"/>
                  </a:lnTo>
                  <a:lnTo>
                    <a:pt x="400" y="185"/>
                  </a:lnTo>
                  <a:lnTo>
                    <a:pt x="356" y="152"/>
                  </a:lnTo>
                  <a:lnTo>
                    <a:pt x="311" y="120"/>
                  </a:lnTo>
                  <a:lnTo>
                    <a:pt x="266" y="92"/>
                  </a:lnTo>
                  <a:lnTo>
                    <a:pt x="222" y="67"/>
                  </a:lnTo>
                  <a:lnTo>
                    <a:pt x="194" y="53"/>
                  </a:lnTo>
                  <a:lnTo>
                    <a:pt x="165" y="40"/>
                  </a:lnTo>
                  <a:lnTo>
                    <a:pt x="138" y="29"/>
                  </a:lnTo>
                  <a:lnTo>
                    <a:pt x="109" y="19"/>
                  </a:lnTo>
                  <a:lnTo>
                    <a:pt x="82" y="12"/>
                  </a:lnTo>
                  <a:lnTo>
                    <a:pt x="54" y="6"/>
                  </a:lnTo>
                  <a:lnTo>
                    <a:pt x="27" y="2"/>
                  </a:lnTo>
                  <a:lnTo>
                    <a:pt x="0" y="0"/>
                  </a:lnTo>
                  <a:lnTo>
                    <a:pt x="597" y="3"/>
                  </a:lnTo>
                  <a:lnTo>
                    <a:pt x="632" y="4"/>
                  </a:lnTo>
                  <a:lnTo>
                    <a:pt x="667" y="6"/>
                  </a:lnTo>
                  <a:lnTo>
                    <a:pt x="701" y="10"/>
                  </a:lnTo>
                  <a:lnTo>
                    <a:pt x="735" y="14"/>
                  </a:lnTo>
                  <a:lnTo>
                    <a:pt x="768" y="20"/>
                  </a:lnTo>
                  <a:lnTo>
                    <a:pt x="799" y="28"/>
                  </a:lnTo>
                  <a:lnTo>
                    <a:pt x="831" y="37"/>
                  </a:lnTo>
                  <a:lnTo>
                    <a:pt x="860" y="47"/>
                  </a:lnTo>
                  <a:lnTo>
                    <a:pt x="909" y="67"/>
                  </a:lnTo>
                  <a:lnTo>
                    <a:pt x="959" y="89"/>
                  </a:lnTo>
                  <a:lnTo>
                    <a:pt x="1008" y="111"/>
                  </a:lnTo>
                  <a:lnTo>
                    <a:pt x="1057" y="135"/>
                  </a:lnTo>
                  <a:lnTo>
                    <a:pt x="1105" y="162"/>
                  </a:lnTo>
                  <a:lnTo>
                    <a:pt x="1154" y="188"/>
                  </a:lnTo>
                  <a:lnTo>
                    <a:pt x="1202" y="217"/>
                  </a:lnTo>
                  <a:lnTo>
                    <a:pt x="1251" y="246"/>
                  </a:lnTo>
                  <a:lnTo>
                    <a:pt x="1299" y="278"/>
                  </a:lnTo>
                  <a:lnTo>
                    <a:pt x="1346" y="309"/>
                  </a:lnTo>
                  <a:lnTo>
                    <a:pt x="1393" y="342"/>
                  </a:lnTo>
                  <a:lnTo>
                    <a:pt x="1440" y="375"/>
                  </a:lnTo>
                  <a:lnTo>
                    <a:pt x="1487" y="410"/>
                  </a:lnTo>
                  <a:lnTo>
                    <a:pt x="1534" y="446"/>
                  </a:lnTo>
                  <a:lnTo>
                    <a:pt x="1579" y="482"/>
                  </a:lnTo>
                  <a:lnTo>
                    <a:pt x="1625" y="519"/>
                  </a:lnTo>
                  <a:lnTo>
                    <a:pt x="1670" y="557"/>
                  </a:lnTo>
                  <a:lnTo>
                    <a:pt x="1715" y="594"/>
                  </a:lnTo>
                  <a:lnTo>
                    <a:pt x="1760" y="633"/>
                  </a:lnTo>
                  <a:lnTo>
                    <a:pt x="1803" y="672"/>
                  </a:lnTo>
                  <a:lnTo>
                    <a:pt x="1846" y="710"/>
                  </a:lnTo>
                  <a:lnTo>
                    <a:pt x="1889" y="750"/>
                  </a:lnTo>
                  <a:lnTo>
                    <a:pt x="1930" y="789"/>
                  </a:lnTo>
                  <a:lnTo>
                    <a:pt x="1972" y="828"/>
                  </a:lnTo>
                  <a:lnTo>
                    <a:pt x="2054" y="908"/>
                  </a:lnTo>
                  <a:lnTo>
                    <a:pt x="2132" y="986"/>
                  </a:lnTo>
                  <a:lnTo>
                    <a:pt x="2207" y="1064"/>
                  </a:lnTo>
                  <a:lnTo>
                    <a:pt x="2280" y="1141"/>
                  </a:lnTo>
                  <a:lnTo>
                    <a:pt x="2663" y="995"/>
                  </a:lnTo>
                  <a:lnTo>
                    <a:pt x="2428" y="2716"/>
                  </a:lnTo>
                  <a:lnTo>
                    <a:pt x="972" y="16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reflection blurRad="6350" stA="70000" endPos="23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3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927" y="1024"/>
              <a:ext cx="2864" cy="2747"/>
            </a:xfrm>
            <a:custGeom>
              <a:avLst/>
              <a:gdLst/>
              <a:ahLst/>
              <a:cxnLst>
                <a:cxn ang="0">
                  <a:pos x="1408" y="1635"/>
                </a:cxn>
                <a:cxn ang="0">
                  <a:pos x="2786" y="2747"/>
                </a:cxn>
                <a:cxn ang="0">
                  <a:pos x="1832" y="1475"/>
                </a:cxn>
                <a:cxn ang="0">
                  <a:pos x="1737" y="1336"/>
                </a:cxn>
                <a:cxn ang="0">
                  <a:pos x="1620" y="1170"/>
                </a:cxn>
                <a:cxn ang="0">
                  <a:pos x="1484" y="988"/>
                </a:cxn>
                <a:cxn ang="0">
                  <a:pos x="1337" y="799"/>
                </a:cxn>
                <a:cxn ang="0">
                  <a:pos x="1217" y="655"/>
                </a:cxn>
                <a:cxn ang="0">
                  <a:pos x="1093" y="518"/>
                </a:cxn>
                <a:cxn ang="0">
                  <a:pos x="1030" y="453"/>
                </a:cxn>
                <a:cxn ang="0">
                  <a:pos x="967" y="392"/>
                </a:cxn>
                <a:cxn ang="0">
                  <a:pos x="902" y="334"/>
                </a:cxn>
                <a:cxn ang="0">
                  <a:pos x="839" y="280"/>
                </a:cxn>
                <a:cxn ang="0">
                  <a:pos x="809" y="256"/>
                </a:cxn>
                <a:cxn ang="0">
                  <a:pos x="755" y="217"/>
                </a:cxn>
                <a:cxn ang="0">
                  <a:pos x="696" y="175"/>
                </a:cxn>
                <a:cxn ang="0">
                  <a:pos x="647" y="144"/>
                </a:cxn>
                <a:cxn ang="0">
                  <a:pos x="592" y="117"/>
                </a:cxn>
                <a:cxn ang="0">
                  <a:pos x="538" y="98"/>
                </a:cxn>
                <a:cxn ang="0">
                  <a:pos x="485" y="84"/>
                </a:cxn>
                <a:cxn ang="0">
                  <a:pos x="431" y="77"/>
                </a:cxn>
                <a:cxn ang="0">
                  <a:pos x="379" y="77"/>
                </a:cxn>
                <a:cxn ang="0">
                  <a:pos x="325" y="85"/>
                </a:cxn>
                <a:cxn ang="0">
                  <a:pos x="270" y="99"/>
                </a:cxn>
                <a:cxn ang="0">
                  <a:pos x="214" y="122"/>
                </a:cxn>
                <a:cxn ang="0">
                  <a:pos x="169" y="145"/>
                </a:cxn>
                <a:cxn ang="0">
                  <a:pos x="128" y="170"/>
                </a:cxn>
                <a:cxn ang="0">
                  <a:pos x="93" y="197"/>
                </a:cxn>
                <a:cxn ang="0">
                  <a:pos x="60" y="226"/>
                </a:cxn>
                <a:cxn ang="0">
                  <a:pos x="40" y="246"/>
                </a:cxn>
                <a:cxn ang="0">
                  <a:pos x="23" y="267"/>
                </a:cxn>
                <a:cxn ang="0">
                  <a:pos x="9" y="287"/>
                </a:cxn>
                <a:cxn ang="0">
                  <a:pos x="0" y="305"/>
                </a:cxn>
                <a:cxn ang="0">
                  <a:pos x="8" y="239"/>
                </a:cxn>
                <a:cxn ang="0">
                  <a:pos x="29" y="205"/>
                </a:cxn>
                <a:cxn ang="0">
                  <a:pos x="52" y="173"/>
                </a:cxn>
                <a:cxn ang="0">
                  <a:pos x="78" y="144"/>
                </a:cxn>
                <a:cxn ang="0">
                  <a:pos x="108" y="117"/>
                </a:cxn>
                <a:cxn ang="0">
                  <a:pos x="139" y="94"/>
                </a:cxn>
                <a:cxn ang="0">
                  <a:pos x="173" y="72"/>
                </a:cxn>
                <a:cxn ang="0">
                  <a:pos x="208" y="53"/>
                </a:cxn>
                <a:cxn ang="0">
                  <a:pos x="255" y="32"/>
                </a:cxn>
                <a:cxn ang="0">
                  <a:pos x="313" y="13"/>
                </a:cxn>
                <a:cxn ang="0">
                  <a:pos x="368" y="2"/>
                </a:cxn>
                <a:cxn ang="0">
                  <a:pos x="422" y="0"/>
                </a:cxn>
                <a:cxn ang="0">
                  <a:pos x="476" y="4"/>
                </a:cxn>
                <a:cxn ang="0">
                  <a:pos x="528" y="14"/>
                </a:cxn>
                <a:cxn ang="0">
                  <a:pos x="580" y="32"/>
                </a:cxn>
                <a:cxn ang="0">
                  <a:pos x="632" y="54"/>
                </a:cxn>
                <a:cxn ang="0">
                  <a:pos x="702" y="92"/>
                </a:cxn>
                <a:cxn ang="0">
                  <a:pos x="792" y="152"/>
                </a:cxn>
                <a:cxn ang="0">
                  <a:pos x="882" y="222"/>
                </a:cxn>
                <a:cxn ang="0">
                  <a:pos x="973" y="301"/>
                </a:cxn>
                <a:cxn ang="0">
                  <a:pos x="1063" y="390"/>
                </a:cxn>
                <a:cxn ang="0">
                  <a:pos x="1154" y="483"/>
                </a:cxn>
                <a:cxn ang="0">
                  <a:pos x="1242" y="583"/>
                </a:cxn>
                <a:cxn ang="0">
                  <a:pos x="1329" y="685"/>
                </a:cxn>
                <a:cxn ang="0">
                  <a:pos x="1412" y="789"/>
                </a:cxn>
                <a:cxn ang="0">
                  <a:pos x="1493" y="892"/>
                </a:cxn>
                <a:cxn ang="0">
                  <a:pos x="1605" y="1044"/>
                </a:cxn>
                <a:cxn ang="0">
                  <a:pos x="1740" y="1231"/>
                </a:cxn>
                <a:cxn ang="0">
                  <a:pos x="1849" y="1389"/>
                </a:cxn>
                <a:cxn ang="0">
                  <a:pos x="1832" y="1475"/>
                </a:cxn>
              </a:cxnLst>
              <a:rect l="0" t="0" r="r" b="b"/>
              <a:pathLst>
                <a:path w="2864" h="2747">
                  <a:moveTo>
                    <a:pt x="1383" y="1707"/>
                  </a:moveTo>
                  <a:lnTo>
                    <a:pt x="1408" y="1635"/>
                  </a:lnTo>
                  <a:lnTo>
                    <a:pt x="2864" y="2716"/>
                  </a:lnTo>
                  <a:lnTo>
                    <a:pt x="2786" y="2747"/>
                  </a:lnTo>
                  <a:lnTo>
                    <a:pt x="1383" y="1707"/>
                  </a:lnTo>
                  <a:close/>
                  <a:moveTo>
                    <a:pt x="1832" y="1475"/>
                  </a:moveTo>
                  <a:lnTo>
                    <a:pt x="1788" y="1409"/>
                  </a:lnTo>
                  <a:lnTo>
                    <a:pt x="1737" y="1336"/>
                  </a:lnTo>
                  <a:lnTo>
                    <a:pt x="1681" y="1255"/>
                  </a:lnTo>
                  <a:lnTo>
                    <a:pt x="1620" y="1170"/>
                  </a:lnTo>
                  <a:lnTo>
                    <a:pt x="1554" y="1081"/>
                  </a:lnTo>
                  <a:lnTo>
                    <a:pt x="1484" y="988"/>
                  </a:lnTo>
                  <a:lnTo>
                    <a:pt x="1412" y="893"/>
                  </a:lnTo>
                  <a:lnTo>
                    <a:pt x="1337" y="799"/>
                  </a:lnTo>
                  <a:lnTo>
                    <a:pt x="1277" y="726"/>
                  </a:lnTo>
                  <a:lnTo>
                    <a:pt x="1217" y="655"/>
                  </a:lnTo>
                  <a:lnTo>
                    <a:pt x="1155" y="586"/>
                  </a:lnTo>
                  <a:lnTo>
                    <a:pt x="1093" y="518"/>
                  </a:lnTo>
                  <a:lnTo>
                    <a:pt x="1061" y="485"/>
                  </a:lnTo>
                  <a:lnTo>
                    <a:pt x="1030" y="453"/>
                  </a:lnTo>
                  <a:lnTo>
                    <a:pt x="998" y="422"/>
                  </a:lnTo>
                  <a:lnTo>
                    <a:pt x="967" y="392"/>
                  </a:lnTo>
                  <a:lnTo>
                    <a:pt x="934" y="362"/>
                  </a:lnTo>
                  <a:lnTo>
                    <a:pt x="902" y="334"/>
                  </a:lnTo>
                  <a:lnTo>
                    <a:pt x="871" y="306"/>
                  </a:lnTo>
                  <a:lnTo>
                    <a:pt x="839" y="280"/>
                  </a:lnTo>
                  <a:lnTo>
                    <a:pt x="828" y="271"/>
                  </a:lnTo>
                  <a:lnTo>
                    <a:pt x="809" y="256"/>
                  </a:lnTo>
                  <a:lnTo>
                    <a:pt x="783" y="238"/>
                  </a:lnTo>
                  <a:lnTo>
                    <a:pt x="755" y="217"/>
                  </a:lnTo>
                  <a:lnTo>
                    <a:pt x="725" y="195"/>
                  </a:lnTo>
                  <a:lnTo>
                    <a:pt x="696" y="175"/>
                  </a:lnTo>
                  <a:lnTo>
                    <a:pt x="668" y="158"/>
                  </a:lnTo>
                  <a:lnTo>
                    <a:pt x="647" y="144"/>
                  </a:lnTo>
                  <a:lnTo>
                    <a:pt x="620" y="130"/>
                  </a:lnTo>
                  <a:lnTo>
                    <a:pt x="592" y="117"/>
                  </a:lnTo>
                  <a:lnTo>
                    <a:pt x="565" y="107"/>
                  </a:lnTo>
                  <a:lnTo>
                    <a:pt x="538" y="98"/>
                  </a:lnTo>
                  <a:lnTo>
                    <a:pt x="512" y="90"/>
                  </a:lnTo>
                  <a:lnTo>
                    <a:pt x="485" y="84"/>
                  </a:lnTo>
                  <a:lnTo>
                    <a:pt x="458" y="79"/>
                  </a:lnTo>
                  <a:lnTo>
                    <a:pt x="431" y="77"/>
                  </a:lnTo>
                  <a:lnTo>
                    <a:pt x="405" y="76"/>
                  </a:lnTo>
                  <a:lnTo>
                    <a:pt x="379" y="77"/>
                  </a:lnTo>
                  <a:lnTo>
                    <a:pt x="352" y="79"/>
                  </a:lnTo>
                  <a:lnTo>
                    <a:pt x="325" y="85"/>
                  </a:lnTo>
                  <a:lnTo>
                    <a:pt x="297" y="91"/>
                  </a:lnTo>
                  <a:lnTo>
                    <a:pt x="270" y="99"/>
                  </a:lnTo>
                  <a:lnTo>
                    <a:pt x="242" y="110"/>
                  </a:lnTo>
                  <a:lnTo>
                    <a:pt x="214" y="122"/>
                  </a:lnTo>
                  <a:lnTo>
                    <a:pt x="191" y="132"/>
                  </a:lnTo>
                  <a:lnTo>
                    <a:pt x="169" y="145"/>
                  </a:lnTo>
                  <a:lnTo>
                    <a:pt x="149" y="157"/>
                  </a:lnTo>
                  <a:lnTo>
                    <a:pt x="128" y="170"/>
                  </a:lnTo>
                  <a:lnTo>
                    <a:pt x="110" y="183"/>
                  </a:lnTo>
                  <a:lnTo>
                    <a:pt x="93" y="197"/>
                  </a:lnTo>
                  <a:lnTo>
                    <a:pt x="75" y="212"/>
                  </a:lnTo>
                  <a:lnTo>
                    <a:pt x="60" y="226"/>
                  </a:lnTo>
                  <a:lnTo>
                    <a:pt x="50" y="236"/>
                  </a:lnTo>
                  <a:lnTo>
                    <a:pt x="40" y="246"/>
                  </a:lnTo>
                  <a:lnTo>
                    <a:pt x="32" y="256"/>
                  </a:lnTo>
                  <a:lnTo>
                    <a:pt x="23" y="267"/>
                  </a:lnTo>
                  <a:lnTo>
                    <a:pt x="16" y="277"/>
                  </a:lnTo>
                  <a:lnTo>
                    <a:pt x="9" y="287"/>
                  </a:lnTo>
                  <a:lnTo>
                    <a:pt x="4" y="296"/>
                  </a:lnTo>
                  <a:lnTo>
                    <a:pt x="0" y="305"/>
                  </a:lnTo>
                  <a:lnTo>
                    <a:pt x="0" y="257"/>
                  </a:lnTo>
                  <a:lnTo>
                    <a:pt x="8" y="239"/>
                  </a:lnTo>
                  <a:lnTo>
                    <a:pt x="18" y="221"/>
                  </a:lnTo>
                  <a:lnTo>
                    <a:pt x="29" y="205"/>
                  </a:lnTo>
                  <a:lnTo>
                    <a:pt x="40" y="188"/>
                  </a:lnTo>
                  <a:lnTo>
                    <a:pt x="52" y="173"/>
                  </a:lnTo>
                  <a:lnTo>
                    <a:pt x="65" y="158"/>
                  </a:lnTo>
                  <a:lnTo>
                    <a:pt x="78" y="144"/>
                  </a:lnTo>
                  <a:lnTo>
                    <a:pt x="93" y="130"/>
                  </a:lnTo>
                  <a:lnTo>
                    <a:pt x="108" y="117"/>
                  </a:lnTo>
                  <a:lnTo>
                    <a:pt x="123" y="105"/>
                  </a:lnTo>
                  <a:lnTo>
                    <a:pt x="139" y="94"/>
                  </a:lnTo>
                  <a:lnTo>
                    <a:pt x="156" y="82"/>
                  </a:lnTo>
                  <a:lnTo>
                    <a:pt x="173" y="72"/>
                  </a:lnTo>
                  <a:lnTo>
                    <a:pt x="190" y="62"/>
                  </a:lnTo>
                  <a:lnTo>
                    <a:pt x="208" y="53"/>
                  </a:lnTo>
                  <a:lnTo>
                    <a:pt x="226" y="45"/>
                  </a:lnTo>
                  <a:lnTo>
                    <a:pt x="255" y="32"/>
                  </a:lnTo>
                  <a:lnTo>
                    <a:pt x="285" y="21"/>
                  </a:lnTo>
                  <a:lnTo>
                    <a:pt x="313" y="13"/>
                  </a:lnTo>
                  <a:lnTo>
                    <a:pt x="341" y="7"/>
                  </a:lnTo>
                  <a:lnTo>
                    <a:pt x="368" y="2"/>
                  </a:lnTo>
                  <a:lnTo>
                    <a:pt x="396" y="0"/>
                  </a:lnTo>
                  <a:lnTo>
                    <a:pt x="422" y="0"/>
                  </a:lnTo>
                  <a:lnTo>
                    <a:pt x="450" y="1"/>
                  </a:lnTo>
                  <a:lnTo>
                    <a:pt x="476" y="4"/>
                  </a:lnTo>
                  <a:lnTo>
                    <a:pt x="502" y="8"/>
                  </a:lnTo>
                  <a:lnTo>
                    <a:pt x="528" y="14"/>
                  </a:lnTo>
                  <a:lnTo>
                    <a:pt x="555" y="22"/>
                  </a:lnTo>
                  <a:lnTo>
                    <a:pt x="580" y="32"/>
                  </a:lnTo>
                  <a:lnTo>
                    <a:pt x="606" y="42"/>
                  </a:lnTo>
                  <a:lnTo>
                    <a:pt x="632" y="54"/>
                  </a:lnTo>
                  <a:lnTo>
                    <a:pt x="658" y="67"/>
                  </a:lnTo>
                  <a:lnTo>
                    <a:pt x="702" y="92"/>
                  </a:lnTo>
                  <a:lnTo>
                    <a:pt x="747" y="120"/>
                  </a:lnTo>
                  <a:lnTo>
                    <a:pt x="792" y="152"/>
                  </a:lnTo>
                  <a:lnTo>
                    <a:pt x="836" y="185"/>
                  </a:lnTo>
                  <a:lnTo>
                    <a:pt x="882" y="222"/>
                  </a:lnTo>
                  <a:lnTo>
                    <a:pt x="928" y="261"/>
                  </a:lnTo>
                  <a:lnTo>
                    <a:pt x="973" y="301"/>
                  </a:lnTo>
                  <a:lnTo>
                    <a:pt x="1018" y="345"/>
                  </a:lnTo>
                  <a:lnTo>
                    <a:pt x="1063" y="390"/>
                  </a:lnTo>
                  <a:lnTo>
                    <a:pt x="1109" y="436"/>
                  </a:lnTo>
                  <a:lnTo>
                    <a:pt x="1154" y="483"/>
                  </a:lnTo>
                  <a:lnTo>
                    <a:pt x="1197" y="532"/>
                  </a:lnTo>
                  <a:lnTo>
                    <a:pt x="1242" y="583"/>
                  </a:lnTo>
                  <a:lnTo>
                    <a:pt x="1286" y="634"/>
                  </a:lnTo>
                  <a:lnTo>
                    <a:pt x="1329" y="685"/>
                  </a:lnTo>
                  <a:lnTo>
                    <a:pt x="1370" y="737"/>
                  </a:lnTo>
                  <a:lnTo>
                    <a:pt x="1412" y="789"/>
                  </a:lnTo>
                  <a:lnTo>
                    <a:pt x="1453" y="840"/>
                  </a:lnTo>
                  <a:lnTo>
                    <a:pt x="1493" y="892"/>
                  </a:lnTo>
                  <a:lnTo>
                    <a:pt x="1531" y="943"/>
                  </a:lnTo>
                  <a:lnTo>
                    <a:pt x="1605" y="1044"/>
                  </a:lnTo>
                  <a:lnTo>
                    <a:pt x="1676" y="1141"/>
                  </a:lnTo>
                  <a:lnTo>
                    <a:pt x="1740" y="1231"/>
                  </a:lnTo>
                  <a:lnTo>
                    <a:pt x="1798" y="1314"/>
                  </a:lnTo>
                  <a:lnTo>
                    <a:pt x="1849" y="1389"/>
                  </a:lnTo>
                  <a:lnTo>
                    <a:pt x="1892" y="1452"/>
                  </a:lnTo>
                  <a:lnTo>
                    <a:pt x="1832" y="147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uppieren 34"/>
          <p:cNvGrpSpPr/>
          <p:nvPr/>
        </p:nvGrpSpPr>
        <p:grpSpPr>
          <a:xfrm>
            <a:off x="3925614" y="1481958"/>
            <a:ext cx="5218385" cy="792609"/>
            <a:chOff x="-4335508" y="1387365"/>
            <a:chExt cx="13878158" cy="792609"/>
          </a:xfrm>
        </p:grpSpPr>
        <p:sp>
          <p:nvSpPr>
            <p:cNvPr id="21" name="Line 20" descr="© INSCALE GmbH, 26.05.2010&#10;http://www.presentationload.com/"/>
            <p:cNvSpPr>
              <a:spLocks noChangeShapeType="1"/>
            </p:cNvSpPr>
            <p:nvPr/>
          </p:nvSpPr>
          <p:spPr bwMode="gray">
            <a:xfrm>
              <a:off x="4161453" y="1921977"/>
              <a:ext cx="4660813" cy="0"/>
            </a:xfrm>
            <a:prstGeom prst="line">
              <a:avLst/>
            </a:prstGeom>
            <a:noFill/>
            <a:ln w="19050">
              <a:solidFill>
                <a:srgbClr val="7D7D7D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hteck 25"/>
            <p:cNvSpPr/>
            <p:nvPr/>
          </p:nvSpPr>
          <p:spPr bwMode="gray">
            <a:xfrm>
              <a:off x="-4335508" y="1387365"/>
              <a:ext cx="13878158" cy="792609"/>
            </a:xfrm>
            <a:prstGeom prst="rect">
              <a:avLst/>
            </a:prstGeom>
          </p:spPr>
          <p:txBody>
            <a:bodyPr wrap="square" lIns="0" tIns="9000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</a:pPr>
              <a:r>
                <a:rPr lang="ru-RU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1. Внедрить в систему  работы   Центра  развития семьи  встречи,  организованные  в технологиях педагогической  синергетики; </a:t>
              </a:r>
              <a:endParaRPr lang="de-DE" sz="1600" b="1" dirty="0"/>
            </a:p>
          </p:txBody>
        </p:sp>
      </p:grpSp>
      <p:sp>
        <p:nvSpPr>
          <p:cNvPr id="20" name="Line 19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5075853" y="2639185"/>
            <a:ext cx="3746414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Line 18" descr="© INSCALE GmbH, 26.05.2010&#10;http://www.presentationload.com/"/>
          <p:cNvSpPr>
            <a:spLocks noChangeShapeType="1"/>
          </p:cNvSpPr>
          <p:nvPr/>
        </p:nvSpPr>
        <p:spPr bwMode="gray">
          <a:xfrm>
            <a:off x="6270171" y="3350662"/>
            <a:ext cx="2552096" cy="0"/>
          </a:xfrm>
          <a:prstGeom prst="line">
            <a:avLst/>
          </a:prstGeom>
          <a:noFill/>
          <a:ln w="19050">
            <a:solidFill>
              <a:srgbClr val="7D7D7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Rechteck 33"/>
          <p:cNvSpPr/>
          <p:nvPr/>
        </p:nvSpPr>
        <p:spPr bwMode="gray">
          <a:xfrm>
            <a:off x="2599012" y="2916620"/>
            <a:ext cx="1641913" cy="350865"/>
          </a:xfrm>
          <a:prstGeom prst="rect">
            <a:avLst/>
          </a:prstGeom>
        </p:spPr>
        <p:txBody>
          <a:bodyPr wrap="square" lIns="0" tIns="0" rIns="90000" bIns="0">
            <a:spAutoFit/>
          </a:bodyPr>
          <a:lstStyle/>
          <a:p>
            <a:pPr algn="ctr">
              <a:lnSpc>
                <a:spcPct val="95000"/>
              </a:lnSpc>
              <a:spcAft>
                <a:spcPts val="800"/>
              </a:spcAft>
            </a:pPr>
            <a:r>
              <a:rPr lang="en-GB" sz="24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2</a:t>
            </a:r>
            <a:r>
              <a:rPr lang="ru-RU" sz="2400" b="1" dirty="0" smtClean="0">
                <a:solidFill>
                  <a:srgbClr val="FFFF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020-2021</a:t>
            </a:r>
            <a:endParaRPr lang="de-DE" sz="2400" b="1" dirty="0">
              <a:solidFill>
                <a:srgbClr val="FFFF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Arial" charset="0"/>
            </a:endParaRPr>
          </a:p>
        </p:txBody>
      </p:sp>
      <p:sp>
        <p:nvSpPr>
          <p:cNvPr id="35" name="Rectangle 13"/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>
            <a:normAutofit fontScale="975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задачи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этапа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4345" y="2686947"/>
            <a:ext cx="4729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Произвести  переиздание  методического сборника работы  с родителями   в  расширенном и дополненном  варианте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1283" y="3862552"/>
            <a:ext cx="4792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 Провести   родительскую  конференцию  с привлечением ученых, врачей, мастеров   педагогического  и  психологического  труда,  представителей  Краснодарского  научно-методического  центра.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216167" y="5298831"/>
            <a:ext cx="5927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Провести мероприятия  по  распространению  полученного  инновационного  опыта  в сети   инновационных  дошкольных  организаций   г.Краснодара.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583453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745" y="6739"/>
            <a:ext cx="9144000" cy="476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Расчёты по кадровому, экономическому, материально-техническому обеспечению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13034" y="835573"/>
          <a:ext cx="7141781" cy="5781836"/>
        </p:xfrm>
        <a:graphic>
          <a:graphicData uri="http://schemas.openxmlformats.org/drawingml/2006/table">
            <a:tbl>
              <a:tblPr/>
              <a:tblGrid>
                <a:gridCol w="2301247"/>
                <a:gridCol w="2420267"/>
                <a:gridCol w="2420267"/>
              </a:tblGrid>
              <a:tr h="335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Вид расходов</a:t>
                      </a:r>
                      <a:endParaRPr lang="ru-RU" sz="1400" dirty="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Планируемые расходы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Затраченные  средства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7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                        Кадровое обеспечение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</a:tr>
              <a:tr h="495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проекта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 dirty="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Курсы повышения квалификации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18500,00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07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Экономическое обеспечение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1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Материально-техническое обеспечение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7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Научное обеспечение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Публикации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Методическая литература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2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 научно-методических конференциях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24300,00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79300,00</a:t>
                      </a:r>
                      <a:endParaRPr lang="ru-RU" sz="140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144500,00</a:t>
                      </a:r>
                      <a:endParaRPr lang="ru-RU" sz="1400" dirty="0">
                        <a:solidFill>
                          <a:srgbClr val="7B7B7B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35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30367" y="3284971"/>
            <a:ext cx="2429302" cy="2429302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8D8F6"/>
              </a:solidFill>
            </a:endParaRPr>
          </a:p>
        </p:txBody>
      </p:sp>
      <p:pic>
        <p:nvPicPr>
          <p:cNvPr id="8" name="Picture 8" descr="https://ds112.centerstart.ru/sites/ds112.centerstart.ru/files/styles/logo_100_x_100/public/dir/logo/%D0%BB%D0%BE%D0%B3%D0%BE%D1%82%D0%B8%D0%BF.jpg?itok=tnDKnZ-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5" y="3799491"/>
            <a:ext cx="1355834" cy="1355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qrcoder.ru/code/?https%3A%2F%2Fds112.centerstart.ru%2F&amp;4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6919"/>
            <a:ext cx="1821081" cy="182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2649" y="3468413"/>
            <a:ext cx="2118387" cy="52026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123B67"/>
                </a:solidFill>
                <a:latin typeface="Arial" pitchFamily="34" charset="0"/>
                <a:cs typeface="Arial" pitchFamily="34" charset="0"/>
              </a:rPr>
              <a:t>МБДОУ № 112</a:t>
            </a:r>
            <a:endParaRPr lang="ru-RU" sz="2200" b="1" dirty="0">
              <a:solidFill>
                <a:srgbClr val="123B6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1476" y="3515708"/>
            <a:ext cx="2049518" cy="193916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sz="2000" b="1" dirty="0" smtClean="0">
                <a:solidFill>
                  <a:srgbClr val="123B67"/>
                </a:solidFill>
              </a:rPr>
              <a:t>Открыт для сотрудничества</a:t>
            </a:r>
            <a:endParaRPr lang="ru-RU" sz="2000" b="1" dirty="0">
              <a:solidFill>
                <a:srgbClr val="123B67"/>
              </a:solidFill>
            </a:endParaRPr>
          </a:p>
        </p:txBody>
      </p:sp>
      <p:pic>
        <p:nvPicPr>
          <p:cNvPr id="10" name="Picture 12" descr="http://qrcoder.ru/code/?https%3A%2F%2Fwww.instagram.com%2Fsad_112.krasnodar%2F&amp;4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6" y="5013435"/>
            <a:ext cx="1844565" cy="1844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qrcoder.ru/code/?https%3A%2F%2Fwww.facebook.com%2Fgroups%2F2137942153106185&amp;4&amp;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922" y="5029363"/>
            <a:ext cx="1828637" cy="1828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qrcoder.ru/code/?https%3A%2F%2Fwww.youtube.com%2Fchannel%2FUCPGVrtUNLPV3otVk9VBe2Bg%3Fview_as%3Dsubscriber&amp;4&amp;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4028" y="5108028"/>
            <a:ext cx="1749972" cy="1749972"/>
          </a:xfrm>
          <a:prstGeom prst="rect">
            <a:avLst/>
          </a:prstGeom>
          <a:noFill/>
        </p:spPr>
      </p:pic>
      <p:pic>
        <p:nvPicPr>
          <p:cNvPr id="13" name="Picture 6" descr="https://ds112.centerstart.ru/sites/ds01.centerstart.ru/files/dir/in_st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59" y="5993725"/>
            <a:ext cx="675089" cy="67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ds112.centerstart.ru/sites/ds112.centerstart.ru/files/archive/%D1%84%D0%B5%D0%B9%D1%81%D0%B1%D1%83%D0%B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11" y="5560971"/>
            <a:ext cx="595341" cy="589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s112.centerstart.ru/sites/ds01.centerstart.ru/files/dir/youtub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71" y="4581086"/>
            <a:ext cx="591526" cy="591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441435"/>
            <a:ext cx="8418786" cy="621161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41435" y="3144019"/>
            <a:ext cx="305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n w="0"/>
                <a:latin typeface="Arial" pitchFamily="34" charset="0"/>
                <a:cs typeface="Arial" pitchFamily="34" charset="0"/>
              </a:rPr>
              <a:t>Сопровождение родителей обеспечивающее эффективное решение индивидуальных проблем воспитания и обучения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85645" y="3010695"/>
            <a:ext cx="3258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организовать образовательное взаимодействие с родителями, обеспечивающее эффективное психолого-педагогическое сопровождение семьи?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7690" y="1844565"/>
            <a:ext cx="333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САМООРГАНИЗУЮЩАЯСЯ СИСТЕМА РОДИТЕЛЬСКОГО СООБЩЕСТВА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Users\ДС-112\Pictures\Центр развития семь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872" y="2837963"/>
            <a:ext cx="1858963" cy="1682750"/>
          </a:xfrm>
          <a:prstGeom prst="rect">
            <a:avLst/>
          </a:prstGeom>
          <a:noFill/>
        </p:spPr>
      </p:pic>
      <p:sp>
        <p:nvSpPr>
          <p:cNvPr id="14" name="Rectangle 13"/>
          <p:cNvSpPr txBox="1">
            <a:spLocks noChangeArrowheads="1"/>
          </p:cNvSpPr>
          <p:nvPr/>
        </p:nvSpPr>
        <p:spPr>
          <a:xfrm>
            <a:off x="0" y="0"/>
            <a:ext cx="9144000" cy="64638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75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методологическое основание инновационного проекта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350189" y="4780381"/>
            <a:ext cx="8480261" cy="1350193"/>
            <a:chOff x="268203" y="2041555"/>
            <a:chExt cx="8480261" cy="135019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68203" y="2472347"/>
              <a:ext cx="8480261" cy="919401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Взаимодействие педагогов дошкольной образовательной организации с семьёй </a:t>
              </a:r>
              <a:endParaRPr lang="ru-RU" sz="24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681702" y="2041555"/>
              <a:ext cx="5626602" cy="432048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ОБЪЕКТ ИННОВАЦИОННОЙ </a:t>
              </a:r>
              <a:r>
                <a:rPr lang="ru-RU" b="1" dirty="0" smtClean="0"/>
                <a:t>ДЕЯТЕЛЬНОСТИ </a:t>
              </a:r>
              <a:endParaRPr lang="ru-RU" b="1" dirty="0"/>
            </a:p>
          </p:txBody>
        </p:sp>
      </p:grpSp>
      <p:grpSp>
        <p:nvGrpSpPr>
          <p:cNvPr id="7" name="Группа 11"/>
          <p:cNvGrpSpPr/>
          <p:nvPr/>
        </p:nvGrpSpPr>
        <p:grpSpPr>
          <a:xfrm>
            <a:off x="334393" y="3008999"/>
            <a:ext cx="8480260" cy="1345457"/>
            <a:chOff x="395536" y="3290976"/>
            <a:chExt cx="8480260" cy="1345457"/>
          </a:xfrm>
          <a:solidFill>
            <a:srgbClr val="FF5050"/>
          </a:solidFill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95536" y="3717032"/>
              <a:ext cx="8480260" cy="919401"/>
            </a:xfrm>
            <a:prstGeom prst="roundRect">
              <a:avLst/>
            </a:prstGeom>
            <a:solidFill>
              <a:srgbClr val="DAEFC3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Организация системы педагогического сопровождения и поддержки семьи </a:t>
              </a:r>
              <a:endParaRPr lang="ru-RU" sz="24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835696" y="3290976"/>
              <a:ext cx="5472608" cy="4320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ПРЕДМЕТ ИННОВАЦИОННОЙ ДЕЯТЕЛЬНОСТИ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0726" y="901994"/>
            <a:ext cx="8499467" cy="1760071"/>
            <a:chOff x="395535" y="4797152"/>
            <a:chExt cx="8499467" cy="176007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95535" y="5229200"/>
              <a:ext cx="8499467" cy="1328023"/>
            </a:xfrm>
            <a:prstGeom prst="roundRect">
              <a:avLst/>
            </a:prstGeom>
            <a:solidFill>
              <a:schemeClr val="bg2"/>
            </a:solidFill>
            <a:ln w="28575">
              <a:solidFill>
                <a:srgbClr val="FF5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Разработать </a:t>
              </a:r>
              <a:r>
                <a:rPr lang="ru-RU" sz="2400" dirty="0"/>
                <a:t>и апробировать </a:t>
              </a:r>
              <a:r>
                <a:rPr lang="ru-RU" sz="2400" dirty="0" smtClean="0"/>
                <a:t>систему педагогического сопровождения и поддержки родителей детей дошкольного возраста</a:t>
              </a:r>
              <a:endParaRPr lang="ru-RU" sz="2400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835696" y="4797152"/>
              <a:ext cx="5472608" cy="432048"/>
            </a:xfrm>
            <a:prstGeom prst="round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ЦЕЛЬ ИННОВАЦИОННОЙ ДЕЯТЕЛЬНОСТИ</a:t>
              </a:r>
              <a:endParaRPr lang="ru-RU" dirty="0"/>
            </a:p>
          </p:txBody>
        </p:sp>
      </p:grpSp>
      <p:sp>
        <p:nvSpPr>
          <p:cNvPr id="12" name="Стрелка вправо с вырезом 11"/>
          <p:cNvSpPr/>
          <p:nvPr/>
        </p:nvSpPr>
        <p:spPr>
          <a:xfrm rot="5400000">
            <a:off x="6731876" y="2837792"/>
            <a:ext cx="756745" cy="6463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6679324" y="798785"/>
            <a:ext cx="756745" cy="6463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6842238" y="4682358"/>
            <a:ext cx="756745" cy="6463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3"/>
          <p:cNvSpPr txBox="1">
            <a:spLocks noChangeArrowheads="1"/>
          </p:cNvSpPr>
          <p:nvPr/>
        </p:nvSpPr>
        <p:spPr>
          <a:xfrm>
            <a:off x="0" y="0"/>
            <a:ext cx="9144000" cy="64638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методологическое основание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4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/>
        </p:nvSpPr>
        <p:spPr bwMode="gray">
          <a:xfrm>
            <a:off x="-15239" y="2025651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0461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86407"/>
            <a:ext cx="9144000" cy="762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комплекс организационных, диагностических, методических и  аналитических задач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2133600" y="1447800"/>
            <a:ext cx="11177588" cy="4430713"/>
            <a:chOff x="-1344" y="912"/>
            <a:chExt cx="7041" cy="2791"/>
          </a:xfrm>
        </p:grpSpPr>
        <p:sp>
          <p:nvSpPr>
            <p:cNvPr id="360450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1" name="AutoShape 3"/>
            <p:cNvSpPr>
              <a:spLocks noChangeArrowheads="1"/>
            </p:cNvSpPr>
            <p:nvPr/>
          </p:nvSpPr>
          <p:spPr bwMode="gray">
            <a:xfrm rot="5400000">
              <a:off x="-1185" y="111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7" name="Text Box 9"/>
            <p:cNvSpPr txBox="1">
              <a:spLocks noChangeArrowheads="1"/>
            </p:cNvSpPr>
            <p:nvPr/>
          </p:nvSpPr>
          <p:spPr bwMode="gray">
            <a:xfrm>
              <a:off x="209" y="1757"/>
              <a:ext cx="799" cy="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</a:p>
            <a:p>
              <a:pPr algn="ctr"/>
              <a:r>
                <a:rPr lang="ru-RU" sz="4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этап</a:t>
              </a:r>
              <a:endPara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245"/>
              <a:ext cx="4717" cy="339"/>
              <a:chOff x="980" y="1245"/>
              <a:chExt cx="4717" cy="339"/>
            </a:xfrm>
          </p:grpSpPr>
          <p:sp>
            <p:nvSpPr>
              <p:cNvPr id="360453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360455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56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58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60459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44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/>
                  <a:t>пилотный режим процесса деятельности Центра поддержки семьи</a:t>
                </a:r>
                <a:endParaRPr lang="en-US" b="1" dirty="0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60452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60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37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/>
                  <a:t>формирование родительских групп</a:t>
                </a:r>
                <a:endParaRPr lang="en-US" b="1" dirty="0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60463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64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65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289" y="2160"/>
              <a:ext cx="3703" cy="339"/>
              <a:chOff x="1289" y="2160"/>
              <a:chExt cx="3703" cy="339"/>
            </a:xfrm>
          </p:grpSpPr>
          <p:sp>
            <p:nvSpPr>
              <p:cNvPr id="360466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360468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69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70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60471" name="Text Box 23"/>
              <p:cNvSpPr txBox="1">
                <a:spLocks noChangeArrowheads="1"/>
              </p:cNvSpPr>
              <p:nvPr/>
            </p:nvSpPr>
            <p:spPr bwMode="gray">
              <a:xfrm>
                <a:off x="1605" y="2214"/>
                <a:ext cx="284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/>
                  <a:t>закрепление за группой педагога-куратора</a:t>
                </a:r>
                <a:endParaRPr lang="en-US" b="1" dirty="0"/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200" y="2634"/>
              <a:ext cx="3648" cy="340"/>
              <a:chOff x="1200" y="2634"/>
              <a:chExt cx="3648" cy="340"/>
            </a:xfrm>
          </p:grpSpPr>
          <p:sp>
            <p:nvSpPr>
              <p:cNvPr id="360472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73" name="Text Box 25"/>
              <p:cNvSpPr txBox="1">
                <a:spLocks noChangeArrowheads="1"/>
              </p:cNvSpPr>
              <p:nvPr/>
            </p:nvSpPr>
            <p:spPr bwMode="gray">
              <a:xfrm>
                <a:off x="1536" y="2688"/>
                <a:ext cx="29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b="1" dirty="0" smtClean="0"/>
                  <a:t>разработка сценариев встреч с родителями </a:t>
                </a:r>
                <a:endParaRPr lang="en-US" b="1" dirty="0"/>
              </a:p>
            </p:txBody>
          </p: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360475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76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77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360478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360480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81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82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360483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174"/>
                <a:ext cx="280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b="1" dirty="0" smtClean="0"/>
                  <a:t>проведение педагогических конференций</a:t>
                </a:r>
                <a:endParaRPr lang="en-US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33600" y="4643715"/>
            <a:ext cx="5794375" cy="555625"/>
            <a:chOff x="1248" y="1440"/>
            <a:chExt cx="3650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69" y="1482"/>
              <a:ext cx="31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творческого развития и экспериментирования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133600" y="2129115"/>
            <a:ext cx="9920288" cy="555625"/>
            <a:chOff x="1248" y="2030"/>
            <a:chExt cx="6249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632" y="2072"/>
              <a:ext cx="58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 укрепление здоровья и физического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33600" y="2967315"/>
            <a:ext cx="9350375" cy="555625"/>
            <a:chOff x="1248" y="2640"/>
            <a:chExt cx="5890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1" y="2682"/>
              <a:ext cx="53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/>
                <a:t>решение проблем психического развития ребенка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805515"/>
            <a:ext cx="7064375" cy="555625"/>
            <a:chOff x="1248" y="3230"/>
            <a:chExt cx="4450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40" y="3272"/>
              <a:ext cx="395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развитие мышления и речи ребенка дошкольного возраста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133600" y="5504140"/>
            <a:ext cx="6088063" cy="555625"/>
            <a:chOff x="1248" y="3230"/>
            <a:chExt cx="3835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79" y="3282"/>
              <a:ext cx="330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latin typeface="Arial" pitchFamily="34" charset="0"/>
                  <a:cs typeface="Arial" pitchFamily="34" charset="0"/>
                </a:rPr>
                <a:t>подготовки к школе и познавательного развития </a:t>
              </a:r>
              <a:endPara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8" name="Rectangle 13"/>
          <p:cNvSpPr>
            <a:spLocks noGrp="1" noChangeArrowheads="1"/>
          </p:cNvSpPr>
          <p:nvPr>
            <p:ph type="title"/>
          </p:nvPr>
        </p:nvSpPr>
        <p:spPr>
          <a:xfrm>
            <a:off x="654049" y="317500"/>
            <a:ext cx="8253467" cy="795338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проведение диагностики по выявлению запросов родителей и формирование групп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754287" y="8543790"/>
            <a:ext cx="4151135" cy="271682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1" y="1444465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015" y="1444465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38" y="1299921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98281" y="2329046"/>
            <a:ext cx="2144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Выбор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тематического направления ;</a:t>
            </a:r>
          </a:p>
          <a:p>
            <a:pPr>
              <a:tabLst>
                <a:tab pos="482600" algn="l"/>
              </a:tabLst>
            </a:pPr>
            <a:endParaRPr lang="ru-RU" altLang="ko-KR" sz="1600" dirty="0" smtClean="0">
              <a:latin typeface="Arial Black" panose="020B0A04020102020204" pitchFamily="34" charset="0"/>
              <a:ea typeface="돋움" pitchFamily="50" charset="-127"/>
            </a:endParaRPr>
          </a:p>
          <a:p>
            <a:pPr marL="285750" indent="-285750">
              <a:buFontTx/>
              <a:buChar char="-"/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Подготовка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станций с различными тематическими заданиями</a:t>
            </a:r>
            <a:endParaRPr lang="en-US" altLang="ko-KR" sz="1600" dirty="0">
              <a:latin typeface="Arial Black" panose="020B0A04020102020204" pitchFamily="34" charset="0"/>
              <a:ea typeface="돋움" pitchFamily="50" charset="-12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68064" y="2405583"/>
            <a:ext cx="2186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Разработка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схем движения по детскому саду или на территории;</a:t>
            </a:r>
          </a:p>
          <a:p>
            <a:pPr marL="285750" indent="-285750">
              <a:buFontTx/>
              <a:buChar char="-"/>
              <a:tabLst>
                <a:tab pos="482600" algn="l"/>
              </a:tabLst>
            </a:pPr>
            <a:endParaRPr lang="ru-RU" altLang="ko-KR" sz="1600" dirty="0" smtClean="0">
              <a:latin typeface="Arial Black" panose="020B0A04020102020204" pitchFamily="34" charset="0"/>
              <a:ea typeface="돋움" pitchFamily="50" charset="-127"/>
            </a:endParaRP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- Дискуссия о правилах поведения</a:t>
            </a:r>
            <a:endParaRPr lang="en-US" altLang="ko-KR" sz="1600" dirty="0">
              <a:latin typeface="Arial Black" panose="020B0A04020102020204" pitchFamily="34" charset="0"/>
              <a:ea typeface="돋움" pitchFamily="50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7387" y="2361904"/>
            <a:ext cx="2116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Проведение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>
                <a:latin typeface="Arial Black" panose="020B0A04020102020204" pitchFamily="34" charset="0"/>
                <a:ea typeface="돋움" pitchFamily="50" charset="-127"/>
              </a:rPr>
              <a:t>м</a:t>
            </a: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ероприятия 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(7-13 площадок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с различными практиками);</a:t>
            </a:r>
          </a:p>
          <a:p>
            <a:pPr>
              <a:tabLst>
                <a:tab pos="482600" algn="l"/>
              </a:tabLst>
            </a:pPr>
            <a:endParaRPr lang="ru-RU" altLang="ko-KR" sz="1600" dirty="0" smtClean="0">
              <a:latin typeface="Arial Black" panose="020B0A04020102020204" pitchFamily="34" charset="0"/>
              <a:ea typeface="돋움" pitchFamily="50" charset="-127"/>
            </a:endParaRP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-Рефлексивный </a:t>
            </a:r>
          </a:p>
          <a:p>
            <a:pPr>
              <a:tabLst>
                <a:tab pos="482600" algn="l"/>
              </a:tabLst>
            </a:pPr>
            <a:r>
              <a:rPr lang="ru-RU" altLang="ko-KR" sz="1600" dirty="0" smtClean="0">
                <a:latin typeface="Arial Black" panose="020B0A04020102020204" pitchFamily="34" charset="0"/>
                <a:ea typeface="돋움" pitchFamily="50" charset="-127"/>
              </a:rPr>
              <a:t>круг</a:t>
            </a:r>
            <a:endParaRPr lang="en-US" altLang="ko-KR" sz="1600" dirty="0">
              <a:latin typeface="Arial Black" panose="020B0A04020102020204" pitchFamily="34" charset="0"/>
              <a:ea typeface="돋움" pitchFamily="50" charset="-127"/>
            </a:endParaRPr>
          </a:p>
        </p:txBody>
      </p:sp>
      <p:pic>
        <p:nvPicPr>
          <p:cNvPr id="17" name="Picture 12" descr="На изображении может находиться: 3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45" r="6596"/>
          <a:stretch/>
        </p:blipFill>
        <p:spPr bwMode="auto">
          <a:xfrm>
            <a:off x="6551689" y="5111455"/>
            <a:ext cx="2421189" cy="1488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403291" y="868384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527827" y="835526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652363" y="835526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628650" y="297892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рганизация «Клубного часа»</a:t>
            </a:r>
            <a:endParaRPr lang="ru-RU" sz="32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65169128-f6f3-4ac5-87bf-a3b21698951e.JPG"/>
          <p:cNvPicPr>
            <a:picLocks noChangeAspect="1"/>
          </p:cNvPicPr>
          <p:nvPr/>
        </p:nvPicPr>
        <p:blipFill>
          <a:blip r:embed="rId5" cstate="print"/>
          <a:srcRect l="16568" t="30471" r="7914"/>
          <a:stretch>
            <a:fillRect/>
          </a:stretch>
        </p:blipFill>
        <p:spPr>
          <a:xfrm>
            <a:off x="235527" y="5103593"/>
            <a:ext cx="2909455" cy="1506757"/>
          </a:xfrm>
          <a:prstGeom prst="rect">
            <a:avLst/>
          </a:prstGeom>
        </p:spPr>
      </p:pic>
      <p:pic>
        <p:nvPicPr>
          <p:cNvPr id="22" name="Рисунок 21" descr="5f5d3d66-5c5d-4cbd-8fc5-77c660853794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tretch>
            <a:fillRect/>
          </a:stretch>
        </p:blipFill>
        <p:spPr>
          <a:xfrm>
            <a:off x="3490002" y="4998806"/>
            <a:ext cx="1289816" cy="1859194"/>
          </a:xfrm>
          <a:prstGeom prst="rect">
            <a:avLst/>
          </a:prstGeom>
        </p:spPr>
      </p:pic>
      <p:pic>
        <p:nvPicPr>
          <p:cNvPr id="28" name="Рисунок 27" descr="e9b8e3e2-f1a9-4bc3-a2ca-12ef01c4737f.JPG"/>
          <p:cNvPicPr>
            <a:picLocks noChangeAspect="1"/>
          </p:cNvPicPr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>
            <a:off x="4807527" y="5028283"/>
            <a:ext cx="1252211" cy="1829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/>
        </p:nvSpPr>
        <p:spPr bwMode="gray">
          <a:xfrm>
            <a:off x="-15239" y="2025651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-2161309" y="1364672"/>
            <a:ext cx="10715626" cy="4430713"/>
            <a:chOff x="-1344" y="912"/>
            <a:chExt cx="6750" cy="2791"/>
          </a:xfrm>
        </p:grpSpPr>
        <p:sp>
          <p:nvSpPr>
            <p:cNvPr id="360450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1" name="AutoShape 3"/>
            <p:cNvSpPr>
              <a:spLocks noChangeArrowheads="1"/>
            </p:cNvSpPr>
            <p:nvPr/>
          </p:nvSpPr>
          <p:spPr bwMode="gray">
            <a:xfrm rot="5400000">
              <a:off x="-1170" y="1057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980" y="1245"/>
              <a:ext cx="4152" cy="339"/>
              <a:chOff x="980" y="1245"/>
              <a:chExt cx="4152" cy="339"/>
            </a:xfrm>
          </p:grpSpPr>
          <p:sp>
            <p:nvSpPr>
              <p:cNvPr id="360453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360455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56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58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60459" name="Text Box 11"/>
              <p:cNvSpPr txBox="1">
                <a:spLocks noChangeArrowheads="1"/>
              </p:cNvSpPr>
              <p:nvPr/>
            </p:nvSpPr>
            <p:spPr bwMode="gray">
              <a:xfrm>
                <a:off x="1296" y="1299"/>
                <a:ext cx="383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Arial" pitchFamily="34" charset="0"/>
                    <a:cs typeface="Arial" pitchFamily="34" charset="0"/>
                  </a:rPr>
                  <a:t> «Космическая экспедиция»; «Зимушка-Зима»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00" y="1704"/>
              <a:ext cx="3648" cy="340"/>
              <a:chOff x="1200" y="1704"/>
              <a:chExt cx="3648" cy="340"/>
            </a:xfrm>
          </p:grpSpPr>
          <p:sp>
            <p:nvSpPr>
              <p:cNvPr id="360452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60" name="Text Box 12"/>
              <p:cNvSpPr txBox="1">
                <a:spLocks noChangeArrowheads="1"/>
              </p:cNvSpPr>
              <p:nvPr/>
            </p:nvSpPr>
            <p:spPr bwMode="gray">
              <a:xfrm>
                <a:off x="1536" y="1758"/>
                <a:ext cx="262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Arial" pitchFamily="34" charset="0"/>
                    <a:cs typeface="Arial" pitchFamily="34" charset="0"/>
                  </a:rPr>
                  <a:t>«День Победы»; «Профессии» </a:t>
                </a:r>
                <a:endParaRPr lang="en-US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60463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64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65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289" y="2160"/>
              <a:ext cx="4108" cy="339"/>
              <a:chOff x="1289" y="2160"/>
              <a:chExt cx="4108" cy="339"/>
            </a:xfrm>
          </p:grpSpPr>
          <p:sp>
            <p:nvSpPr>
              <p:cNvPr id="360466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360468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69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70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60471" name="Text Box 23"/>
              <p:cNvSpPr txBox="1">
                <a:spLocks noChangeArrowheads="1"/>
              </p:cNvSpPr>
              <p:nvPr/>
            </p:nvSpPr>
            <p:spPr bwMode="gray">
              <a:xfrm>
                <a:off x="1605" y="2214"/>
                <a:ext cx="379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Arial" pitchFamily="34" charset="0"/>
                    <a:cs typeface="Arial" pitchFamily="34" charset="0"/>
                  </a:rPr>
                  <a:t>«Путешествие по правилам безопасности»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1200" y="2634"/>
              <a:ext cx="4206" cy="340"/>
              <a:chOff x="1200" y="2634"/>
              <a:chExt cx="4206" cy="340"/>
            </a:xfrm>
          </p:grpSpPr>
          <p:sp>
            <p:nvSpPr>
              <p:cNvPr id="360472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473" name="Text Box 25"/>
              <p:cNvSpPr txBox="1">
                <a:spLocks noChangeArrowheads="1"/>
              </p:cNvSpPr>
              <p:nvPr/>
            </p:nvSpPr>
            <p:spPr bwMode="gray">
              <a:xfrm>
                <a:off x="1536" y="2688"/>
                <a:ext cx="38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2000" b="1" i="1" dirty="0" smtClean="0">
                    <a:latin typeface="Arial" pitchFamily="34" charset="0"/>
                    <a:cs typeface="Arial" pitchFamily="34" charset="0"/>
                  </a:rPr>
                  <a:t>«Волшебный мир театра»; «Джунгли зовут»</a:t>
                </a:r>
                <a:endParaRPr lang="en-US" sz="20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360475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76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77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360478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360480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481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0482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360483" name="Text Box 35"/>
              <p:cNvSpPr txBox="1">
                <a:spLocks noChangeArrowheads="1"/>
              </p:cNvSpPr>
              <p:nvPr/>
            </p:nvSpPr>
            <p:spPr bwMode="gray">
              <a:xfrm>
                <a:off x="1237" y="3174"/>
                <a:ext cx="332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ru-RU" sz="2000" b="1" i="1" dirty="0" smtClean="0">
                    <a:latin typeface="Arial" pitchFamily="34" charset="0"/>
                    <a:cs typeface="Arial" pitchFamily="34" charset="0"/>
                  </a:rPr>
                  <a:t>«Цветочная феерия»; «Юные экологи»</a:t>
                </a:r>
                <a:endParaRPr lang="en-US" sz="2000" b="1" i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3" name="Заголовок 1"/>
          <p:cNvSpPr txBox="1">
            <a:spLocks/>
          </p:cNvSpPr>
          <p:nvPr/>
        </p:nvSpPr>
        <p:spPr>
          <a:xfrm>
            <a:off x="628650" y="297892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тематические «Клубные часы»</a:t>
            </a:r>
            <a:endParaRPr lang="ru-RU" sz="32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Мультфильм часы вектор изображение_Фото номер 400329074_PNG Форма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Мультфильм часы вектор изображение_Фото номер 400329074_PNG Форма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Мультфильм часы вектор изображение_Фото номер 400329074_PNG Формат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Уголок Тайсонса Jaguar Amazon.com Invicta Watch Group, маленьк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Уголок Тайсонса Jaguar Amazon.com Invicta Watch Group, маленьк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Уголок Тайсонса Jaguar Amazon.com Invicta Watch Group, маленьки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IMG_4777.jpg"/>
          <p:cNvPicPr>
            <a:picLocks noChangeAspect="1"/>
          </p:cNvPicPr>
          <p:nvPr/>
        </p:nvPicPr>
        <p:blipFill>
          <a:blip r:embed="rId2" cstate="print"/>
          <a:srcRect r="18437"/>
          <a:stretch>
            <a:fillRect/>
          </a:stretch>
        </p:blipFill>
        <p:spPr>
          <a:xfrm>
            <a:off x="3510781" y="1496289"/>
            <a:ext cx="1532274" cy="277428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28651" y="311748"/>
            <a:ext cx="7886700" cy="727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клубные час </a:t>
            </a:r>
          </a:p>
          <a:p>
            <a:pPr algn="ctr"/>
            <a:r>
              <a:rPr lang="ru-RU" sz="3200" b="1" dirty="0" smtClean="0">
                <a:ln w="9525">
                  <a:noFill/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«Космическая экспедиция»</a:t>
            </a:r>
            <a:endParaRPr lang="ru-RU" sz="3200" b="1" dirty="0">
              <a:ln w="9525">
                <a:noFill/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10" descr="4feca4b0-264d-4a60-bdfb-22a1f784665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7561" b="13042"/>
          <a:stretch>
            <a:fillRect/>
          </a:stretch>
        </p:blipFill>
        <p:spPr>
          <a:xfrm>
            <a:off x="199593" y="4712118"/>
            <a:ext cx="3056225" cy="1813371"/>
          </a:xfrm>
        </p:spPr>
      </p:pic>
      <p:pic>
        <p:nvPicPr>
          <p:cNvPr id="12" name="Рисунок 11" descr="8abea1f3-506c-4a60-b589-bfd0866a85a6.JPG"/>
          <p:cNvPicPr>
            <a:picLocks noChangeAspect="1"/>
          </p:cNvPicPr>
          <p:nvPr/>
        </p:nvPicPr>
        <p:blipFill>
          <a:blip r:embed="rId4" cstate="print"/>
          <a:srcRect l="4164" t="3236" r="17321" b="11112"/>
          <a:stretch>
            <a:fillRect/>
          </a:stretch>
        </p:blipFill>
        <p:spPr>
          <a:xfrm>
            <a:off x="6802582" y="3301477"/>
            <a:ext cx="2341418" cy="1436780"/>
          </a:xfrm>
          <a:prstGeom prst="rect">
            <a:avLst/>
          </a:prstGeom>
        </p:spPr>
      </p:pic>
      <p:pic>
        <p:nvPicPr>
          <p:cNvPr id="14" name="Picture 16" descr="На изображении может находиться: один или несколько человек, люди стоят и в помещени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20" t="6450" r="-1516" b="8317"/>
          <a:stretch/>
        </p:blipFill>
        <p:spPr bwMode="auto">
          <a:xfrm>
            <a:off x="6765008" y="4969211"/>
            <a:ext cx="2378992" cy="149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76b3373e-82a4-4bc0-b0b9-9e281879f7cb.JPG"/>
          <p:cNvPicPr>
            <a:picLocks noChangeAspect="1"/>
          </p:cNvPicPr>
          <p:nvPr/>
        </p:nvPicPr>
        <p:blipFill>
          <a:blip r:embed="rId6" cstate="print"/>
          <a:srcRect r="16875" b="3506"/>
          <a:stretch>
            <a:fillRect/>
          </a:stretch>
        </p:blipFill>
        <p:spPr>
          <a:xfrm>
            <a:off x="196112" y="1524802"/>
            <a:ext cx="3177470" cy="2074782"/>
          </a:xfrm>
          <a:prstGeom prst="rect">
            <a:avLst/>
          </a:prstGeom>
        </p:spPr>
      </p:pic>
      <p:pic>
        <p:nvPicPr>
          <p:cNvPr id="20" name="Рисунок 19" descr="cc66b360-41b3-446a-85fa-b9c04b53e590.JPG"/>
          <p:cNvPicPr>
            <a:picLocks noChangeAspect="1"/>
          </p:cNvPicPr>
          <p:nvPr/>
        </p:nvPicPr>
        <p:blipFill>
          <a:blip r:embed="rId7" cstate="print"/>
          <a:srcRect l="8520" t="13809" r="22111" b="14968"/>
          <a:stretch>
            <a:fillRect/>
          </a:stretch>
        </p:blipFill>
        <p:spPr>
          <a:xfrm>
            <a:off x="6769100" y="1705408"/>
            <a:ext cx="2374900" cy="1371600"/>
          </a:xfrm>
          <a:prstGeom prst="rect">
            <a:avLst/>
          </a:prstGeom>
        </p:spPr>
      </p:pic>
      <p:pic>
        <p:nvPicPr>
          <p:cNvPr id="21" name="Рисунок 20" descr="e9da628e-d7b0-46a1-a706-047543a4bad9.JPG"/>
          <p:cNvPicPr>
            <a:picLocks noChangeAspect="1"/>
          </p:cNvPicPr>
          <p:nvPr/>
        </p:nvPicPr>
        <p:blipFill>
          <a:blip r:embed="rId8" cstate="print"/>
          <a:srcRect r="4992"/>
          <a:stretch>
            <a:fillRect/>
          </a:stretch>
        </p:blipFill>
        <p:spPr>
          <a:xfrm>
            <a:off x="3437661" y="4628609"/>
            <a:ext cx="3234602" cy="1915066"/>
          </a:xfrm>
          <a:prstGeom prst="rect">
            <a:avLst/>
          </a:prstGeom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65299" y="3948545"/>
            <a:ext cx="333375" cy="304800"/>
            <a:chOff x="2078" y="1680"/>
            <a:chExt cx="1615" cy="1615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Рисунок 17" descr="IMG_477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958" y="1468580"/>
            <a:ext cx="1603946" cy="2452255"/>
          </a:xfrm>
          <a:prstGeom prst="rect">
            <a:avLst/>
          </a:prstGeom>
        </p:spPr>
      </p:pic>
      <p:sp>
        <p:nvSpPr>
          <p:cNvPr id="22" name="AutoShape 2"/>
          <p:cNvSpPr>
            <a:spLocks noChangeArrowheads="1"/>
          </p:cNvSpPr>
          <p:nvPr/>
        </p:nvSpPr>
        <p:spPr bwMode="gray">
          <a:xfrm>
            <a:off x="0" y="3373581"/>
            <a:ext cx="6788727" cy="1364673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 w="28575" algn="ctr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СТАНЦИИ: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игровой деятельности; прикладного творчества;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stem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 экспериментирование;  конструирование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 изображении может находиться: 1 человек, сидит, ребенок и сто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62" b="10522"/>
          <a:stretch/>
        </p:blipFill>
        <p:spPr bwMode="auto">
          <a:xfrm>
            <a:off x="193963" y="4128655"/>
            <a:ext cx="2905087" cy="249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 изображении может находиться: 4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07"/>
          <a:stretch/>
        </p:blipFill>
        <p:spPr bwMode="auto">
          <a:xfrm>
            <a:off x="6187163" y="1606190"/>
            <a:ext cx="2715843" cy="192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а изображении может находиться: 3 человека, люди сидят, ребенок, стол и в помещени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46"/>
          <a:stretch/>
        </p:blipFill>
        <p:spPr bwMode="auto">
          <a:xfrm>
            <a:off x="6233374" y="5241700"/>
            <a:ext cx="2669631" cy="15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На изображении может находиться: 3 человека, люди сидят и ребен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41"/>
          <a:stretch/>
        </p:blipFill>
        <p:spPr bwMode="auto">
          <a:xfrm>
            <a:off x="6187162" y="3611509"/>
            <a:ext cx="2715843" cy="1549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На изображении может находиться: 4 человека, люди сидят и стол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7" t="-605" r="11792" b="605"/>
          <a:stretch/>
        </p:blipFill>
        <p:spPr bwMode="auto">
          <a:xfrm>
            <a:off x="3325926" y="1606190"/>
            <a:ext cx="2683598" cy="212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На изображении может находиться: 6 человек, люди улыбаются, люди сидят и в помещени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1" b="4236"/>
          <a:stretch/>
        </p:blipFill>
        <p:spPr bwMode="auto">
          <a:xfrm>
            <a:off x="101303" y="1595547"/>
            <a:ext cx="3045968" cy="2137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На изображении может находиться: 2 человека, люди сидя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72" b="4786"/>
          <a:stretch/>
        </p:blipFill>
        <p:spPr bwMode="auto">
          <a:xfrm>
            <a:off x="3408376" y="3960253"/>
            <a:ext cx="2521369" cy="2731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731681" y="48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ln w="9525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Клубный час» как одна из форм взаимодействия с родителями</a:t>
            </a:r>
            <a:endParaRPr lang="ru-RU" sz="2800" b="1" dirty="0">
              <a:ln w="9525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5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566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муниципального образования город Краснодар «Детский сад комбинированного вида №112» </vt:lpstr>
      <vt:lpstr>Слайд 2</vt:lpstr>
      <vt:lpstr>Слайд 3</vt:lpstr>
      <vt:lpstr> комплекс организационных, диагностических, методических и  аналитических задач</vt:lpstr>
      <vt:lpstr> проведение диагностики по выявлению запросов родителей и формирование групп</vt:lpstr>
      <vt:lpstr>Слайд 6</vt:lpstr>
      <vt:lpstr>Слайд 7</vt:lpstr>
      <vt:lpstr>Слайд 8</vt:lpstr>
      <vt:lpstr>«Клубный час» как одна из форм взаимодействия с родителями</vt:lpstr>
      <vt:lpstr>анализ проведения «Клубного часа»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МБДОУ № 112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ДС-112</cp:lastModifiedBy>
  <cp:revision>91</cp:revision>
  <dcterms:created xsi:type="dcterms:W3CDTF">2014-11-21T11:00:06Z</dcterms:created>
  <dcterms:modified xsi:type="dcterms:W3CDTF">2021-01-12T10:35:28Z</dcterms:modified>
</cp:coreProperties>
</file>