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 id="258" r:id="rId7"/>
    <p:sldId id="263" r:id="rId8"/>
    <p:sldId id="264" r:id="rId9"/>
    <p:sldId id="257" r:id="rId10"/>
    <p:sldId id="266"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8/9/2017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25" y="1445419"/>
            <a:ext cx="11029949" cy="2262781"/>
          </a:xfrm>
        </p:spPr>
        <p:txBody>
          <a:bodyPr>
            <a:normAutofit fontScale="90000"/>
          </a:bodyPr>
          <a:lstStyle/>
          <a:p>
            <a:r>
              <a:rPr lang="ru-RU" b="1" dirty="0" smtClean="0"/>
              <a:t>Технологические характеристики </a:t>
            </a:r>
            <a:r>
              <a:rPr lang="ru-RU" b="1" i="1" dirty="0" smtClean="0"/>
              <a:t>НИКО, ВПР, КДР.</a:t>
            </a:r>
            <a:endParaRPr lang="ru-RU" b="1" i="1" dirty="0"/>
          </a:p>
        </p:txBody>
      </p:sp>
      <p:pic>
        <p:nvPicPr>
          <p:cNvPr id="7" name="Рисунок 6"/>
          <p:cNvPicPr>
            <a:picLocks noChangeAspect="1"/>
          </p:cNvPicPr>
          <p:nvPr/>
        </p:nvPicPr>
        <p:blipFill>
          <a:blip r:embed="rId2"/>
          <a:stretch>
            <a:fillRect/>
          </a:stretch>
        </p:blipFill>
        <p:spPr>
          <a:xfrm>
            <a:off x="7905750" y="4095750"/>
            <a:ext cx="4286250" cy="2857500"/>
          </a:xfrm>
          <a:prstGeom prst="rect">
            <a:avLst/>
          </a:prstGeom>
          <a:ln>
            <a:noFill/>
          </a:ln>
          <a:effectLst>
            <a:softEdge rad="112500"/>
          </a:effectLst>
        </p:spPr>
      </p:pic>
      <p:sp>
        <p:nvSpPr>
          <p:cNvPr id="8" name="TextBox 7"/>
          <p:cNvSpPr txBox="1"/>
          <p:nvPr/>
        </p:nvSpPr>
        <p:spPr>
          <a:xfrm>
            <a:off x="4286250" y="5105400"/>
            <a:ext cx="3619500" cy="1477328"/>
          </a:xfrm>
          <a:prstGeom prst="rect">
            <a:avLst/>
          </a:prstGeom>
          <a:noFill/>
        </p:spPr>
        <p:txBody>
          <a:bodyPr wrap="square" rtlCol="0">
            <a:spAutoFit/>
          </a:bodyPr>
          <a:lstStyle/>
          <a:p>
            <a:r>
              <a:rPr lang="ru-RU" dirty="0" smtClean="0"/>
              <a:t>Работу подготовили: </a:t>
            </a:r>
          </a:p>
          <a:p>
            <a:endParaRPr lang="ru-RU" dirty="0" smtClean="0"/>
          </a:p>
          <a:p>
            <a:pPr algn="r"/>
            <a:r>
              <a:rPr lang="ru-RU" i="1" dirty="0"/>
              <a:t>С. </a:t>
            </a:r>
            <a:r>
              <a:rPr lang="ru-RU" i="1" dirty="0" smtClean="0"/>
              <a:t>Н.  Правило</a:t>
            </a:r>
          </a:p>
          <a:p>
            <a:pPr algn="r"/>
            <a:r>
              <a:rPr lang="ru-RU" i="1" dirty="0" smtClean="0"/>
              <a:t>Н. Г. Волкова</a:t>
            </a:r>
          </a:p>
          <a:p>
            <a:pPr algn="r"/>
            <a:r>
              <a:rPr lang="ru-RU" i="1" dirty="0" smtClean="0"/>
              <a:t>В. П. Тюрин</a:t>
            </a:r>
            <a:endParaRPr lang="ru-RU" i="1" dirty="0"/>
          </a:p>
        </p:txBody>
      </p:sp>
      <p:pic>
        <p:nvPicPr>
          <p:cNvPr id="9" name="Рисунок 8"/>
          <p:cNvPicPr>
            <a:picLocks noChangeAspect="1"/>
          </p:cNvPicPr>
          <p:nvPr/>
        </p:nvPicPr>
        <p:blipFill>
          <a:blip r:embed="rId3"/>
          <a:stretch>
            <a:fillRect/>
          </a:stretch>
        </p:blipFill>
        <p:spPr>
          <a:xfrm>
            <a:off x="138890" y="-61319"/>
            <a:ext cx="4147360" cy="2128837"/>
          </a:xfrm>
          <a:prstGeom prst="rect">
            <a:avLst/>
          </a:prstGeom>
          <a:ln>
            <a:noFill/>
          </a:ln>
          <a:effectLst>
            <a:softEdge rad="112500"/>
          </a:effectLst>
        </p:spPr>
      </p:pic>
    </p:spTree>
    <p:extLst>
      <p:ext uri="{BB962C8B-B14F-4D97-AF65-F5344CB8AC3E}">
        <p14:creationId xmlns:p14="http://schemas.microsoft.com/office/powerpoint/2010/main" val="1390085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Подходы к отбору содержания для проведения </a:t>
            </a:r>
            <a:r>
              <a:rPr lang="ru-RU" b="1" dirty="0" smtClean="0"/>
              <a:t>КДР</a:t>
            </a:r>
            <a:r>
              <a:rPr lang="ru-RU" dirty="0" smtClean="0"/>
              <a:t> </a:t>
            </a:r>
            <a:endParaRPr lang="ru-RU" dirty="0"/>
          </a:p>
        </p:txBody>
      </p:sp>
      <p:sp>
        <p:nvSpPr>
          <p:cNvPr id="3" name="Объект 2"/>
          <p:cNvSpPr>
            <a:spLocks noGrp="1"/>
          </p:cNvSpPr>
          <p:nvPr>
            <p:ph idx="1"/>
          </p:nvPr>
        </p:nvSpPr>
        <p:spPr>
          <a:xfrm>
            <a:off x="2589212" y="2743200"/>
            <a:ext cx="8915400" cy="1838325"/>
          </a:xfrm>
        </p:spPr>
        <p:txBody>
          <a:bodyPr/>
          <a:lstStyle/>
          <a:p>
            <a:r>
              <a:rPr lang="ru-RU" dirty="0"/>
              <a:t>Задания по КДР </a:t>
            </a:r>
            <a:r>
              <a:rPr lang="ru-RU" dirty="0" smtClean="0"/>
              <a:t> проверяют </a:t>
            </a:r>
            <a:r>
              <a:rPr lang="ru-RU" dirty="0"/>
              <a:t>усвоение учебного материала по предмету. Выбор заданий определён с учетом типичных ошибок, допущенных выпускниками предыдущих уч. </a:t>
            </a:r>
            <a:r>
              <a:rPr lang="ru-RU" dirty="0" smtClean="0"/>
              <a:t>годов </a:t>
            </a:r>
            <a:r>
              <a:rPr lang="ru-RU" dirty="0"/>
              <a:t>и соответствует изменениям КИМ ЕГЭ. </a:t>
            </a:r>
          </a:p>
          <a:p>
            <a:pPr marL="0" indent="0">
              <a:buNone/>
            </a:pPr>
            <a:endParaRPr lang="ru-RU" dirty="0"/>
          </a:p>
        </p:txBody>
      </p:sp>
      <p:pic>
        <p:nvPicPr>
          <p:cNvPr id="6" name="Рисунок 5"/>
          <p:cNvPicPr>
            <a:picLocks noChangeAspect="1"/>
          </p:cNvPicPr>
          <p:nvPr/>
        </p:nvPicPr>
        <p:blipFill>
          <a:blip r:embed="rId2"/>
          <a:stretch>
            <a:fillRect/>
          </a:stretch>
        </p:blipFill>
        <p:spPr>
          <a:xfrm>
            <a:off x="8943975" y="4355786"/>
            <a:ext cx="3336285" cy="2502214"/>
          </a:xfrm>
          <a:prstGeom prst="rect">
            <a:avLst/>
          </a:prstGeom>
          <a:ln>
            <a:noFill/>
          </a:ln>
          <a:effectLst>
            <a:softEdge rad="112500"/>
          </a:effectLst>
        </p:spPr>
      </p:pic>
    </p:spTree>
    <p:extLst>
      <p:ext uri="{BB962C8B-B14F-4D97-AF65-F5344CB8AC3E}">
        <p14:creationId xmlns:p14="http://schemas.microsoft.com/office/powerpoint/2010/main" val="3712545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7150" y="1852835"/>
            <a:ext cx="8911687" cy="1280890"/>
          </a:xfrm>
        </p:spPr>
        <p:txBody>
          <a:bodyPr/>
          <a:lstStyle/>
          <a:p>
            <a:pPr algn="ctr"/>
            <a:r>
              <a:rPr lang="ru-RU" b="1" dirty="0" smtClean="0">
                <a:solidFill>
                  <a:srgbClr val="C00000"/>
                </a:solidFill>
              </a:rPr>
              <a:t>Спасибо за внимание!</a:t>
            </a:r>
            <a:endParaRPr lang="ru-RU" b="1" dirty="0">
              <a:solidFill>
                <a:srgbClr val="C00000"/>
              </a:solidFill>
            </a:endParaRPr>
          </a:p>
        </p:txBody>
      </p:sp>
      <p:pic>
        <p:nvPicPr>
          <p:cNvPr id="4" name="Рисунок 3"/>
          <p:cNvPicPr>
            <a:picLocks noChangeAspect="1"/>
          </p:cNvPicPr>
          <p:nvPr/>
        </p:nvPicPr>
        <p:blipFill rotWithShape="1">
          <a:blip r:embed="rId2"/>
          <a:srcRect l="4785" t="3349" r="4306" b="5742"/>
          <a:stretch/>
        </p:blipFill>
        <p:spPr>
          <a:xfrm>
            <a:off x="5391149" y="3200399"/>
            <a:ext cx="1933575" cy="1933576"/>
          </a:xfrm>
          <a:prstGeom prst="rect">
            <a:avLst/>
          </a:prstGeom>
          <a:ln>
            <a:solidFill>
              <a:schemeClr val="bg1"/>
            </a:solidFill>
          </a:ln>
        </p:spPr>
      </p:pic>
    </p:spTree>
    <p:extLst>
      <p:ext uri="{BB962C8B-B14F-4D97-AF65-F5344CB8AC3E}">
        <p14:creationId xmlns:p14="http://schemas.microsoft.com/office/powerpoint/2010/main" val="3824075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334500" y="4972050"/>
            <a:ext cx="2857500" cy="1885950"/>
          </a:xfrm>
          <a:prstGeom prst="rect">
            <a:avLst/>
          </a:prstGeom>
          <a:ln>
            <a:noFill/>
          </a:ln>
          <a:effectLst>
            <a:softEdge rad="112500"/>
          </a:effectLst>
        </p:spPr>
      </p:pic>
      <p:sp>
        <p:nvSpPr>
          <p:cNvPr id="2" name="Заголовок 1"/>
          <p:cNvSpPr>
            <a:spLocks noGrp="1"/>
          </p:cNvSpPr>
          <p:nvPr>
            <p:ph type="title"/>
          </p:nvPr>
        </p:nvSpPr>
        <p:spPr>
          <a:xfrm>
            <a:off x="9601200" y="423863"/>
            <a:ext cx="2179637" cy="895349"/>
          </a:xfrm>
        </p:spPr>
        <p:txBody>
          <a:bodyPr>
            <a:normAutofit/>
          </a:bodyPr>
          <a:lstStyle/>
          <a:p>
            <a:pPr fontAlgn="base"/>
            <a:r>
              <a:rPr lang="ru-RU" dirty="0" smtClean="0"/>
              <a:t>  </a:t>
            </a:r>
            <a:r>
              <a:rPr lang="ru-RU" dirty="0"/>
              <a:t>(</a:t>
            </a:r>
            <a:r>
              <a:rPr lang="ru-RU" b="1" dirty="0"/>
              <a:t>НИКО</a:t>
            </a:r>
            <a:r>
              <a:rPr lang="ru-RU" dirty="0"/>
              <a:t>)</a:t>
            </a:r>
          </a:p>
        </p:txBody>
      </p:sp>
      <p:sp>
        <p:nvSpPr>
          <p:cNvPr id="3" name="Объект 2"/>
          <p:cNvSpPr>
            <a:spLocks noGrp="1"/>
          </p:cNvSpPr>
          <p:nvPr>
            <p:ph idx="1"/>
          </p:nvPr>
        </p:nvSpPr>
        <p:spPr>
          <a:xfrm>
            <a:off x="1866900" y="2133599"/>
            <a:ext cx="9637712" cy="4619625"/>
          </a:xfrm>
        </p:spPr>
        <p:txBody>
          <a:bodyPr>
            <a:normAutofit lnSpcReduction="10000"/>
          </a:bodyPr>
          <a:lstStyle/>
          <a:p>
            <a:r>
              <a:rPr lang="ru-RU" b="1" dirty="0"/>
              <a:t>целями </a:t>
            </a:r>
            <a:r>
              <a:rPr lang="ru-RU" b="1" dirty="0" smtClean="0"/>
              <a:t>которого </a:t>
            </a:r>
            <a:r>
              <a:rPr lang="ru-RU" b="1" dirty="0"/>
              <a:t>являются</a:t>
            </a:r>
            <a:r>
              <a:rPr lang="ru-RU" b="1" dirty="0" smtClean="0"/>
              <a:t>:</a:t>
            </a:r>
          </a:p>
          <a:p>
            <a:r>
              <a:rPr lang="ru-RU" dirty="0" smtClean="0"/>
              <a:t>развитие единого образовательного пространства в Российской Федерации;</a:t>
            </a:r>
          </a:p>
          <a:p>
            <a:r>
              <a:rPr lang="ru-RU" dirty="0" smtClean="0"/>
              <a:t>содействие </a:t>
            </a:r>
            <a:r>
              <a:rPr lang="ru-RU" dirty="0"/>
              <a:t>реализации поручений Президента Российской Федерации и программных документов Правительства Российской Федерации в части, касающейся качества образования;</a:t>
            </a:r>
          </a:p>
          <a:p>
            <a:r>
              <a:rPr lang="ru-RU" dirty="0"/>
              <a:t>совершенствование механизмов получения достоверной и содержательной информации о состоянии различных уровней и подсистем системы образования, в том числе с учетом введения ФГОС;</a:t>
            </a:r>
          </a:p>
          <a:p>
            <a:r>
              <a:rPr lang="ru-RU" dirty="0"/>
              <a:t>развитие информационно-аналитической и методологической базы для принятия управленческих решений по развитию системы образования в Российской Федерации;</a:t>
            </a:r>
          </a:p>
          <a:p>
            <a:r>
              <a:rPr lang="ru-RU" dirty="0"/>
              <a:t>содействие эффективному внедрению ФГОС;</a:t>
            </a:r>
          </a:p>
          <a:p>
            <a:r>
              <a:rPr lang="ru-RU" dirty="0"/>
              <a:t>содействие процессам стандартизации оценочных процедур в сфере образования.</a:t>
            </a:r>
          </a:p>
        </p:txBody>
      </p:sp>
      <p:pic>
        <p:nvPicPr>
          <p:cNvPr id="5" name="Рисунок 4"/>
          <p:cNvPicPr>
            <a:picLocks noChangeAspect="1"/>
          </p:cNvPicPr>
          <p:nvPr/>
        </p:nvPicPr>
        <p:blipFill rotWithShape="1">
          <a:blip r:embed="rId3"/>
          <a:srcRect t="17443" b="26744"/>
          <a:stretch/>
        </p:blipFill>
        <p:spPr>
          <a:xfrm>
            <a:off x="2281237" y="28574"/>
            <a:ext cx="7396163" cy="1371600"/>
          </a:xfrm>
          <a:prstGeom prst="rect">
            <a:avLst/>
          </a:prstGeom>
          <a:ln>
            <a:noFill/>
          </a:ln>
          <a:effectLst>
            <a:softEdge rad="112500"/>
          </a:effectLst>
        </p:spPr>
      </p:pic>
    </p:spTree>
    <p:extLst>
      <p:ext uri="{BB962C8B-B14F-4D97-AF65-F5344CB8AC3E}">
        <p14:creationId xmlns:p14="http://schemas.microsoft.com/office/powerpoint/2010/main" val="3687285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334500" y="4972050"/>
            <a:ext cx="2857500" cy="1885950"/>
          </a:xfrm>
          <a:prstGeom prst="rect">
            <a:avLst/>
          </a:prstGeom>
        </p:spPr>
      </p:pic>
      <p:sp>
        <p:nvSpPr>
          <p:cNvPr id="2" name="Заголовок 1"/>
          <p:cNvSpPr>
            <a:spLocks noGrp="1"/>
          </p:cNvSpPr>
          <p:nvPr>
            <p:ph type="title"/>
          </p:nvPr>
        </p:nvSpPr>
        <p:spPr>
          <a:xfrm>
            <a:off x="1876425" y="180975"/>
            <a:ext cx="9628187" cy="1695450"/>
          </a:xfrm>
        </p:spPr>
        <p:txBody>
          <a:bodyPr>
            <a:normAutofit fontScale="90000"/>
          </a:bodyPr>
          <a:lstStyle/>
          <a:p>
            <a:r>
              <a:rPr lang="ru-RU" b="1" dirty="0"/>
              <a:t>Подходы к отбору содержания для проведения диагностических работ в рамках проектов программы НИКО</a:t>
            </a:r>
            <a:endParaRPr lang="ru-RU" dirty="0"/>
          </a:p>
        </p:txBody>
      </p:sp>
      <p:sp>
        <p:nvSpPr>
          <p:cNvPr id="3" name="Объект 2"/>
          <p:cNvSpPr>
            <a:spLocks noGrp="1"/>
          </p:cNvSpPr>
          <p:nvPr>
            <p:ph idx="1"/>
          </p:nvPr>
        </p:nvSpPr>
        <p:spPr>
          <a:xfrm>
            <a:off x="1876425" y="2133599"/>
            <a:ext cx="9628187" cy="4657725"/>
          </a:xfrm>
        </p:spPr>
        <p:txBody>
          <a:bodyPr>
            <a:normAutofit fontScale="92500" lnSpcReduction="20000"/>
          </a:bodyPr>
          <a:lstStyle/>
          <a:p>
            <a:pPr marL="0" indent="0">
              <a:buNone/>
            </a:pPr>
            <a:r>
              <a:rPr lang="ru-RU" dirty="0"/>
              <a:t>Используемые в инструментарии задания направлены на выявление у участников исследования широкого спектра предметных и </a:t>
            </a:r>
            <a:r>
              <a:rPr lang="ru-RU" dirty="0" err="1"/>
              <a:t>метапредметных</a:t>
            </a:r>
            <a:r>
              <a:rPr lang="ru-RU" dirty="0"/>
              <a:t> умений, а также </a:t>
            </a:r>
            <a:r>
              <a:rPr lang="ru-RU" dirty="0" err="1"/>
              <a:t>сформированности</a:t>
            </a:r>
            <a:r>
              <a:rPr lang="ru-RU" dirty="0"/>
              <a:t> универсальных учебных действий, обеспечивающих возможность успешного продолжения обучения, а именно: </a:t>
            </a:r>
            <a:endParaRPr lang="ru-RU" dirty="0" smtClean="0"/>
          </a:p>
          <a:p>
            <a:r>
              <a:rPr lang="ru-RU" dirty="0" err="1" smtClean="0"/>
              <a:t>сформированности</a:t>
            </a:r>
            <a:r>
              <a:rPr lang="ru-RU" dirty="0" smtClean="0"/>
              <a:t> </a:t>
            </a:r>
            <a:r>
              <a:rPr lang="ru-RU" dirty="0"/>
              <a:t>понятийного аппарата по проверяемым разделам содержания; знания основных правил, формул, законов и умение их применять; </a:t>
            </a:r>
            <a:endParaRPr lang="ru-RU" dirty="0" smtClean="0"/>
          </a:p>
          <a:p>
            <a:r>
              <a:rPr lang="ru-RU" dirty="0" smtClean="0"/>
              <a:t>владения </a:t>
            </a:r>
            <a:r>
              <a:rPr lang="ru-RU" dirty="0"/>
              <a:t>навыками смыслового чтения, понимания и адекватной оценки информации, представленной в различных знаковых системах (текст, таблица, различные виды диаграмм, чертежи и т.п.); </a:t>
            </a:r>
            <a:endParaRPr lang="ru-RU" dirty="0" smtClean="0"/>
          </a:p>
          <a:p>
            <a:r>
              <a:rPr lang="ru-RU" dirty="0" smtClean="0"/>
              <a:t>умения </a:t>
            </a:r>
            <a:r>
              <a:rPr lang="ru-RU" dirty="0"/>
              <a:t>применять изученные понятия, результаты, методы для решения задач практического характера; </a:t>
            </a:r>
            <a:endParaRPr lang="ru-RU" dirty="0" smtClean="0"/>
          </a:p>
          <a:p>
            <a:r>
              <a:rPr lang="ru-RU" dirty="0" smtClean="0"/>
              <a:t>владения </a:t>
            </a:r>
            <a:r>
              <a:rPr lang="ru-RU" dirty="0"/>
              <a:t>навыками решения широкого спектра учебных задач, в </a:t>
            </a:r>
            <a:r>
              <a:rPr lang="ru-RU" dirty="0" err="1"/>
              <a:t>т.ч</a:t>
            </a:r>
            <a:r>
              <a:rPr lang="ru-RU" dirty="0"/>
              <a:t>. с использованием ИКТ; </a:t>
            </a:r>
            <a:endParaRPr lang="ru-RU" dirty="0" smtClean="0"/>
          </a:p>
          <a:p>
            <a:r>
              <a:rPr lang="ru-RU" dirty="0" smtClean="0"/>
              <a:t>способности </a:t>
            </a:r>
            <a:r>
              <a:rPr lang="ru-RU" dirty="0"/>
              <a:t>использовать приемы анализа/синтеза, проводить классификации объектов по выделенным признакам, устанавливать причинно-следственные и другие связи, выстраивать логическую цепь рассуждений и распознавать логически некорректные рассуждения и др.</a:t>
            </a:r>
            <a:endParaRPr lang="ru-RU" dirty="0"/>
          </a:p>
        </p:txBody>
      </p:sp>
      <p:pic>
        <p:nvPicPr>
          <p:cNvPr id="5" name="Рисунок 4"/>
          <p:cNvPicPr>
            <a:picLocks noChangeAspect="1"/>
          </p:cNvPicPr>
          <p:nvPr/>
        </p:nvPicPr>
        <p:blipFill>
          <a:blip r:embed="rId3"/>
          <a:stretch>
            <a:fillRect/>
          </a:stretch>
        </p:blipFill>
        <p:spPr>
          <a:xfrm>
            <a:off x="10647362" y="-76199"/>
            <a:ext cx="1714500" cy="1714500"/>
          </a:xfrm>
          <a:prstGeom prst="rect">
            <a:avLst/>
          </a:prstGeom>
          <a:ln>
            <a:noFill/>
          </a:ln>
          <a:effectLst>
            <a:softEdge rad="112500"/>
          </a:effectLst>
        </p:spPr>
      </p:pic>
    </p:spTree>
    <p:extLst>
      <p:ext uri="{BB962C8B-B14F-4D97-AF65-F5344CB8AC3E}">
        <p14:creationId xmlns:p14="http://schemas.microsoft.com/office/powerpoint/2010/main" val="120469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526" y="166910"/>
            <a:ext cx="9771062" cy="1280890"/>
          </a:xfrm>
        </p:spPr>
        <p:txBody>
          <a:bodyPr>
            <a:normAutofit fontScale="90000"/>
          </a:bodyPr>
          <a:lstStyle/>
          <a:p>
            <a:r>
              <a:rPr lang="ru-RU" b="1" dirty="0"/>
              <a:t>Подходы к оцениванию выполнения диагностических работ участниками исследований в рамках программы НИКО</a:t>
            </a:r>
            <a:endParaRPr lang="ru-RU" dirty="0"/>
          </a:p>
        </p:txBody>
      </p:sp>
      <p:sp>
        <p:nvSpPr>
          <p:cNvPr id="3" name="Объект 2"/>
          <p:cNvSpPr>
            <a:spLocks noGrp="1"/>
          </p:cNvSpPr>
          <p:nvPr>
            <p:ph idx="1"/>
          </p:nvPr>
        </p:nvSpPr>
        <p:spPr>
          <a:xfrm>
            <a:off x="2305050" y="2133600"/>
            <a:ext cx="9199562" cy="4229100"/>
          </a:xfrm>
        </p:spPr>
        <p:txBody>
          <a:bodyPr/>
          <a:lstStyle/>
          <a:p>
            <a:pPr marL="0" indent="0" fontAlgn="base">
              <a:buNone/>
            </a:pPr>
            <a:r>
              <a:rPr lang="ru-RU" dirty="0"/>
              <a:t> </a:t>
            </a:r>
          </a:p>
          <a:p>
            <a:pPr fontAlgn="base"/>
            <a:r>
              <a:rPr lang="ru-RU" dirty="0"/>
              <a:t>Результаты выполнения диагностических работ выдаются в первичных баллах. Суммарные первичные баллы, набранные участником исследования, могут быть по желанию образовательной организации или обучающегося переведены в отметки по пятибалльной шкале на основе рекомендаций, приведенных в спецификациях измерительных материалов соответствующих диагностических работ.</a:t>
            </a:r>
          </a:p>
          <a:p>
            <a:endParaRPr lang="ru-RU" dirty="0"/>
          </a:p>
        </p:txBody>
      </p:sp>
      <p:pic>
        <p:nvPicPr>
          <p:cNvPr id="4" name="Рисунок 3"/>
          <p:cNvPicPr>
            <a:picLocks noChangeAspect="1"/>
          </p:cNvPicPr>
          <p:nvPr/>
        </p:nvPicPr>
        <p:blipFill>
          <a:blip r:embed="rId2"/>
          <a:stretch>
            <a:fillRect/>
          </a:stretch>
        </p:blipFill>
        <p:spPr>
          <a:xfrm>
            <a:off x="9334500" y="4972050"/>
            <a:ext cx="2857500" cy="1885950"/>
          </a:xfrm>
          <a:prstGeom prst="rect">
            <a:avLst/>
          </a:prstGeom>
        </p:spPr>
      </p:pic>
      <p:pic>
        <p:nvPicPr>
          <p:cNvPr id="5" name="Рисунок 4"/>
          <p:cNvPicPr>
            <a:picLocks noChangeAspect="1"/>
          </p:cNvPicPr>
          <p:nvPr/>
        </p:nvPicPr>
        <p:blipFill>
          <a:blip r:embed="rId3"/>
          <a:stretch>
            <a:fillRect/>
          </a:stretch>
        </p:blipFill>
        <p:spPr>
          <a:xfrm>
            <a:off x="10647362" y="-76199"/>
            <a:ext cx="1714500" cy="1714500"/>
          </a:xfrm>
          <a:prstGeom prst="rect">
            <a:avLst/>
          </a:prstGeom>
          <a:ln>
            <a:noFill/>
          </a:ln>
          <a:effectLst>
            <a:softEdge rad="112500"/>
          </a:effectLst>
        </p:spPr>
      </p:pic>
    </p:spTree>
    <p:extLst>
      <p:ext uri="{BB962C8B-B14F-4D97-AF65-F5344CB8AC3E}">
        <p14:creationId xmlns:p14="http://schemas.microsoft.com/office/powerpoint/2010/main" val="2026139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334500" y="4972050"/>
            <a:ext cx="2857500" cy="1885950"/>
          </a:xfrm>
          <a:prstGeom prst="rect">
            <a:avLst/>
          </a:prstGeom>
        </p:spPr>
      </p:pic>
      <p:sp>
        <p:nvSpPr>
          <p:cNvPr id="2" name="Заголовок 1"/>
          <p:cNvSpPr>
            <a:spLocks noGrp="1"/>
          </p:cNvSpPr>
          <p:nvPr>
            <p:ph type="title"/>
          </p:nvPr>
        </p:nvSpPr>
        <p:spPr>
          <a:xfrm>
            <a:off x="1876425" y="166910"/>
            <a:ext cx="9628187" cy="1280890"/>
          </a:xfrm>
        </p:spPr>
        <p:txBody>
          <a:bodyPr/>
          <a:lstStyle/>
          <a:p>
            <a:r>
              <a:rPr lang="ru-RU" b="1" dirty="0"/>
              <a:t>Модели использования результатов проекта в рамках программы НИКО</a:t>
            </a:r>
            <a:endParaRPr lang="ru-RU" dirty="0"/>
          </a:p>
        </p:txBody>
      </p:sp>
      <p:sp>
        <p:nvSpPr>
          <p:cNvPr id="3" name="Объект 2"/>
          <p:cNvSpPr>
            <a:spLocks noGrp="1"/>
          </p:cNvSpPr>
          <p:nvPr>
            <p:ph idx="1"/>
          </p:nvPr>
        </p:nvSpPr>
        <p:spPr>
          <a:xfrm>
            <a:off x="2095500" y="2133600"/>
            <a:ext cx="9409112" cy="4438650"/>
          </a:xfrm>
        </p:spPr>
        <p:txBody>
          <a:bodyPr>
            <a:normAutofit/>
          </a:bodyPr>
          <a:lstStyle/>
          <a:p>
            <a:pPr marL="0" indent="0" fontAlgn="base">
              <a:buNone/>
            </a:pPr>
            <a:r>
              <a:rPr lang="ru-RU" dirty="0"/>
              <a:t>Результаты каждого проекта программы НИКО могут быть использованы:</a:t>
            </a:r>
          </a:p>
          <a:p>
            <a:pPr fontAlgn="base"/>
            <a:r>
              <a:rPr lang="ru-RU" dirty="0"/>
              <a:t>На федеральном уровне – для формирования направлений государственной политики в области общего образования и разработки конкретных мер по реализации сформированных направлений;</a:t>
            </a:r>
          </a:p>
          <a:p>
            <a:pPr fontAlgn="base"/>
            <a:r>
              <a:rPr lang="ru-RU" dirty="0"/>
              <a:t>На региональном и муниципальном уровне – для разработки методических рекомендаций по совершенствованию преподавания учебных предметов, для совершенствования программ повышения квалификации учителей;</a:t>
            </a:r>
          </a:p>
          <a:p>
            <a:pPr fontAlgn="base"/>
            <a:r>
              <a:rPr lang="ru-RU" dirty="0"/>
              <a:t>Образовательными организациями – для совершенствования преподавания учебных предметов на основе методических рекомендаций, для повышения квалификации учителей;</a:t>
            </a:r>
          </a:p>
          <a:p>
            <a:pPr fontAlgn="base"/>
            <a:r>
              <a:rPr lang="ru-RU" dirty="0"/>
              <a:t>Родителями и детьми – для повышения информированности, развития моделей родительского оценивания, принятия обоснованных решений о выборе образовательной траектории ребенка.</a:t>
            </a:r>
          </a:p>
          <a:p>
            <a:endParaRPr lang="ru-RU" dirty="0"/>
          </a:p>
        </p:txBody>
      </p:sp>
      <p:pic>
        <p:nvPicPr>
          <p:cNvPr id="5" name="Рисунок 4"/>
          <p:cNvPicPr>
            <a:picLocks noChangeAspect="1"/>
          </p:cNvPicPr>
          <p:nvPr/>
        </p:nvPicPr>
        <p:blipFill>
          <a:blip r:embed="rId3"/>
          <a:stretch>
            <a:fillRect/>
          </a:stretch>
        </p:blipFill>
        <p:spPr>
          <a:xfrm>
            <a:off x="10647362" y="-76199"/>
            <a:ext cx="1714500" cy="1714500"/>
          </a:xfrm>
          <a:prstGeom prst="rect">
            <a:avLst/>
          </a:prstGeom>
          <a:ln>
            <a:noFill/>
          </a:ln>
          <a:effectLst>
            <a:softEdge rad="112500"/>
          </a:effectLst>
        </p:spPr>
      </p:pic>
    </p:spTree>
    <p:extLst>
      <p:ext uri="{BB962C8B-B14F-4D97-AF65-F5344CB8AC3E}">
        <p14:creationId xmlns:p14="http://schemas.microsoft.com/office/powerpoint/2010/main" val="4167156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7138" y="300260"/>
            <a:ext cx="9694862" cy="1280890"/>
          </a:xfrm>
        </p:spPr>
        <p:txBody>
          <a:bodyPr>
            <a:normAutofit fontScale="90000"/>
          </a:bodyPr>
          <a:lstStyle/>
          <a:p>
            <a:r>
              <a:rPr lang="ru-RU" b="1" dirty="0"/>
              <a:t>Всероссийские проверочные работы (ВПР) </a:t>
            </a:r>
            <a:r>
              <a:rPr lang="ru-RU" dirty="0"/>
              <a:t>– </a:t>
            </a:r>
            <a:r>
              <a:rPr lang="ru-RU" sz="2200" dirty="0"/>
              <a:t>это контрольные работы по различным предметам, проводимые для школьников всей страны</a:t>
            </a:r>
            <a:r>
              <a:rPr lang="ru-RU" dirty="0"/>
              <a:t>.</a:t>
            </a:r>
            <a:endParaRPr lang="ru-RU" dirty="0"/>
          </a:p>
        </p:txBody>
      </p:sp>
      <p:sp>
        <p:nvSpPr>
          <p:cNvPr id="3" name="Объект 2"/>
          <p:cNvSpPr>
            <a:spLocks noGrp="1"/>
          </p:cNvSpPr>
          <p:nvPr>
            <p:ph idx="1"/>
          </p:nvPr>
        </p:nvSpPr>
        <p:spPr>
          <a:xfrm>
            <a:off x="2171700" y="2133600"/>
            <a:ext cx="9332912" cy="4352925"/>
          </a:xfrm>
        </p:spPr>
        <p:txBody>
          <a:bodyPr>
            <a:normAutofit/>
          </a:bodyPr>
          <a:lstStyle/>
          <a:p>
            <a:pPr fontAlgn="base"/>
            <a:r>
              <a:rPr lang="ru-RU" dirty="0"/>
              <a:t>Школы, участвующие в ВПР, должны утвердить порядок их проведения. В нем устанавливается, для каких классов и по каким предметам будут проходить проверочные работы в данной школе. Школа не обязана проводить ВПР по всем предметам, предусмотренным расписанием.</a:t>
            </a:r>
          </a:p>
          <a:p>
            <a:pPr fontAlgn="base"/>
            <a:r>
              <a:rPr lang="ru-RU" dirty="0"/>
              <a:t>Порядком также определяется, кто из обучающихся будет принимать участие в написании проверочных работ. Например, школа может принять решение об участии или неучастии в ВПР обучающихся с ограниченными возможностями здоровья.</a:t>
            </a:r>
          </a:p>
          <a:p>
            <a:pPr marL="0" indent="0" fontAlgn="base">
              <a:buNone/>
            </a:pPr>
            <a:endParaRPr lang="ru-RU" dirty="0"/>
          </a:p>
        </p:txBody>
      </p:sp>
      <p:pic>
        <p:nvPicPr>
          <p:cNvPr id="4" name="Рисунок 3"/>
          <p:cNvPicPr>
            <a:picLocks noChangeAspect="1"/>
          </p:cNvPicPr>
          <p:nvPr/>
        </p:nvPicPr>
        <p:blipFill>
          <a:blip r:embed="rId2"/>
          <a:stretch>
            <a:fillRect/>
          </a:stretch>
        </p:blipFill>
        <p:spPr>
          <a:xfrm>
            <a:off x="9334500" y="4972050"/>
            <a:ext cx="2857500" cy="1885950"/>
          </a:xfrm>
          <a:prstGeom prst="rect">
            <a:avLst/>
          </a:prstGeom>
        </p:spPr>
      </p:pic>
      <p:pic>
        <p:nvPicPr>
          <p:cNvPr id="5" name="Рисунок 4"/>
          <p:cNvPicPr>
            <a:picLocks noChangeAspect="1"/>
          </p:cNvPicPr>
          <p:nvPr/>
        </p:nvPicPr>
        <p:blipFill>
          <a:blip r:embed="rId3"/>
          <a:stretch>
            <a:fillRect/>
          </a:stretch>
        </p:blipFill>
        <p:spPr>
          <a:xfrm>
            <a:off x="-95251" y="97512"/>
            <a:ext cx="2486025" cy="1274088"/>
          </a:xfrm>
          <a:prstGeom prst="rect">
            <a:avLst/>
          </a:prstGeom>
          <a:ln>
            <a:noFill/>
          </a:ln>
          <a:effectLst>
            <a:softEdge rad="112500"/>
          </a:effectLst>
        </p:spPr>
      </p:pic>
    </p:spTree>
    <p:extLst>
      <p:ext uri="{BB962C8B-B14F-4D97-AF65-F5344CB8AC3E}">
        <p14:creationId xmlns:p14="http://schemas.microsoft.com/office/powerpoint/2010/main" val="2717603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Подходы к отбору содержания для проведения </a:t>
            </a:r>
            <a:r>
              <a:rPr lang="ru-RU" b="1" dirty="0" smtClean="0"/>
              <a:t>ВПР</a:t>
            </a:r>
            <a:r>
              <a:rPr lang="ru-RU" dirty="0" smtClean="0"/>
              <a:t> </a:t>
            </a:r>
            <a:endParaRPr lang="ru-RU" dirty="0"/>
          </a:p>
        </p:txBody>
      </p:sp>
      <p:sp>
        <p:nvSpPr>
          <p:cNvPr id="3" name="Объект 2"/>
          <p:cNvSpPr>
            <a:spLocks noGrp="1"/>
          </p:cNvSpPr>
          <p:nvPr>
            <p:ph idx="1"/>
          </p:nvPr>
        </p:nvSpPr>
        <p:spPr>
          <a:xfrm>
            <a:off x="2295525" y="2133599"/>
            <a:ext cx="9209087" cy="3009901"/>
          </a:xfrm>
        </p:spPr>
        <p:txBody>
          <a:bodyPr>
            <a:normAutofit/>
          </a:bodyPr>
          <a:lstStyle/>
          <a:p>
            <a:pPr fontAlgn="base"/>
            <a:r>
              <a:rPr lang="ru-RU" dirty="0"/>
              <a:t>В варианты Всероссийских проверочных  работ включаются задания, проверяющие наиболее  значимые и важные  для  общеобразовательной подготовки учащихся элементы по каждому учебному  предмету. Не используются задания с выбором ответа из готовых вариантов.</a:t>
            </a:r>
          </a:p>
          <a:p>
            <a:pPr fontAlgn="base"/>
            <a:r>
              <a:rPr lang="ru-RU" dirty="0"/>
              <a:t>Задания составляются в формулировках, принятых  в учебниках  из федерального перечня, рекомендованного Министерством образования и науки РФ для использования в школах. Содержание  заданий определяется федеральными государственными образовательными стандартами</a:t>
            </a:r>
            <a:r>
              <a:rPr lang="ru-RU" dirty="0" smtClean="0"/>
              <a:t>.</a:t>
            </a:r>
            <a:endParaRPr lang="ru-RU" dirty="0"/>
          </a:p>
        </p:txBody>
      </p:sp>
      <p:pic>
        <p:nvPicPr>
          <p:cNvPr id="4" name="Рисунок 3"/>
          <p:cNvPicPr>
            <a:picLocks noChangeAspect="1"/>
          </p:cNvPicPr>
          <p:nvPr/>
        </p:nvPicPr>
        <p:blipFill>
          <a:blip r:embed="rId2"/>
          <a:stretch>
            <a:fillRect/>
          </a:stretch>
        </p:blipFill>
        <p:spPr>
          <a:xfrm>
            <a:off x="9334500" y="4972050"/>
            <a:ext cx="2857500" cy="1885950"/>
          </a:xfrm>
          <a:prstGeom prst="rect">
            <a:avLst/>
          </a:prstGeom>
        </p:spPr>
      </p:pic>
    </p:spTree>
    <p:extLst>
      <p:ext uri="{BB962C8B-B14F-4D97-AF65-F5344CB8AC3E}">
        <p14:creationId xmlns:p14="http://schemas.microsoft.com/office/powerpoint/2010/main" val="600580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Подходы к оцениванию </a:t>
            </a:r>
            <a:r>
              <a:rPr lang="ru-RU" b="1" dirty="0" smtClean="0"/>
              <a:t>выполнения ВПР</a:t>
            </a:r>
            <a:endParaRPr lang="ru-RU" dirty="0"/>
          </a:p>
        </p:txBody>
      </p:sp>
      <p:sp>
        <p:nvSpPr>
          <p:cNvPr id="3" name="Объект 2"/>
          <p:cNvSpPr>
            <a:spLocks noGrp="1"/>
          </p:cNvSpPr>
          <p:nvPr>
            <p:ph idx="1"/>
          </p:nvPr>
        </p:nvSpPr>
        <p:spPr>
          <a:xfrm>
            <a:off x="2592925" y="2781300"/>
            <a:ext cx="8915400" cy="2000250"/>
          </a:xfrm>
        </p:spPr>
        <p:txBody>
          <a:bodyPr>
            <a:normAutofit fontScale="92500" lnSpcReduction="10000"/>
          </a:bodyPr>
          <a:lstStyle/>
          <a:p>
            <a:r>
              <a:rPr lang="ru-RU" dirty="0"/>
              <a:t>Выставлять  отметки  учащимся за выполнение ВПР школам  не рекомендуется. По результатам ВПР не принимаются никакие  обязательные решения, важные для определения дальнейшей судьбы или образовательной траектории школьника. Эти результаты не влияют на получение аттестата и на перевод  в следующий  класс.</a:t>
            </a:r>
            <a:br>
              <a:rPr lang="ru-RU" dirty="0"/>
            </a:br>
            <a:r>
              <a:rPr lang="ru-RU" dirty="0"/>
              <a:t/>
            </a:r>
            <a:br>
              <a:rPr lang="ru-RU" dirty="0"/>
            </a:br>
            <a:r>
              <a:rPr lang="ru-RU" dirty="0"/>
              <a:t/>
            </a:r>
            <a:br>
              <a:rPr lang="ru-RU" dirty="0"/>
            </a:br>
            <a:endParaRPr lang="ru-RU" dirty="0"/>
          </a:p>
          <a:p>
            <a:endParaRPr lang="ru-RU" dirty="0"/>
          </a:p>
        </p:txBody>
      </p:sp>
      <p:pic>
        <p:nvPicPr>
          <p:cNvPr id="4" name="Рисунок 3"/>
          <p:cNvPicPr>
            <a:picLocks noChangeAspect="1"/>
          </p:cNvPicPr>
          <p:nvPr/>
        </p:nvPicPr>
        <p:blipFill>
          <a:blip r:embed="rId2"/>
          <a:stretch>
            <a:fillRect/>
          </a:stretch>
        </p:blipFill>
        <p:spPr>
          <a:xfrm>
            <a:off x="9334500" y="4972050"/>
            <a:ext cx="2857500" cy="1885950"/>
          </a:xfrm>
          <a:prstGeom prst="rect">
            <a:avLst/>
          </a:prstGeom>
        </p:spPr>
      </p:pic>
    </p:spTree>
    <p:extLst>
      <p:ext uri="{BB962C8B-B14F-4D97-AF65-F5344CB8AC3E}">
        <p14:creationId xmlns:p14="http://schemas.microsoft.com/office/powerpoint/2010/main" val="3968729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8972549" y="4460561"/>
            <a:ext cx="3336285" cy="2502214"/>
          </a:xfrm>
          <a:prstGeom prst="rect">
            <a:avLst/>
          </a:prstGeom>
          <a:ln>
            <a:noFill/>
          </a:ln>
          <a:effectLst>
            <a:softEdge rad="112500"/>
          </a:effectLst>
        </p:spPr>
      </p:pic>
      <p:sp>
        <p:nvSpPr>
          <p:cNvPr id="2" name="Заголовок 1"/>
          <p:cNvSpPr>
            <a:spLocks noGrp="1"/>
          </p:cNvSpPr>
          <p:nvPr>
            <p:ph type="title"/>
          </p:nvPr>
        </p:nvSpPr>
        <p:spPr/>
        <p:txBody>
          <a:bodyPr/>
          <a:lstStyle/>
          <a:p>
            <a:r>
              <a:rPr lang="ru-RU" b="1" dirty="0" smtClean="0"/>
              <a:t>КДР </a:t>
            </a:r>
            <a:r>
              <a:rPr lang="ru-RU" sz="2400" b="1" dirty="0" smtClean="0"/>
              <a:t>(</a:t>
            </a:r>
            <a:r>
              <a:rPr lang="ru-RU" sz="2400" b="1" dirty="0"/>
              <a:t>Краевые диагностические </a:t>
            </a:r>
            <a:r>
              <a:rPr lang="ru-RU" sz="2400" b="1" dirty="0" smtClean="0"/>
              <a:t>работы)</a:t>
            </a:r>
            <a:endParaRPr lang="ru-RU" sz="2400" b="1" dirty="0"/>
          </a:p>
        </p:txBody>
      </p:sp>
      <p:sp>
        <p:nvSpPr>
          <p:cNvPr id="3" name="Объект 2"/>
          <p:cNvSpPr>
            <a:spLocks noGrp="1"/>
          </p:cNvSpPr>
          <p:nvPr>
            <p:ph idx="1"/>
          </p:nvPr>
        </p:nvSpPr>
        <p:spPr>
          <a:xfrm>
            <a:off x="1725292" y="1619721"/>
            <a:ext cx="8915400" cy="4091947"/>
          </a:xfrm>
        </p:spPr>
        <p:txBody>
          <a:bodyPr/>
          <a:lstStyle/>
          <a:p>
            <a:pPr marL="0" indent="0">
              <a:buNone/>
            </a:pPr>
            <a:r>
              <a:rPr lang="ru-RU" dirty="0" smtClean="0"/>
              <a:t>	Краевые </a:t>
            </a:r>
            <a:r>
              <a:rPr lang="ru-RU" dirty="0"/>
              <a:t>диагностические работы призваны помочь учащимся получить представление об особенностях экзамена по каждому предмету, объективно оценить степень собственной готовности к нему и провести совместно с педагогами корректировку системы подготовки к экзамену. Как правило, оценка по КДР достаточно приближена к результатам экзамена в форме ЕГЭ</a:t>
            </a:r>
            <a:r>
              <a:rPr lang="ru-RU" dirty="0" smtClean="0"/>
              <a:t>.</a:t>
            </a:r>
          </a:p>
          <a:p>
            <a:pPr marL="0" indent="0">
              <a:buNone/>
            </a:pPr>
            <a:r>
              <a:rPr lang="ru-RU" dirty="0" smtClean="0"/>
              <a:t>	Краевые </a:t>
            </a:r>
            <a:r>
              <a:rPr lang="ru-RU" dirty="0"/>
              <a:t>диагностические работы, являясь инструментом управления качеством образования, призваны оказать помощь в организации самостоятельной работы по систематизации итогового повторения, откорректировать индивидуальный образовательный маршрут учащихся и выявить проблемные темы в каждой предметной области с целью повышения качества сдачи ЕГЭ выпускниками </a:t>
            </a:r>
            <a:endParaRPr lang="ru-RU" dirty="0"/>
          </a:p>
        </p:txBody>
      </p:sp>
    </p:spTree>
    <p:extLst>
      <p:ext uri="{BB962C8B-B14F-4D97-AF65-F5344CB8AC3E}">
        <p14:creationId xmlns:p14="http://schemas.microsoft.com/office/powerpoint/2010/main" val="2393758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100</TotalTime>
  <Words>544</Words>
  <Application>Microsoft Office PowerPoint</Application>
  <PresentationFormat>Широкоэкранный</PresentationFormat>
  <Paragraphs>44</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Century Gothic</vt:lpstr>
      <vt:lpstr>Wingdings 3</vt:lpstr>
      <vt:lpstr>Легкий дым</vt:lpstr>
      <vt:lpstr>Технологические характеристики НИКО, ВПР, КДР.</vt:lpstr>
      <vt:lpstr>  (НИКО)</vt:lpstr>
      <vt:lpstr>Подходы к отбору содержания для проведения диагностических работ в рамках проектов программы НИКО</vt:lpstr>
      <vt:lpstr>Подходы к оцениванию выполнения диагностических работ участниками исследований в рамках программы НИКО</vt:lpstr>
      <vt:lpstr>Модели использования результатов проекта в рамках программы НИКО</vt:lpstr>
      <vt:lpstr>Всероссийские проверочные работы (ВПР) – это контрольные работы по различным предметам, проводимые для школьников всей страны.</vt:lpstr>
      <vt:lpstr>Подходы к отбору содержания для проведения ВПР </vt:lpstr>
      <vt:lpstr>Подходы к оцениванию выполнения ВПР</vt:lpstr>
      <vt:lpstr>КДР (Краевые диагностические работы)</vt:lpstr>
      <vt:lpstr>Подходы к отбору содержания для проведения КДР </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Слушатель</dc:creator>
  <cp:lastModifiedBy>Слушатель</cp:lastModifiedBy>
  <cp:revision>10</cp:revision>
  <dcterms:created xsi:type="dcterms:W3CDTF">2017-08-09T06:10:37Z</dcterms:created>
  <dcterms:modified xsi:type="dcterms:W3CDTF">2017-08-09T07:50:45Z</dcterms:modified>
</cp:coreProperties>
</file>