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2"/>
    <p:sldId id="326" r:id="rId3"/>
    <p:sldId id="292" r:id="rId4"/>
    <p:sldId id="302" r:id="rId5"/>
    <p:sldId id="303" r:id="rId6"/>
    <p:sldId id="304" r:id="rId7"/>
    <p:sldId id="307" r:id="rId8"/>
    <p:sldId id="306" r:id="rId9"/>
    <p:sldId id="308" r:id="rId10"/>
    <p:sldId id="309" r:id="rId11"/>
    <p:sldId id="310" r:id="rId12"/>
    <p:sldId id="312" r:id="rId13"/>
    <p:sldId id="314" r:id="rId14"/>
    <p:sldId id="313" r:id="rId15"/>
    <p:sldId id="316" r:id="rId16"/>
    <p:sldId id="318" r:id="rId17"/>
    <p:sldId id="322" r:id="rId18"/>
    <p:sldId id="323" r:id="rId19"/>
    <p:sldId id="324" r:id="rId20"/>
    <p:sldId id="325" r:id="rId21"/>
    <p:sldId id="319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6992" userDrawn="1">
          <p15:clr>
            <a:srgbClr val="A4A3A4"/>
          </p15:clr>
        </p15:guide>
        <p15:guide id="3" orient="horz" pos="3852" userDrawn="1">
          <p15:clr>
            <a:srgbClr val="A4A3A4"/>
          </p15:clr>
        </p15:guide>
        <p15:guide id="4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FFFFCC"/>
    <a:srgbClr val="CCFF99"/>
    <a:srgbClr val="CCFF33"/>
    <a:srgbClr val="CCCC00"/>
    <a:srgbClr val="99CC00"/>
    <a:srgbClr val="009900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 showGuides="1">
      <p:cViewPr varScale="1">
        <p:scale>
          <a:sx n="72" d="100"/>
          <a:sy n="72" d="100"/>
        </p:scale>
        <p:origin x="642" y="54"/>
      </p:cViewPr>
      <p:guideLst>
        <p:guide orient="horz" pos="323"/>
        <p:guide pos="6992"/>
        <p:guide orient="horz" pos="3852"/>
        <p:guide pos="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47B1E-0E5A-47D9-8B0A-344784C1E6DD}" type="doc">
      <dgm:prSet loTypeId="urn:microsoft.com/office/officeart/2005/8/layout/radial6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A1ED82C-091F-491B-BF35-F921AC2334E2}">
      <dgm:prSet phldrT="[Текст]" phldr="1"/>
      <dgm:spPr/>
      <dgm:t>
        <a:bodyPr/>
        <a:lstStyle/>
        <a:p>
          <a:endParaRPr lang="ru-RU" dirty="0"/>
        </a:p>
      </dgm:t>
    </dgm:pt>
    <dgm:pt modelId="{BF3B3539-A6BB-4163-BE0F-5E3AB22EB17C}" type="parTrans" cxnId="{4A221EB7-F696-49F3-9177-D4101FEFABFB}">
      <dgm:prSet/>
      <dgm:spPr/>
      <dgm:t>
        <a:bodyPr/>
        <a:lstStyle/>
        <a:p>
          <a:endParaRPr lang="ru-RU"/>
        </a:p>
      </dgm:t>
    </dgm:pt>
    <dgm:pt modelId="{D4AC6347-C6C4-489A-BEB6-190ACD978DBC}" type="sibTrans" cxnId="{4A221EB7-F696-49F3-9177-D4101FEFABFB}">
      <dgm:prSet/>
      <dgm:spPr/>
      <dgm:t>
        <a:bodyPr/>
        <a:lstStyle/>
        <a:p>
          <a:endParaRPr lang="ru-RU"/>
        </a:p>
      </dgm:t>
    </dgm:pt>
    <dgm:pt modelId="{5E270043-E918-43B0-9991-41B9AC868016}">
      <dgm:prSet phldrT="[Текст]" custT="1"/>
      <dgm:spPr>
        <a:solidFill>
          <a:srgbClr val="CCFF33"/>
        </a:solidFill>
        <a:ln>
          <a:solidFill>
            <a:schemeClr val="accent1"/>
          </a:solidFill>
        </a:ln>
      </dgm:spPr>
      <dgm:t>
        <a:bodyPr/>
        <a:lstStyle/>
        <a:p>
          <a:endParaRPr lang="ru-RU" sz="1600" b="1" dirty="0">
            <a:solidFill>
              <a:schemeClr val="tx1"/>
            </a:solidFill>
          </a:endParaRPr>
        </a:p>
      </dgm:t>
    </dgm:pt>
    <dgm:pt modelId="{05690665-9B8A-45A6-B708-4EBBC57439FC}" type="parTrans" cxnId="{EF8E20F3-1D35-4B77-A45E-FB12506F8DE9}">
      <dgm:prSet/>
      <dgm:spPr/>
      <dgm:t>
        <a:bodyPr/>
        <a:lstStyle/>
        <a:p>
          <a:endParaRPr lang="ru-RU"/>
        </a:p>
      </dgm:t>
    </dgm:pt>
    <dgm:pt modelId="{3B20718D-4BF5-4BE4-BED9-47DE88DBD677}" type="sibTrans" cxnId="{EF8E20F3-1D35-4B77-A45E-FB12506F8DE9}">
      <dgm:prSet/>
      <dgm:spPr/>
      <dgm:t>
        <a:bodyPr/>
        <a:lstStyle/>
        <a:p>
          <a:endParaRPr lang="ru-RU"/>
        </a:p>
      </dgm:t>
    </dgm:pt>
    <dgm:pt modelId="{0744A79D-C037-49ED-939A-A8A26EFD1A38}">
      <dgm:prSet phldrT="[Текст]" phldr="1"/>
      <dgm:spPr>
        <a:solidFill>
          <a:srgbClr val="CCFF33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F56D6F9-4F51-4F04-A2D4-997F3DD3C0A3}" type="parTrans" cxnId="{5F6F9FA6-D589-4664-94EE-A0502E9FE36D}">
      <dgm:prSet/>
      <dgm:spPr/>
      <dgm:t>
        <a:bodyPr/>
        <a:lstStyle/>
        <a:p>
          <a:endParaRPr lang="ru-RU"/>
        </a:p>
      </dgm:t>
    </dgm:pt>
    <dgm:pt modelId="{C0D33237-FD7F-4567-BE28-CDFA48C58EA4}" type="sibTrans" cxnId="{5F6F9FA6-D589-4664-94EE-A0502E9FE36D}">
      <dgm:prSet/>
      <dgm:spPr/>
      <dgm:t>
        <a:bodyPr/>
        <a:lstStyle/>
        <a:p>
          <a:endParaRPr lang="ru-RU"/>
        </a:p>
      </dgm:t>
    </dgm:pt>
    <dgm:pt modelId="{41123580-69E8-4D69-9C36-DFEC16A65ADB}">
      <dgm:prSet phldrT="[Текст]" phldr="1"/>
      <dgm:spPr>
        <a:solidFill>
          <a:srgbClr val="CCFF33"/>
        </a:solidFill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99FF99"/>
            </a:solidFill>
          </a:endParaRPr>
        </a:p>
      </dgm:t>
    </dgm:pt>
    <dgm:pt modelId="{ABFFF6F3-25E6-458C-949B-8AF08555145D}" type="parTrans" cxnId="{45A26E82-E66F-4A5C-B263-688ECA4F6629}">
      <dgm:prSet/>
      <dgm:spPr/>
      <dgm:t>
        <a:bodyPr/>
        <a:lstStyle/>
        <a:p>
          <a:endParaRPr lang="ru-RU"/>
        </a:p>
      </dgm:t>
    </dgm:pt>
    <dgm:pt modelId="{F7969BBA-B844-4A37-AD8B-5C80D7A0C5AE}" type="sibTrans" cxnId="{45A26E82-E66F-4A5C-B263-688ECA4F6629}">
      <dgm:prSet/>
      <dgm:spPr/>
      <dgm:t>
        <a:bodyPr/>
        <a:lstStyle/>
        <a:p>
          <a:endParaRPr lang="ru-RU"/>
        </a:p>
      </dgm:t>
    </dgm:pt>
    <dgm:pt modelId="{7FD9ADB9-E077-40A5-9515-B8931740E3B2}">
      <dgm:prSet phldrT="[Текст]" phldr="1"/>
      <dgm:spPr>
        <a:solidFill>
          <a:srgbClr val="CCFF33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F6407BB4-368B-426F-97CD-665FA93019C3}" type="parTrans" cxnId="{013C03D1-9CE7-404A-B4A3-15EE012C5107}">
      <dgm:prSet/>
      <dgm:spPr/>
      <dgm:t>
        <a:bodyPr/>
        <a:lstStyle/>
        <a:p>
          <a:endParaRPr lang="ru-RU"/>
        </a:p>
      </dgm:t>
    </dgm:pt>
    <dgm:pt modelId="{2461A378-65B5-4736-B0CB-4780B7F3F1DC}" type="sibTrans" cxnId="{013C03D1-9CE7-404A-B4A3-15EE012C5107}">
      <dgm:prSet/>
      <dgm:spPr/>
      <dgm:t>
        <a:bodyPr/>
        <a:lstStyle/>
        <a:p>
          <a:endParaRPr lang="ru-RU"/>
        </a:p>
      </dgm:t>
    </dgm:pt>
    <dgm:pt modelId="{CFB3E3CE-D695-4F1B-9609-8B25C31AF094}" type="pres">
      <dgm:prSet presAssocID="{DFA47B1E-0E5A-47D9-8B0A-344784C1E6D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9BC148-648D-4D8D-AC68-3CECE34F6BDB}" type="pres">
      <dgm:prSet presAssocID="{0A1ED82C-091F-491B-BF35-F921AC2334E2}" presName="centerShape" presStyleLbl="node0" presStyleIdx="0" presStyleCnt="1"/>
      <dgm:spPr/>
    </dgm:pt>
    <dgm:pt modelId="{A2CEEF0D-2B19-44A1-A1CA-51C88CB81719}" type="pres">
      <dgm:prSet presAssocID="{5E270043-E918-43B0-9991-41B9AC868016}" presName="node" presStyleLbl="node1" presStyleIdx="0" presStyleCnt="4">
        <dgm:presLayoutVars>
          <dgm:bulletEnabled val="1"/>
        </dgm:presLayoutVars>
      </dgm:prSet>
      <dgm:spPr/>
    </dgm:pt>
    <dgm:pt modelId="{21C60B5F-B8B5-4FD1-B1DC-A66429ABF998}" type="pres">
      <dgm:prSet presAssocID="{5E270043-E918-43B0-9991-41B9AC868016}" presName="dummy" presStyleCnt="0"/>
      <dgm:spPr/>
    </dgm:pt>
    <dgm:pt modelId="{891B9B46-572D-48AD-8789-AF707720DB7C}" type="pres">
      <dgm:prSet presAssocID="{3B20718D-4BF5-4BE4-BED9-47DE88DBD677}" presName="sibTrans" presStyleLbl="sibTrans2D1" presStyleIdx="0" presStyleCnt="4"/>
      <dgm:spPr/>
    </dgm:pt>
    <dgm:pt modelId="{80E13864-9086-458F-8C44-29371B670D3B}" type="pres">
      <dgm:prSet presAssocID="{0744A79D-C037-49ED-939A-A8A26EFD1A38}" presName="node" presStyleLbl="node1" presStyleIdx="1" presStyleCnt="4">
        <dgm:presLayoutVars>
          <dgm:bulletEnabled val="1"/>
        </dgm:presLayoutVars>
      </dgm:prSet>
      <dgm:spPr/>
    </dgm:pt>
    <dgm:pt modelId="{7CDA08DF-F6D6-4D39-8041-259FB17932F9}" type="pres">
      <dgm:prSet presAssocID="{0744A79D-C037-49ED-939A-A8A26EFD1A38}" presName="dummy" presStyleCnt="0"/>
      <dgm:spPr/>
    </dgm:pt>
    <dgm:pt modelId="{DCD2C98A-E350-4C79-A0C1-D6429E02E77E}" type="pres">
      <dgm:prSet presAssocID="{C0D33237-FD7F-4567-BE28-CDFA48C58EA4}" presName="sibTrans" presStyleLbl="sibTrans2D1" presStyleIdx="1" presStyleCnt="4"/>
      <dgm:spPr/>
    </dgm:pt>
    <dgm:pt modelId="{9739C50D-2B20-4747-86EF-47E78A6BEB3D}" type="pres">
      <dgm:prSet presAssocID="{41123580-69E8-4D69-9C36-DFEC16A65ADB}" presName="node" presStyleLbl="node1" presStyleIdx="2" presStyleCnt="4">
        <dgm:presLayoutVars>
          <dgm:bulletEnabled val="1"/>
        </dgm:presLayoutVars>
      </dgm:prSet>
      <dgm:spPr/>
    </dgm:pt>
    <dgm:pt modelId="{20176C3B-45C7-4420-8DAA-3137D164CE54}" type="pres">
      <dgm:prSet presAssocID="{41123580-69E8-4D69-9C36-DFEC16A65ADB}" presName="dummy" presStyleCnt="0"/>
      <dgm:spPr/>
    </dgm:pt>
    <dgm:pt modelId="{330F17A2-E42B-4DB1-A3E9-53643775E49D}" type="pres">
      <dgm:prSet presAssocID="{F7969BBA-B844-4A37-AD8B-5C80D7A0C5AE}" presName="sibTrans" presStyleLbl="sibTrans2D1" presStyleIdx="2" presStyleCnt="4"/>
      <dgm:spPr/>
    </dgm:pt>
    <dgm:pt modelId="{5196279B-BE27-467E-8093-441A3B9C3407}" type="pres">
      <dgm:prSet presAssocID="{7FD9ADB9-E077-40A5-9515-B8931740E3B2}" presName="node" presStyleLbl="node1" presStyleIdx="3" presStyleCnt="4">
        <dgm:presLayoutVars>
          <dgm:bulletEnabled val="1"/>
        </dgm:presLayoutVars>
      </dgm:prSet>
      <dgm:spPr/>
    </dgm:pt>
    <dgm:pt modelId="{8ADE1F3A-BA32-4E07-B936-96DAD9521AEF}" type="pres">
      <dgm:prSet presAssocID="{7FD9ADB9-E077-40A5-9515-B8931740E3B2}" presName="dummy" presStyleCnt="0"/>
      <dgm:spPr/>
    </dgm:pt>
    <dgm:pt modelId="{2EB5EFCA-3AF4-44E6-8B76-165E0C3B5BFC}" type="pres">
      <dgm:prSet presAssocID="{2461A378-65B5-4736-B0CB-4780B7F3F1DC}" presName="sibTrans" presStyleLbl="sibTrans2D1" presStyleIdx="3" presStyleCnt="4"/>
      <dgm:spPr/>
    </dgm:pt>
  </dgm:ptLst>
  <dgm:cxnLst>
    <dgm:cxn modelId="{FC28BE09-D56B-42ED-94E5-906D5BBA6ECA}" type="presOf" srcId="{F7969BBA-B844-4A37-AD8B-5C80D7A0C5AE}" destId="{330F17A2-E42B-4DB1-A3E9-53643775E49D}" srcOrd="0" destOrd="0" presId="urn:microsoft.com/office/officeart/2005/8/layout/radial6#1"/>
    <dgm:cxn modelId="{A202AD0E-341A-4DFB-827D-01118C16725D}" type="presOf" srcId="{0744A79D-C037-49ED-939A-A8A26EFD1A38}" destId="{80E13864-9086-458F-8C44-29371B670D3B}" srcOrd="0" destOrd="0" presId="urn:microsoft.com/office/officeart/2005/8/layout/radial6#1"/>
    <dgm:cxn modelId="{6A12B417-276A-4021-AAF7-940203A0EA16}" type="presOf" srcId="{0A1ED82C-091F-491B-BF35-F921AC2334E2}" destId="{0B9BC148-648D-4D8D-AC68-3CECE34F6BDB}" srcOrd="0" destOrd="0" presId="urn:microsoft.com/office/officeart/2005/8/layout/radial6#1"/>
    <dgm:cxn modelId="{4C961234-52EC-434E-BC09-8A3EB90D4B0A}" type="presOf" srcId="{41123580-69E8-4D69-9C36-DFEC16A65ADB}" destId="{9739C50D-2B20-4747-86EF-47E78A6BEB3D}" srcOrd="0" destOrd="0" presId="urn:microsoft.com/office/officeart/2005/8/layout/radial6#1"/>
    <dgm:cxn modelId="{65471340-A03F-4BE9-8402-79C829E50A5A}" type="presOf" srcId="{C0D33237-FD7F-4567-BE28-CDFA48C58EA4}" destId="{DCD2C98A-E350-4C79-A0C1-D6429E02E77E}" srcOrd="0" destOrd="0" presId="urn:microsoft.com/office/officeart/2005/8/layout/radial6#1"/>
    <dgm:cxn modelId="{C1EF474D-C53B-456D-8A59-CE2E150CFAD1}" type="presOf" srcId="{5E270043-E918-43B0-9991-41B9AC868016}" destId="{A2CEEF0D-2B19-44A1-A1CA-51C88CB81719}" srcOrd="0" destOrd="0" presId="urn:microsoft.com/office/officeart/2005/8/layout/radial6#1"/>
    <dgm:cxn modelId="{9383A35A-DBD9-48C4-AB7F-26CBDA9B47F8}" type="presOf" srcId="{7FD9ADB9-E077-40A5-9515-B8931740E3B2}" destId="{5196279B-BE27-467E-8093-441A3B9C3407}" srcOrd="0" destOrd="0" presId="urn:microsoft.com/office/officeart/2005/8/layout/radial6#1"/>
    <dgm:cxn modelId="{45A26E82-E66F-4A5C-B263-688ECA4F6629}" srcId="{0A1ED82C-091F-491B-BF35-F921AC2334E2}" destId="{41123580-69E8-4D69-9C36-DFEC16A65ADB}" srcOrd="2" destOrd="0" parTransId="{ABFFF6F3-25E6-458C-949B-8AF08555145D}" sibTransId="{F7969BBA-B844-4A37-AD8B-5C80D7A0C5AE}"/>
    <dgm:cxn modelId="{ADF4FE99-1753-44BB-81CC-ED1BBC40540A}" type="presOf" srcId="{DFA47B1E-0E5A-47D9-8B0A-344784C1E6DD}" destId="{CFB3E3CE-D695-4F1B-9609-8B25C31AF094}" srcOrd="0" destOrd="0" presId="urn:microsoft.com/office/officeart/2005/8/layout/radial6#1"/>
    <dgm:cxn modelId="{5F6F9FA6-D589-4664-94EE-A0502E9FE36D}" srcId="{0A1ED82C-091F-491B-BF35-F921AC2334E2}" destId="{0744A79D-C037-49ED-939A-A8A26EFD1A38}" srcOrd="1" destOrd="0" parTransId="{2F56D6F9-4F51-4F04-A2D4-997F3DD3C0A3}" sibTransId="{C0D33237-FD7F-4567-BE28-CDFA48C58EA4}"/>
    <dgm:cxn modelId="{CE4CF1B0-18C0-4AFD-B322-8D5F70D90B5D}" type="presOf" srcId="{2461A378-65B5-4736-B0CB-4780B7F3F1DC}" destId="{2EB5EFCA-3AF4-44E6-8B76-165E0C3B5BFC}" srcOrd="0" destOrd="0" presId="urn:microsoft.com/office/officeart/2005/8/layout/radial6#1"/>
    <dgm:cxn modelId="{4A221EB7-F696-49F3-9177-D4101FEFABFB}" srcId="{DFA47B1E-0E5A-47D9-8B0A-344784C1E6DD}" destId="{0A1ED82C-091F-491B-BF35-F921AC2334E2}" srcOrd="0" destOrd="0" parTransId="{BF3B3539-A6BB-4163-BE0F-5E3AB22EB17C}" sibTransId="{D4AC6347-C6C4-489A-BEB6-190ACD978DBC}"/>
    <dgm:cxn modelId="{013C03D1-9CE7-404A-B4A3-15EE012C5107}" srcId="{0A1ED82C-091F-491B-BF35-F921AC2334E2}" destId="{7FD9ADB9-E077-40A5-9515-B8931740E3B2}" srcOrd="3" destOrd="0" parTransId="{F6407BB4-368B-426F-97CD-665FA93019C3}" sibTransId="{2461A378-65B5-4736-B0CB-4780B7F3F1DC}"/>
    <dgm:cxn modelId="{EF8E20F3-1D35-4B77-A45E-FB12506F8DE9}" srcId="{0A1ED82C-091F-491B-BF35-F921AC2334E2}" destId="{5E270043-E918-43B0-9991-41B9AC868016}" srcOrd="0" destOrd="0" parTransId="{05690665-9B8A-45A6-B708-4EBBC57439FC}" sibTransId="{3B20718D-4BF5-4BE4-BED9-47DE88DBD677}"/>
    <dgm:cxn modelId="{B0677DFC-B0D2-4CD2-BC93-FBCB851E1861}" type="presOf" srcId="{3B20718D-4BF5-4BE4-BED9-47DE88DBD677}" destId="{891B9B46-572D-48AD-8789-AF707720DB7C}" srcOrd="0" destOrd="0" presId="urn:microsoft.com/office/officeart/2005/8/layout/radial6#1"/>
    <dgm:cxn modelId="{62AC89CA-D7F1-4BB1-A0E0-E7419CF21D4E}" type="presParOf" srcId="{CFB3E3CE-D695-4F1B-9609-8B25C31AF094}" destId="{0B9BC148-648D-4D8D-AC68-3CECE34F6BDB}" srcOrd="0" destOrd="0" presId="urn:microsoft.com/office/officeart/2005/8/layout/radial6#1"/>
    <dgm:cxn modelId="{FC9312DD-A0F1-4F30-937E-3ACC34D7D532}" type="presParOf" srcId="{CFB3E3CE-D695-4F1B-9609-8B25C31AF094}" destId="{A2CEEF0D-2B19-44A1-A1CA-51C88CB81719}" srcOrd="1" destOrd="0" presId="urn:microsoft.com/office/officeart/2005/8/layout/radial6#1"/>
    <dgm:cxn modelId="{2F269EDA-6D79-4B25-AD50-EA65194D62F1}" type="presParOf" srcId="{CFB3E3CE-D695-4F1B-9609-8B25C31AF094}" destId="{21C60B5F-B8B5-4FD1-B1DC-A66429ABF998}" srcOrd="2" destOrd="0" presId="urn:microsoft.com/office/officeart/2005/8/layout/radial6#1"/>
    <dgm:cxn modelId="{5BEA2B17-5569-43C0-B3BA-8E89205BFE53}" type="presParOf" srcId="{CFB3E3CE-D695-4F1B-9609-8B25C31AF094}" destId="{891B9B46-572D-48AD-8789-AF707720DB7C}" srcOrd="3" destOrd="0" presId="urn:microsoft.com/office/officeart/2005/8/layout/radial6#1"/>
    <dgm:cxn modelId="{64AE2D71-31DD-4B88-9218-3D07901E0E1C}" type="presParOf" srcId="{CFB3E3CE-D695-4F1B-9609-8B25C31AF094}" destId="{80E13864-9086-458F-8C44-29371B670D3B}" srcOrd="4" destOrd="0" presId="urn:microsoft.com/office/officeart/2005/8/layout/radial6#1"/>
    <dgm:cxn modelId="{F21E4C69-2C1D-4D2F-ABCA-F4CD89865D83}" type="presParOf" srcId="{CFB3E3CE-D695-4F1B-9609-8B25C31AF094}" destId="{7CDA08DF-F6D6-4D39-8041-259FB17932F9}" srcOrd="5" destOrd="0" presId="urn:microsoft.com/office/officeart/2005/8/layout/radial6#1"/>
    <dgm:cxn modelId="{DBD1B14F-AC4B-4670-BD10-379941B5EB80}" type="presParOf" srcId="{CFB3E3CE-D695-4F1B-9609-8B25C31AF094}" destId="{DCD2C98A-E350-4C79-A0C1-D6429E02E77E}" srcOrd="6" destOrd="0" presId="urn:microsoft.com/office/officeart/2005/8/layout/radial6#1"/>
    <dgm:cxn modelId="{7550ACA1-CDA6-49C6-88B2-6CFEEE31F290}" type="presParOf" srcId="{CFB3E3CE-D695-4F1B-9609-8B25C31AF094}" destId="{9739C50D-2B20-4747-86EF-47E78A6BEB3D}" srcOrd="7" destOrd="0" presId="urn:microsoft.com/office/officeart/2005/8/layout/radial6#1"/>
    <dgm:cxn modelId="{65E11680-ABD6-4155-AA47-3AB0BD28173C}" type="presParOf" srcId="{CFB3E3CE-D695-4F1B-9609-8B25C31AF094}" destId="{20176C3B-45C7-4420-8DAA-3137D164CE54}" srcOrd="8" destOrd="0" presId="urn:microsoft.com/office/officeart/2005/8/layout/radial6#1"/>
    <dgm:cxn modelId="{6E413A90-A85C-4BF0-BBCF-3FCB361C221E}" type="presParOf" srcId="{CFB3E3CE-D695-4F1B-9609-8B25C31AF094}" destId="{330F17A2-E42B-4DB1-A3E9-53643775E49D}" srcOrd="9" destOrd="0" presId="urn:microsoft.com/office/officeart/2005/8/layout/radial6#1"/>
    <dgm:cxn modelId="{57B00B1E-53B9-4AF3-899E-5613A0D78360}" type="presParOf" srcId="{CFB3E3CE-D695-4F1B-9609-8B25C31AF094}" destId="{5196279B-BE27-467E-8093-441A3B9C3407}" srcOrd="10" destOrd="0" presId="urn:microsoft.com/office/officeart/2005/8/layout/radial6#1"/>
    <dgm:cxn modelId="{DE2896DF-E3AE-4AA6-8E74-49EA963E9343}" type="presParOf" srcId="{CFB3E3CE-D695-4F1B-9609-8B25C31AF094}" destId="{8ADE1F3A-BA32-4E07-B936-96DAD9521AEF}" srcOrd="11" destOrd="0" presId="urn:microsoft.com/office/officeart/2005/8/layout/radial6#1"/>
    <dgm:cxn modelId="{99425457-855F-4354-8854-120519A7704C}" type="presParOf" srcId="{CFB3E3CE-D695-4F1B-9609-8B25C31AF094}" destId="{2EB5EFCA-3AF4-44E6-8B76-165E0C3B5BFC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A556-D991-43B0-A8DB-CFC25FD5778A}" type="doc">
      <dgm:prSet loTypeId="urn:microsoft.com/office/officeart/2005/8/layout/matrix1#1" loCatId="matrix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A704A65-6A64-411E-87A7-41795DCE278D}">
      <dgm:prSet phldrT="[Текст]" custT="1"/>
      <dgm:spPr>
        <a:solidFill>
          <a:srgbClr val="99CC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800" b="1" i="0" dirty="0">
              <a:solidFill>
                <a:schemeClr val="tx1"/>
              </a:solidFill>
            </a:rPr>
            <a:t>Проектируемые результаты</a:t>
          </a:r>
        </a:p>
      </dgm:t>
    </dgm:pt>
    <dgm:pt modelId="{8299C977-BF50-4EE6-AA91-293FFFD20A16}" type="parTrans" cxnId="{663AC915-B953-4B35-BE50-A05C0603B9E9}">
      <dgm:prSet/>
      <dgm:spPr/>
      <dgm:t>
        <a:bodyPr/>
        <a:lstStyle/>
        <a:p>
          <a:endParaRPr lang="ru-RU"/>
        </a:p>
      </dgm:t>
    </dgm:pt>
    <dgm:pt modelId="{CAC8B7C5-B1B3-4EB7-9043-CF787D74962A}" type="sibTrans" cxnId="{663AC915-B953-4B35-BE50-A05C0603B9E9}">
      <dgm:prSet/>
      <dgm:spPr/>
      <dgm:t>
        <a:bodyPr/>
        <a:lstStyle/>
        <a:p>
          <a:endParaRPr lang="ru-RU"/>
        </a:p>
      </dgm:t>
    </dgm:pt>
    <dgm:pt modelId="{9CE81784-ECC8-408F-A5C6-C279ACED71B2}">
      <dgm:prSet phldrT="[Текст]" custT="1"/>
      <dgm:spPr>
        <a:solidFill>
          <a:srgbClr val="CCFF33"/>
        </a:solidFill>
        <a:ln>
          <a:solidFill>
            <a:srgbClr val="009900"/>
          </a:solidFill>
        </a:ln>
      </dgm:spPr>
      <dgm:t>
        <a:bodyPr/>
        <a:lstStyle/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создана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система, способствующая  формированию предпосылок функциональной  грамотности 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дошкольников 5-7 лет </a:t>
          </a:r>
        </a:p>
      </dgm:t>
    </dgm:pt>
    <dgm:pt modelId="{EB076F27-6739-4B8B-8D4A-972A0DBE0A46}" type="parTrans" cxnId="{9E901FA0-B275-4715-86CD-9A1523D872B8}">
      <dgm:prSet/>
      <dgm:spPr/>
      <dgm:t>
        <a:bodyPr/>
        <a:lstStyle/>
        <a:p>
          <a:endParaRPr lang="ru-RU"/>
        </a:p>
      </dgm:t>
    </dgm:pt>
    <dgm:pt modelId="{B8CA7B9D-0755-40CA-BEF6-9C02BACC1049}" type="sibTrans" cxnId="{9E901FA0-B275-4715-86CD-9A1523D872B8}">
      <dgm:prSet/>
      <dgm:spPr/>
      <dgm:t>
        <a:bodyPr/>
        <a:lstStyle/>
        <a:p>
          <a:endParaRPr lang="ru-RU"/>
        </a:p>
      </dgm:t>
    </dgm:pt>
    <dgm:pt modelId="{266E6442-8D8D-4DB8-B651-13C36B68A6EE}">
      <dgm:prSet phldrT="[Текст]" custT="1"/>
      <dgm:spPr>
        <a:solidFill>
          <a:srgbClr val="CCFF33"/>
        </a:solidFill>
        <a:ln>
          <a:solidFill>
            <a:srgbClr val="00990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ru-RU" sz="1600" b="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разработан и внедрён целенаправленный </a:t>
          </a:r>
          <a:r>
            <a: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условий </a:t>
          </a:r>
          <a:r>
            <a:rPr lang="ru-RU" sz="20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формирования предпосылок функциональной грамотности старших дошкольников</a:t>
          </a:r>
        </a:p>
      </dgm:t>
    </dgm:pt>
    <dgm:pt modelId="{55DC7EDB-F1CC-4E9F-8128-DA1E4BCF7109}" type="parTrans" cxnId="{A9B463AA-6EA7-460C-ABB5-72FB95363A6D}">
      <dgm:prSet/>
      <dgm:spPr/>
      <dgm:t>
        <a:bodyPr/>
        <a:lstStyle/>
        <a:p>
          <a:endParaRPr lang="ru-RU"/>
        </a:p>
      </dgm:t>
    </dgm:pt>
    <dgm:pt modelId="{7DD900C9-B79F-4111-A4ED-9F8AE54A60FF}" type="sibTrans" cxnId="{A9B463AA-6EA7-460C-ABB5-72FB95363A6D}">
      <dgm:prSet/>
      <dgm:spPr/>
      <dgm:t>
        <a:bodyPr/>
        <a:lstStyle/>
        <a:p>
          <a:endParaRPr lang="ru-RU"/>
        </a:p>
      </dgm:t>
    </dgm:pt>
    <dgm:pt modelId="{DC910582-AF8F-48B1-850D-12D2F1D1FA8D}">
      <dgm:prSet phldrT="[Текст]" custT="1"/>
      <dgm:spPr>
        <a:solidFill>
          <a:srgbClr val="CCFF33"/>
        </a:solidFill>
        <a:ln>
          <a:solidFill>
            <a:srgbClr val="0099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разработано 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</a:t>
          </a:r>
        </a:p>
        <a:p>
          <a:pPr>
            <a:lnSpc>
              <a:spcPct val="100000"/>
            </a:lnSpc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образовательными организациями </a:t>
          </a:r>
        </a:p>
        <a:p>
          <a:pPr>
            <a:lnSpc>
              <a:spcPct val="100000"/>
            </a:lnSpc>
          </a:pP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теме проекта</a:t>
          </a:r>
        </a:p>
      </dgm:t>
    </dgm:pt>
    <dgm:pt modelId="{28C559AA-7067-49FD-90F5-3399425E6A09}" type="parTrans" cxnId="{924FF976-E75F-464B-9AEC-708013211AE0}">
      <dgm:prSet/>
      <dgm:spPr/>
      <dgm:t>
        <a:bodyPr/>
        <a:lstStyle/>
        <a:p>
          <a:endParaRPr lang="ru-RU"/>
        </a:p>
      </dgm:t>
    </dgm:pt>
    <dgm:pt modelId="{8956F962-1BE7-40BB-9DDB-E40DD79BBEE8}" type="sibTrans" cxnId="{924FF976-E75F-464B-9AEC-708013211AE0}">
      <dgm:prSet/>
      <dgm:spPr/>
      <dgm:t>
        <a:bodyPr/>
        <a:lstStyle/>
        <a:p>
          <a:endParaRPr lang="ru-RU"/>
        </a:p>
      </dgm:t>
    </dgm:pt>
    <dgm:pt modelId="{C99DC215-F5BA-4762-A7B7-0E13BB7578A4}">
      <dgm:prSet phldrT="[Текст]" custT="1"/>
      <dgm:spPr>
        <a:solidFill>
          <a:srgbClr val="CCFF33"/>
        </a:solidFill>
        <a:ln>
          <a:solidFill>
            <a:srgbClr val="009900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разработана </a:t>
          </a:r>
        </a:p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инновационного опыта </a:t>
          </a:r>
        </a:p>
        <a:p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исследуемой проблеме</a:t>
          </a:r>
        </a:p>
      </dgm:t>
    </dgm:pt>
    <dgm:pt modelId="{1A68B03F-5703-449D-A668-EE3A82F5B247}" type="parTrans" cxnId="{5849A6C0-193D-4284-9938-31870AE996BA}">
      <dgm:prSet/>
      <dgm:spPr/>
      <dgm:t>
        <a:bodyPr/>
        <a:lstStyle/>
        <a:p>
          <a:endParaRPr lang="ru-RU"/>
        </a:p>
      </dgm:t>
    </dgm:pt>
    <dgm:pt modelId="{11216F88-8C75-499D-84D8-0390CB696DDD}" type="sibTrans" cxnId="{5849A6C0-193D-4284-9938-31870AE996BA}">
      <dgm:prSet/>
      <dgm:spPr/>
      <dgm:t>
        <a:bodyPr/>
        <a:lstStyle/>
        <a:p>
          <a:endParaRPr lang="ru-RU"/>
        </a:p>
      </dgm:t>
    </dgm:pt>
    <dgm:pt modelId="{D860C5FA-4613-4132-9A41-EFA103A3706A}" type="pres">
      <dgm:prSet presAssocID="{982EA556-D991-43B0-A8DB-CFC25FD5778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E4D5FE-1FFF-4F05-833C-3354B22B3562}" type="pres">
      <dgm:prSet presAssocID="{982EA556-D991-43B0-A8DB-CFC25FD5778A}" presName="matrix" presStyleCnt="0"/>
      <dgm:spPr/>
    </dgm:pt>
    <dgm:pt modelId="{3E680ABB-B0D9-4F9B-B19D-779978184B09}" type="pres">
      <dgm:prSet presAssocID="{982EA556-D991-43B0-A8DB-CFC25FD5778A}" presName="tile1" presStyleLbl="node1" presStyleIdx="0" presStyleCnt="4"/>
      <dgm:spPr/>
    </dgm:pt>
    <dgm:pt modelId="{BE05138A-03BD-4136-9224-AA689A84D83D}" type="pres">
      <dgm:prSet presAssocID="{982EA556-D991-43B0-A8DB-CFC25FD5778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DE27211-AC39-4DB7-ADAD-969698751C79}" type="pres">
      <dgm:prSet presAssocID="{982EA556-D991-43B0-A8DB-CFC25FD5778A}" presName="tile2" presStyleLbl="node1" presStyleIdx="1" presStyleCnt="4" custScaleX="102096"/>
      <dgm:spPr/>
    </dgm:pt>
    <dgm:pt modelId="{DF5AFAA3-923F-4F1E-85FD-A33E9B2B999B}" type="pres">
      <dgm:prSet presAssocID="{982EA556-D991-43B0-A8DB-CFC25FD5778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C7578A-C146-44D7-AA45-8EE001B8601A}" type="pres">
      <dgm:prSet presAssocID="{982EA556-D991-43B0-A8DB-CFC25FD5778A}" presName="tile3" presStyleLbl="node1" presStyleIdx="2" presStyleCnt="4"/>
      <dgm:spPr/>
    </dgm:pt>
    <dgm:pt modelId="{B39A9BD6-28CC-4068-AC34-7DE948CF4D0B}" type="pres">
      <dgm:prSet presAssocID="{982EA556-D991-43B0-A8DB-CFC25FD5778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3A9D776-6D36-4B6B-9021-6DAB12C88FA2}" type="pres">
      <dgm:prSet presAssocID="{982EA556-D991-43B0-A8DB-CFC25FD5778A}" presName="tile4" presStyleLbl="node1" presStyleIdx="3" presStyleCnt="4" custScaleX="105690" custLinFactNeighborX="-1198" custLinFactNeighborY="920"/>
      <dgm:spPr/>
    </dgm:pt>
    <dgm:pt modelId="{0B7DE49D-B4B2-4955-BB7E-0713372A27EF}" type="pres">
      <dgm:prSet presAssocID="{982EA556-D991-43B0-A8DB-CFC25FD5778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B0F3EEB-6023-4553-B239-C76FFB8ADE4B}" type="pres">
      <dgm:prSet presAssocID="{982EA556-D991-43B0-A8DB-CFC25FD5778A}" presName="centerTile" presStyleLbl="fgShp" presStyleIdx="0" presStyleCnt="1" custLinFactNeighborX="-8982" custLinFactNeighborY="-1838">
        <dgm:presLayoutVars>
          <dgm:chMax val="0"/>
          <dgm:chPref val="0"/>
        </dgm:presLayoutVars>
      </dgm:prSet>
      <dgm:spPr/>
    </dgm:pt>
  </dgm:ptLst>
  <dgm:cxnLst>
    <dgm:cxn modelId="{663AC915-B953-4B35-BE50-A05C0603B9E9}" srcId="{982EA556-D991-43B0-A8DB-CFC25FD5778A}" destId="{3A704A65-6A64-411E-87A7-41795DCE278D}" srcOrd="0" destOrd="0" parTransId="{8299C977-BF50-4EE6-AA91-293FFFD20A16}" sibTransId="{CAC8B7C5-B1B3-4EB7-9043-CF787D74962A}"/>
    <dgm:cxn modelId="{9A94A817-D27B-429F-97C6-F32ED4CB23F4}" type="presOf" srcId="{DC910582-AF8F-48B1-850D-12D2F1D1FA8D}" destId="{B39A9BD6-28CC-4068-AC34-7DE948CF4D0B}" srcOrd="1" destOrd="0" presId="urn:microsoft.com/office/officeart/2005/8/layout/matrix1#1"/>
    <dgm:cxn modelId="{C5397F23-1669-44DF-955E-CEA2ED598753}" type="presOf" srcId="{3A704A65-6A64-411E-87A7-41795DCE278D}" destId="{9B0F3EEB-6023-4553-B239-C76FFB8ADE4B}" srcOrd="0" destOrd="0" presId="urn:microsoft.com/office/officeart/2005/8/layout/matrix1#1"/>
    <dgm:cxn modelId="{F917E733-DE19-4CAB-AA67-F8D2914066E3}" type="presOf" srcId="{9CE81784-ECC8-408F-A5C6-C279ACED71B2}" destId="{BE05138A-03BD-4136-9224-AA689A84D83D}" srcOrd="1" destOrd="0" presId="urn:microsoft.com/office/officeart/2005/8/layout/matrix1#1"/>
    <dgm:cxn modelId="{2C197D3B-9AF7-4A36-96D3-B01C15B9635D}" type="presOf" srcId="{266E6442-8D8D-4DB8-B651-13C36B68A6EE}" destId="{DF5AFAA3-923F-4F1E-85FD-A33E9B2B999B}" srcOrd="1" destOrd="0" presId="urn:microsoft.com/office/officeart/2005/8/layout/matrix1#1"/>
    <dgm:cxn modelId="{802E8345-B886-4028-875F-C7B86F94774C}" type="presOf" srcId="{C99DC215-F5BA-4762-A7B7-0E13BB7578A4}" destId="{0B7DE49D-B4B2-4955-BB7E-0713372A27EF}" srcOrd="1" destOrd="0" presId="urn:microsoft.com/office/officeart/2005/8/layout/matrix1#1"/>
    <dgm:cxn modelId="{50418672-B83E-45A1-B1C0-E87EC330E8B5}" type="presOf" srcId="{C99DC215-F5BA-4762-A7B7-0E13BB7578A4}" destId="{03A9D776-6D36-4B6B-9021-6DAB12C88FA2}" srcOrd="0" destOrd="0" presId="urn:microsoft.com/office/officeart/2005/8/layout/matrix1#1"/>
    <dgm:cxn modelId="{759E7455-0E01-4BFD-9038-CC845C6FE36D}" type="presOf" srcId="{9CE81784-ECC8-408F-A5C6-C279ACED71B2}" destId="{3E680ABB-B0D9-4F9B-B19D-779978184B09}" srcOrd="0" destOrd="0" presId="urn:microsoft.com/office/officeart/2005/8/layout/matrix1#1"/>
    <dgm:cxn modelId="{924FF976-E75F-464B-9AEC-708013211AE0}" srcId="{3A704A65-6A64-411E-87A7-41795DCE278D}" destId="{DC910582-AF8F-48B1-850D-12D2F1D1FA8D}" srcOrd="2" destOrd="0" parTransId="{28C559AA-7067-49FD-90F5-3399425E6A09}" sibTransId="{8956F962-1BE7-40BB-9DDB-E40DD79BBEE8}"/>
    <dgm:cxn modelId="{301DA596-10FF-4A8E-A5BC-39F2AD5D28C4}" type="presOf" srcId="{266E6442-8D8D-4DB8-B651-13C36B68A6EE}" destId="{6DE27211-AC39-4DB7-ADAD-969698751C79}" srcOrd="0" destOrd="0" presId="urn:microsoft.com/office/officeart/2005/8/layout/matrix1#1"/>
    <dgm:cxn modelId="{93BFE19A-1667-4629-BD83-CD1E89C7A7DB}" type="presOf" srcId="{DC910582-AF8F-48B1-850D-12D2F1D1FA8D}" destId="{AAC7578A-C146-44D7-AA45-8EE001B8601A}" srcOrd="0" destOrd="0" presId="urn:microsoft.com/office/officeart/2005/8/layout/matrix1#1"/>
    <dgm:cxn modelId="{9E901FA0-B275-4715-86CD-9A1523D872B8}" srcId="{3A704A65-6A64-411E-87A7-41795DCE278D}" destId="{9CE81784-ECC8-408F-A5C6-C279ACED71B2}" srcOrd="0" destOrd="0" parTransId="{EB076F27-6739-4B8B-8D4A-972A0DBE0A46}" sibTransId="{B8CA7B9D-0755-40CA-BEF6-9C02BACC1049}"/>
    <dgm:cxn modelId="{A9B463AA-6EA7-460C-ABB5-72FB95363A6D}" srcId="{3A704A65-6A64-411E-87A7-41795DCE278D}" destId="{266E6442-8D8D-4DB8-B651-13C36B68A6EE}" srcOrd="1" destOrd="0" parTransId="{55DC7EDB-F1CC-4E9F-8128-DA1E4BCF7109}" sibTransId="{7DD900C9-B79F-4111-A4ED-9F8AE54A60FF}"/>
    <dgm:cxn modelId="{5849A6C0-193D-4284-9938-31870AE996BA}" srcId="{3A704A65-6A64-411E-87A7-41795DCE278D}" destId="{C99DC215-F5BA-4762-A7B7-0E13BB7578A4}" srcOrd="3" destOrd="0" parTransId="{1A68B03F-5703-449D-A668-EE3A82F5B247}" sibTransId="{11216F88-8C75-499D-84D8-0390CB696DDD}"/>
    <dgm:cxn modelId="{D1A02FD1-3DC0-4CEB-BD9F-35703A5B355D}" type="presOf" srcId="{982EA556-D991-43B0-A8DB-CFC25FD5778A}" destId="{D860C5FA-4613-4132-9A41-EFA103A3706A}" srcOrd="0" destOrd="0" presId="urn:microsoft.com/office/officeart/2005/8/layout/matrix1#1"/>
    <dgm:cxn modelId="{6826FEB6-3701-4A33-8D70-89F55FD5350B}" type="presParOf" srcId="{D860C5FA-4613-4132-9A41-EFA103A3706A}" destId="{0DE4D5FE-1FFF-4F05-833C-3354B22B3562}" srcOrd="0" destOrd="0" presId="urn:microsoft.com/office/officeart/2005/8/layout/matrix1#1"/>
    <dgm:cxn modelId="{73E3CEC9-E13A-4FA5-BBD2-A15AC23BBFD3}" type="presParOf" srcId="{0DE4D5FE-1FFF-4F05-833C-3354B22B3562}" destId="{3E680ABB-B0D9-4F9B-B19D-779978184B09}" srcOrd="0" destOrd="0" presId="urn:microsoft.com/office/officeart/2005/8/layout/matrix1#1"/>
    <dgm:cxn modelId="{D8BDFF77-D61E-43D4-A1A3-B376486F88EB}" type="presParOf" srcId="{0DE4D5FE-1FFF-4F05-833C-3354B22B3562}" destId="{BE05138A-03BD-4136-9224-AA689A84D83D}" srcOrd="1" destOrd="0" presId="urn:microsoft.com/office/officeart/2005/8/layout/matrix1#1"/>
    <dgm:cxn modelId="{201EED99-296D-4C2D-8DC6-E7F832E5EFE3}" type="presParOf" srcId="{0DE4D5FE-1FFF-4F05-833C-3354B22B3562}" destId="{6DE27211-AC39-4DB7-ADAD-969698751C79}" srcOrd="2" destOrd="0" presId="urn:microsoft.com/office/officeart/2005/8/layout/matrix1#1"/>
    <dgm:cxn modelId="{D2877153-866C-465A-A404-2E5968273CA3}" type="presParOf" srcId="{0DE4D5FE-1FFF-4F05-833C-3354B22B3562}" destId="{DF5AFAA3-923F-4F1E-85FD-A33E9B2B999B}" srcOrd="3" destOrd="0" presId="urn:microsoft.com/office/officeart/2005/8/layout/matrix1#1"/>
    <dgm:cxn modelId="{C4319591-9F05-4D76-916C-BFE48A9D8989}" type="presParOf" srcId="{0DE4D5FE-1FFF-4F05-833C-3354B22B3562}" destId="{AAC7578A-C146-44D7-AA45-8EE001B8601A}" srcOrd="4" destOrd="0" presId="urn:microsoft.com/office/officeart/2005/8/layout/matrix1#1"/>
    <dgm:cxn modelId="{54FBF1D7-A14F-4A93-B8A7-886A129CFD02}" type="presParOf" srcId="{0DE4D5FE-1FFF-4F05-833C-3354B22B3562}" destId="{B39A9BD6-28CC-4068-AC34-7DE948CF4D0B}" srcOrd="5" destOrd="0" presId="urn:microsoft.com/office/officeart/2005/8/layout/matrix1#1"/>
    <dgm:cxn modelId="{EDFAC40F-742F-46B8-9D0F-E8EA49A2B95E}" type="presParOf" srcId="{0DE4D5FE-1FFF-4F05-833C-3354B22B3562}" destId="{03A9D776-6D36-4B6B-9021-6DAB12C88FA2}" srcOrd="6" destOrd="0" presId="urn:microsoft.com/office/officeart/2005/8/layout/matrix1#1"/>
    <dgm:cxn modelId="{9D53C4D8-BD14-4ADB-ADC2-852A413F4917}" type="presParOf" srcId="{0DE4D5FE-1FFF-4F05-833C-3354B22B3562}" destId="{0B7DE49D-B4B2-4955-BB7E-0713372A27EF}" srcOrd="7" destOrd="0" presId="urn:microsoft.com/office/officeart/2005/8/layout/matrix1#1"/>
    <dgm:cxn modelId="{DB9CA7EF-50AE-4C23-808D-BEFA963A686C}" type="presParOf" srcId="{D860C5FA-4613-4132-9A41-EFA103A3706A}" destId="{9B0F3EEB-6023-4553-B239-C76FFB8ADE4B}" srcOrd="1" destOrd="0" presId="urn:microsoft.com/office/officeart/2005/8/layout/matrix1#1"/>
  </dgm:cxnLst>
  <dgm:bg>
    <a:solidFill>
      <a:srgbClr val="FFFF00"/>
    </a:solidFill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B9B46-572D-48AD-8789-AF707720DB7C}">
      <dsp:nvSpPr>
        <dsp:cNvPr id="0" name=""/>
        <dsp:cNvSpPr/>
      </dsp:nvSpPr>
      <dsp:spPr bwMode="white">
        <a:xfrm>
          <a:off x="3403867" y="526411"/>
          <a:ext cx="4527922" cy="4527922"/>
        </a:xfrm>
        <a:prstGeom prst="blockArc">
          <a:avLst>
            <a:gd name="adj1" fmla="val 16199999"/>
            <a:gd name="adj2" fmla="val 0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DCD2C98A-E350-4C79-A0C1-D6429E02E77E}">
      <dsp:nvSpPr>
        <dsp:cNvPr id="0" name=""/>
        <dsp:cNvSpPr/>
      </dsp:nvSpPr>
      <dsp:spPr bwMode="white">
        <a:xfrm>
          <a:off x="3403867" y="526411"/>
          <a:ext cx="4527922" cy="4527922"/>
        </a:xfrm>
        <a:prstGeom prst="blockArc">
          <a:avLst>
            <a:gd name="adj1" fmla="val 0"/>
            <a:gd name="adj2" fmla="val 5400000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330F17A2-E42B-4DB1-A3E9-53643775E49D}">
      <dsp:nvSpPr>
        <dsp:cNvPr id="0" name=""/>
        <dsp:cNvSpPr/>
      </dsp:nvSpPr>
      <dsp:spPr bwMode="white">
        <a:xfrm>
          <a:off x="3403867" y="526411"/>
          <a:ext cx="4527922" cy="4527922"/>
        </a:xfrm>
        <a:prstGeom prst="blockArc">
          <a:avLst>
            <a:gd name="adj1" fmla="val 5400000"/>
            <a:gd name="adj2" fmla="val 10800000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2EB5EFCA-3AF4-44E6-8B76-165E0C3B5BFC}">
      <dsp:nvSpPr>
        <dsp:cNvPr id="0" name=""/>
        <dsp:cNvSpPr/>
      </dsp:nvSpPr>
      <dsp:spPr bwMode="white">
        <a:xfrm>
          <a:off x="3403867" y="526411"/>
          <a:ext cx="4527922" cy="4527922"/>
        </a:xfrm>
        <a:prstGeom prst="blockArc">
          <a:avLst>
            <a:gd name="adj1" fmla="val 10800000"/>
            <a:gd name="adj2" fmla="val 16199999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0B9BC148-648D-4D8D-AC68-3CECE34F6BDB}">
      <dsp:nvSpPr>
        <dsp:cNvPr id="0" name=""/>
        <dsp:cNvSpPr/>
      </dsp:nvSpPr>
      <dsp:spPr bwMode="white">
        <a:xfrm>
          <a:off x="4678335" y="1800878"/>
          <a:ext cx="1978987" cy="1978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4678335" y="1800878"/>
        <a:ext cx="1978987" cy="1978987"/>
      </dsp:txXfrm>
    </dsp:sp>
    <dsp:sp modelId="{A2CEEF0D-2B19-44A1-A1CA-51C88CB81719}">
      <dsp:nvSpPr>
        <dsp:cNvPr id="0" name=""/>
        <dsp:cNvSpPr/>
      </dsp:nvSpPr>
      <dsp:spPr bwMode="white">
        <a:xfrm>
          <a:off x="4975183" y="0"/>
          <a:ext cx="1385291" cy="1385291"/>
        </a:xfrm>
        <a:prstGeom prst="ellipse">
          <a:avLst/>
        </a:prstGeom>
        <a:solidFill>
          <a:srgbClr val="CCFF33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4975183" y="0"/>
        <a:ext cx="1385291" cy="1385291"/>
      </dsp:txXfrm>
    </dsp:sp>
    <dsp:sp modelId="{80E13864-9086-458F-8C44-29371B670D3B}">
      <dsp:nvSpPr>
        <dsp:cNvPr id="0" name=""/>
        <dsp:cNvSpPr/>
      </dsp:nvSpPr>
      <dsp:spPr bwMode="white">
        <a:xfrm>
          <a:off x="7072909" y="2097726"/>
          <a:ext cx="1385291" cy="1385291"/>
        </a:xfrm>
        <a:prstGeom prst="ellipse">
          <a:avLst/>
        </a:prstGeom>
        <a:solidFill>
          <a:srgbClr val="CCFF33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>
            <a:solidFill>
              <a:schemeClr val="tx1"/>
            </a:solidFill>
          </a:endParaRPr>
        </a:p>
      </dsp:txBody>
      <dsp:txXfrm>
        <a:off x="7072909" y="2097726"/>
        <a:ext cx="1385291" cy="1385291"/>
      </dsp:txXfrm>
    </dsp:sp>
    <dsp:sp modelId="{9739C50D-2B20-4747-86EF-47E78A6BEB3D}">
      <dsp:nvSpPr>
        <dsp:cNvPr id="0" name=""/>
        <dsp:cNvSpPr/>
      </dsp:nvSpPr>
      <dsp:spPr bwMode="white">
        <a:xfrm>
          <a:off x="4975183" y="4195452"/>
          <a:ext cx="1385291" cy="1385291"/>
        </a:xfrm>
        <a:prstGeom prst="ellipse">
          <a:avLst/>
        </a:prstGeom>
        <a:solidFill>
          <a:srgbClr val="CCFF33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>
            <a:solidFill>
              <a:srgbClr val="99FF99"/>
            </a:solidFill>
          </a:endParaRPr>
        </a:p>
      </dsp:txBody>
      <dsp:txXfrm>
        <a:off x="4975183" y="4195452"/>
        <a:ext cx="1385291" cy="1385291"/>
      </dsp:txXfrm>
    </dsp:sp>
    <dsp:sp modelId="{5196279B-BE27-467E-8093-441A3B9C3407}">
      <dsp:nvSpPr>
        <dsp:cNvPr id="0" name=""/>
        <dsp:cNvSpPr/>
      </dsp:nvSpPr>
      <dsp:spPr bwMode="white">
        <a:xfrm>
          <a:off x="2877457" y="2097726"/>
          <a:ext cx="1385291" cy="1385291"/>
        </a:xfrm>
        <a:prstGeom prst="ellipse">
          <a:avLst/>
        </a:prstGeom>
        <a:solidFill>
          <a:srgbClr val="CCFF33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2877457" y="2097726"/>
        <a:ext cx="1385291" cy="1385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80ABB-B0D9-4F9B-B19D-779978184B09}">
      <dsp:nvSpPr>
        <dsp:cNvPr id="0" name=""/>
        <dsp:cNvSpPr/>
      </dsp:nvSpPr>
      <dsp:spPr>
        <a:xfrm rot="16200000">
          <a:off x="776497" y="-845457"/>
          <a:ext cx="3156857" cy="4847771"/>
        </a:xfrm>
        <a:prstGeom prst="round1Rect">
          <a:avLst/>
        </a:prstGeom>
        <a:solidFill>
          <a:srgbClr val="CCFF33"/>
        </a:solidFill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создана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система, способствующая  формированию предпосылок функциональной  грамотности 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дошкольников 5-7 лет </a:t>
          </a:r>
        </a:p>
      </dsp:txBody>
      <dsp:txXfrm rot="5400000">
        <a:off x="-68960" y="0"/>
        <a:ext cx="4847771" cy="2367642"/>
      </dsp:txXfrm>
    </dsp:sp>
    <dsp:sp modelId="{6DE27211-AC39-4DB7-ADAD-969698751C79}">
      <dsp:nvSpPr>
        <dsp:cNvPr id="0" name=""/>
        <dsp:cNvSpPr/>
      </dsp:nvSpPr>
      <dsp:spPr>
        <a:xfrm>
          <a:off x="4728007" y="0"/>
          <a:ext cx="4949380" cy="3156857"/>
        </a:xfrm>
        <a:prstGeom prst="round1Rect">
          <a:avLst/>
        </a:prstGeom>
        <a:solidFill>
          <a:srgbClr val="CCFF33"/>
        </a:solidFill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разработан и внедрён целенаправленный </a:t>
          </a:r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условий </a:t>
          </a:r>
          <a:r>
            <a:rPr lang="ru-RU" sz="2000" b="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формирования предпосылок функциональной грамотности старших дошкольников</a:t>
          </a:r>
        </a:p>
      </dsp:txBody>
      <dsp:txXfrm>
        <a:off x="4728007" y="0"/>
        <a:ext cx="4949380" cy="2367642"/>
      </dsp:txXfrm>
    </dsp:sp>
    <dsp:sp modelId="{AAC7578A-C146-44D7-AA45-8EE001B8601A}">
      <dsp:nvSpPr>
        <dsp:cNvPr id="0" name=""/>
        <dsp:cNvSpPr/>
      </dsp:nvSpPr>
      <dsp:spPr>
        <a:xfrm rot="10800000">
          <a:off x="-68959" y="3156857"/>
          <a:ext cx="4847771" cy="3156857"/>
        </a:xfrm>
        <a:prstGeom prst="round1Rect">
          <a:avLst/>
        </a:prstGeom>
        <a:solidFill>
          <a:srgbClr val="CCFF33"/>
        </a:solidFill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разработано 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образовательными организациями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теме проекта</a:t>
          </a:r>
        </a:p>
      </dsp:txBody>
      <dsp:txXfrm rot="10800000">
        <a:off x="-68959" y="3946071"/>
        <a:ext cx="4847771" cy="2367642"/>
      </dsp:txXfrm>
    </dsp:sp>
    <dsp:sp modelId="{03A9D776-6D36-4B6B-9021-6DAB12C88FA2}">
      <dsp:nvSpPr>
        <dsp:cNvPr id="0" name=""/>
        <dsp:cNvSpPr/>
      </dsp:nvSpPr>
      <dsp:spPr>
        <a:xfrm rot="5400000">
          <a:off x="5566192" y="2173480"/>
          <a:ext cx="3156857" cy="5123609"/>
        </a:xfrm>
        <a:prstGeom prst="round1Rect">
          <a:avLst/>
        </a:prstGeom>
        <a:solidFill>
          <a:srgbClr val="CCFF33"/>
        </a:solidFill>
        <a:ln w="12700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Будет разработана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инновационного опыта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исследуемой проблеме</a:t>
          </a:r>
        </a:p>
      </dsp:txBody>
      <dsp:txXfrm rot="-5400000">
        <a:off x="4582817" y="3946070"/>
        <a:ext cx="5123609" cy="2367642"/>
      </dsp:txXfrm>
    </dsp:sp>
    <dsp:sp modelId="{9B0F3EEB-6023-4553-B239-C76FFB8ADE4B}">
      <dsp:nvSpPr>
        <dsp:cNvPr id="0" name=""/>
        <dsp:cNvSpPr/>
      </dsp:nvSpPr>
      <dsp:spPr>
        <a:xfrm>
          <a:off x="3132183" y="2338631"/>
          <a:ext cx="2908662" cy="1578428"/>
        </a:xfrm>
        <a:prstGeom prst="roundRect">
          <a:avLst/>
        </a:prstGeom>
        <a:solidFill>
          <a:srgbClr val="99CC0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solidFill>
                <a:schemeClr val="tx1"/>
              </a:solidFill>
            </a:rPr>
            <a:t>Проектируемые результаты</a:t>
          </a:r>
        </a:p>
      </dsp:txBody>
      <dsp:txXfrm>
        <a:off x="3209236" y="2415684"/>
        <a:ext cx="2754556" cy="1424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83130-8098-4D60-B783-5E8CCA9010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8BBE-7E1A-41FA-87BE-5CA0584875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emf"/><Relationship Id="rId10" Type="http://schemas.microsoft.com/office/2007/relationships/diagramDrawing" Target="../diagrams/drawing2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30" y="1825625"/>
            <a:ext cx="3075305" cy="4351655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36022" y="327285"/>
            <a:ext cx="10754959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ОБЩЕРАЗВИВАЮЩЕГО ВИДА №11 «СВЕТЛЯЧОК»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ОБРАЗОВАНИЯ ТИМАШЕВСКИЙ РАЙОН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5965" y="1681878"/>
            <a:ext cx="5826086" cy="2429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81026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ГОДОВОЙ ОТЧЕТ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 РАБОТЕ КРАЕВОЙ ИННОВАЦИОННОЙ ПЛОЩАДКИ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81026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2023 ГОД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ФОРМИРОВАНИЯ ПРЕДПОСЫЛОК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ДОШКОЛЬНИКОВ  5-7 ЛЕТ СРЕДСТВАМИ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ОБРАЗОВАТЕЛЬНОЙ СРЕДЫ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1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05" y="1724627"/>
            <a:ext cx="4856295" cy="6867518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97116" y="1527858"/>
            <a:ext cx="1161283" cy="16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634275" y="5167002"/>
            <a:ext cx="528045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– АВРАМЕНКО ТАТЬЯНА АНДРЕЕВНА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21492" y="5461686"/>
            <a:ext cx="10676238" cy="101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 – ФУНКЦИОНАЛЬНАЯ  ГРАМОТНОСТЬ ДОШКОЛЬНИКА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81013" y="3553428"/>
            <a:ext cx="1805650" cy="289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Замещающее содержимое 2" descr="светлячок ЛОГОТИП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5461635"/>
            <a:ext cx="1208405" cy="1310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91772" y="217714"/>
            <a:ext cx="9535885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ДЕЯТЕЛЬНОСТИ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4171" y="885370"/>
          <a:ext cx="11742056" cy="55245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5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74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(ожидаемые результаты)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ОСНОВНОЙ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ЭТАП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(содержательно-процессуальный) ( январь 2023 – май 2025 гг.)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модели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формирования предпосылок функциональной грамотности старших дошкольников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2023 – май 2025гг.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56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компетенций педагогов по вопросам формирования предпосылок  функциональной грамотности у старших дошкольников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сетевого педагогического клуба «Новатор»</a:t>
                      </a:r>
                    </a:p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педагогов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Погружение родителей в инновационный процесс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 гг.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Родительская гостиная «У камина»</a:t>
                      </a:r>
                    </a:p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«межгородских мероприятиях» АгроТерры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предпосылок функциональной грамотности у дошкольников 5-7 лет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2023 – май 2025гг.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образовательного процесса с дошкольниками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5-7 лет в «городах АгроТерры»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«межгородских мероприятий» АгроТерры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–2025гг.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Заседания детской агродумы «Думовёнок»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Ежеквартальные спектакли детско-родительского театра «Чиполлино»</a:t>
                      </a:r>
                    </a:p>
                    <a:p>
                      <a:pPr lvl="0"/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Квест-игры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«Путешествие на остров сокровищ» и «Русское поле»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Альманах «Экологический сундучок»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Ежегодные праздники «Первого колоска» и «День рождения АгроТерры»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сетевого взаимодействия и организация трансляции инновационного опыта через вебинары, семинары, участие в конференциях и т.п.</a:t>
                      </a: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–2025гг.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структура организаций, использующих инновационный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опыт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91772" y="217714"/>
            <a:ext cx="9535885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ДЕЯТЕЛЬНОСТИ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4171" y="885370"/>
          <a:ext cx="11742056" cy="50063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0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74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(ожидаемые результаты)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.ИТОГОВЫЙ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 (май 2025- декабрь 2025)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внутреннего  и внешнего аудита результатов реализации инновационного проекта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Май – июнь  2025гг.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Отчеты внутреннего и внешнего аудита и контрольные чек-листы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Издание методических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рекомендаций по формированию предпосылок среды «АгроТерра»; функциональной грамотности детей старшего дошкольного возраста средствами игровой образовательной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продукция: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етодические рекомендации</a:t>
                      </a:r>
                    </a:p>
                    <a:p>
                      <a:pPr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дополнительные общеразвивающие программы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Tx/>
                        <a:buChar char="-"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Издание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етодических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рекомендаций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реализации и программы «Повышение профессиональной компетентности педагогов в области функциональной грамотности дошкольников»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55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Издание инновационной продукции: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дополнительных общеразвивающих программ: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«Читаем вместе»;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«Эрудит»;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«Копеечка»;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«Умка».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ноябрь 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деятельности инновационной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отчет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16936" y="804707"/>
            <a:ext cx="5039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0" cap="none" spc="0" dirty="0">
                <a:ln w="18415" cmpd="sng">
                  <a:solidFill>
                    <a:srgbClr val="CCFF33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СЕТЕВЫЕ ПАРТНЁРЫ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" y="1277256"/>
          <a:ext cx="11335656" cy="558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Рисунок 14" descr="1661408198_28-papik-pro-p-stiker-rukopozhatie-png-30-PhotoRoom (1)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890" y="3077028"/>
            <a:ext cx="2130424" cy="2130424"/>
          </a:xfrm>
          <a:prstGeom prst="rect">
            <a:avLst/>
          </a:prstGeom>
        </p:spPr>
      </p:pic>
      <p:pic>
        <p:nvPicPr>
          <p:cNvPr id="17" name="Рисунок 16" descr="00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74" y="1506916"/>
            <a:ext cx="916970" cy="916970"/>
          </a:xfrm>
          <a:prstGeom prst="rect">
            <a:avLst/>
          </a:prstGeom>
        </p:spPr>
      </p:pic>
      <p:pic>
        <p:nvPicPr>
          <p:cNvPr id="18" name="Рисунок 17" descr="596545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733" y="3269342"/>
            <a:ext cx="1596267" cy="1596267"/>
          </a:xfrm>
          <a:prstGeom prst="rect">
            <a:avLst/>
          </a:prstGeom>
        </p:spPr>
      </p:pic>
      <p:pic>
        <p:nvPicPr>
          <p:cNvPr id="20" name="Рисунок 19" descr="b94b0237836efd7ccde61818c77cd39f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486" y="3526972"/>
            <a:ext cx="1092199" cy="1092199"/>
          </a:xfrm>
          <a:prstGeom prst="rect">
            <a:avLst/>
          </a:prstGeom>
        </p:spPr>
      </p:pic>
      <p:pic>
        <p:nvPicPr>
          <p:cNvPr id="22" name="Рисунок 21" descr="1631231220_25-papik-pro-p-bank-illyustratsii-26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812" y="5666753"/>
            <a:ext cx="875187" cy="842904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609599" y="3730171"/>
            <a:ext cx="2177143" cy="754743"/>
          </a:xfrm>
          <a:prstGeom prst="rightArrow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МБОУ СОШ №4 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8505371" y="3555999"/>
            <a:ext cx="3149600" cy="957943"/>
          </a:xfrm>
          <a:prstGeom prst="leftArrow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Центральная городская библиотека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605314" y="5914571"/>
            <a:ext cx="2177143" cy="754743"/>
          </a:xfrm>
          <a:prstGeom prst="rightArrow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Сбербанк РФ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6567713" y="5900058"/>
            <a:ext cx="1952173" cy="674914"/>
          </a:xfrm>
          <a:prstGeom prst="leftArrow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РНБК банк</a:t>
            </a:r>
          </a:p>
        </p:txBody>
      </p:sp>
      <p:sp>
        <p:nvSpPr>
          <p:cNvPr id="28" name="Стрелка влево 27"/>
          <p:cNvSpPr/>
          <p:nvPr/>
        </p:nvSpPr>
        <p:spPr>
          <a:xfrm>
            <a:off x="6604000" y="1117599"/>
            <a:ext cx="5225143" cy="1436915"/>
          </a:xfrm>
          <a:prstGeom prst="leftArrow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Детские сады Тимашевского района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МДОУ 1,2,3, 11, 12, 18, 20 ЧДОУ 98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62857" y="1117601"/>
            <a:ext cx="4397829" cy="1393370"/>
          </a:xfrm>
          <a:prstGeom prst="rightArrow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Детские сады Краснодарского края МБДОУ 85 , 135, МАДАУ №203, ЧДОУ  93, 99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 descr="1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4632" y="1395212"/>
            <a:ext cx="5150734" cy="723888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02" y="1246759"/>
            <a:ext cx="1066703" cy="13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04216" y="3088012"/>
            <a:ext cx="1449859" cy="28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err="1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АгроТерра</a:t>
            </a:r>
            <a:endParaRPr lang="ru-RU" sz="1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235200" y="261258"/>
          <a:ext cx="9695543" cy="631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3201" y="261257"/>
            <a:ext cx="11698514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  ПРОДУКТЫ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77372" y="966409"/>
          <a:ext cx="1156788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Пакет нормативно-правовых документов (локальные акты): приказы, положения, регламенты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общеразвивающие программы: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«Читаем вместе», «Эрудит», «Копеечка», «Умка»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«Формируем предпосылки функциональной грамотности дошкольников</a:t>
                      </a:r>
                    </a:p>
                  </a:txBody>
                  <a:tcP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«Повышение компетенций педагогов в вопросах формирования предпосылок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функциональной грамотности дошкольников 5-7 лет»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«АгроТерра в детском саду»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Сценарии заседаний детской агро думы «Думовёнок», родительской гостиной «У камина»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Сценарии детско-родительского театра «Чиполлино»</a:t>
                      </a:r>
                    </a:p>
                  </a:txBody>
                  <a:tcP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Сценарии «межгородских мероприятий» АгроТерры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60e32bd2c049b4a22acaa4a7_Mesh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5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86970" y="391885"/>
            <a:ext cx="4949371" cy="754743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1314" y="1357085"/>
            <a:ext cx="4949371" cy="754743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47886" y="2307771"/>
            <a:ext cx="4949371" cy="754743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11256" y="1357086"/>
            <a:ext cx="4949371" cy="754743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60456" y="362856"/>
            <a:ext cx="4949371" cy="754743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25714" y="3470862"/>
          <a:ext cx="11074400" cy="2804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0955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Расчёты по кадровому, экономическому, материально-техническому и научному обеспечению деятельности инновационной площадки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tabLst>
                          <a:tab pos="1156970" algn="l"/>
                        </a:tabLst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Источник финансирования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Кадровое обеспечение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Курсовая подготовка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25 000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Стимулирующие выплаты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50 000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Методическое оснащение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Публикации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10 000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внебюджет</a:t>
                      </a:r>
                      <a:endParaRPr lang="ru-RU" sz="1600" b="1" kern="1200" spc="-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Выпуск методической продукции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556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30 000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внебюджет</a:t>
                      </a:r>
                      <a:endParaRPr lang="ru-RU" sz="1600" b="1" kern="1200" spc="-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endParaRPr lang="ru-RU" sz="1600" b="1" kern="1200" spc="-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emens Serif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Материально-технические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Модернизация РППС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556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emens Serif"/>
                        </a:rPr>
                        <a:t>70 000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бюджет+</a:t>
                      </a:r>
                      <a:r>
                        <a:rPr lang="ru-RU" sz="1600" b="1" kern="12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внебюджет</a:t>
                      </a:r>
                      <a:endParaRPr lang="ru-RU" sz="1600" b="1" kern="1200" spc="-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 rot="16200000" flipH="1">
            <a:off x="3298369" y="1309915"/>
            <a:ext cx="333832" cy="72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8937169" y="1331686"/>
            <a:ext cx="333832" cy="72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205512" y="2289629"/>
            <a:ext cx="333832" cy="72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8095340" y="2289629"/>
            <a:ext cx="333832" cy="72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0" idx="1"/>
          </p:cNvCxnSpPr>
          <p:nvPr/>
        </p:nvCxnSpPr>
        <p:spPr>
          <a:xfrm flipV="1">
            <a:off x="5979886" y="740228"/>
            <a:ext cx="580570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001657" y="1763485"/>
            <a:ext cx="580570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7" idx="2"/>
          </p:cNvCxnSpPr>
          <p:nvPr/>
        </p:nvCxnSpPr>
        <p:spPr>
          <a:xfrm rot="16200000" flipH="1">
            <a:off x="6237514" y="3247571"/>
            <a:ext cx="391886" cy="21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60e32bd2c049b4a22acaa4a7_Mesh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5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91770" y="203200"/>
            <a:ext cx="10566401" cy="667658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РИСКИ РЕАЛИЗАЦИИ ПРОЕКТА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786742" y="1855779"/>
          <a:ext cx="8795658" cy="36542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7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-3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риска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30" dirty="0">
                          <a:effectLst/>
                        </a:rPr>
                        <a:t>Действия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Недостаток у педагогов специальных тематических компетенции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Индивидуальные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траектории профессионального роста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Ценностное отношение к теме проекта у педагогов и родителей не совпадают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мастер - классов, круглых столов.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Проведение  акции с привлечением детей «Хочу всё знать!»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загруженность педагогов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сетевого партнерства, обеспечение методической и психологической поддержки, внедрение системы наставничества и «релаксационного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часа»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Рисунок 23" descr="kisspng-risk-assessment-risk-management-plan-5b1eb517f2a293.48185839152873909599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4" y="1435723"/>
            <a:ext cx="1233715" cy="1786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 descr="kisspng-risk-assessment-risk-management-plan-5b1eb517f2a293.481858391528739095993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86" y="2818299"/>
            <a:ext cx="1095829" cy="1586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 descr="kisspng-risk-assessment-risk-management-plan-5b1eb517f2a293.48185839152873909599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686" y="4064001"/>
            <a:ext cx="1227881" cy="177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0163" y="0"/>
            <a:ext cx="3981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Читай-город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20230523_1614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7"/>
          <a:stretch>
            <a:fillRect/>
          </a:stretch>
        </p:blipFill>
        <p:spPr>
          <a:xfrm>
            <a:off x="-1" y="1052283"/>
            <a:ext cx="8441451" cy="473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20230523_1616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67287" y="1680030"/>
            <a:ext cx="6858000" cy="349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5670" y="174171"/>
            <a:ext cx="5999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Считай-город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Береги-город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20230523_1557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72457"/>
            <a:ext cx="7068457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30523_1559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"/>
          <a:stretch>
            <a:fillRect/>
          </a:stretch>
        </p:blipFill>
        <p:spPr>
          <a:xfrm>
            <a:off x="6588470" y="2220684"/>
            <a:ext cx="5603530" cy="429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6022" y="253163"/>
            <a:ext cx="3007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Узнай-город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20230523_1608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6206"/>
            <a:ext cx="7857067" cy="400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30523_1607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613894" y="182583"/>
            <a:ext cx="4760689" cy="439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60e32bd254ba92693535f038_Mesh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800100"/>
            <a:ext cx="5257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680951298_kartinki-pibig-info-p-yestestvennonauchnaya-gramotnost-kartinki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540668"/>
            <a:ext cx="5930902" cy="333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8240" y="340249"/>
            <a:ext cx="2941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</a:rPr>
              <a:t>РАСТИ-ГОРОД</a:t>
            </a:r>
          </a:p>
        </p:txBody>
      </p:sp>
      <p:pic>
        <p:nvPicPr>
          <p:cNvPr id="3" name="Рисунок 2" descr="20230523_1603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004748" y="1660283"/>
            <a:ext cx="6847535" cy="352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9380"/>
            <a:ext cx="4949371" cy="3092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5827" y="1030515"/>
            <a:ext cx="3773716" cy="26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230516_09474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53"/>
          <a:stretch>
            <a:fillRect/>
          </a:stretch>
        </p:blipFill>
        <p:spPr>
          <a:xfrm>
            <a:off x="4236863" y="3684599"/>
            <a:ext cx="4529766" cy="3412887"/>
          </a:xfrm>
          <a:prstGeom prst="rect">
            <a:avLst/>
          </a:prstGeom>
        </p:spPr>
      </p:pic>
      <p:pic>
        <p:nvPicPr>
          <p:cNvPr id="11" name="Рисунок 10" descr="20230516_09370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751401"/>
            <a:ext cx="4223657" cy="31065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60e32bd2c049b4a22acaa4a7_Mesh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5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62626" y="377371"/>
            <a:ext cx="51816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Тимашевск,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Сахарный завод, д.8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063" y="4760685"/>
            <a:ext cx="1850023" cy="17852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305" y="794292"/>
            <a:ext cx="504023" cy="59243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0182">
            <a:off x="3914224" y="3251119"/>
            <a:ext cx="549441" cy="54944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775">
            <a:off x="3871787" y="3836402"/>
            <a:ext cx="555152" cy="5551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426856" y="3033487"/>
            <a:ext cx="3222172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+7(861 30) 5-35-77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детский-сад-11.рф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mdu@inbox.ru</a:t>
            </a: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85981" y="1014196"/>
            <a:ext cx="5316583" cy="2429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МБДОУ Д/С №11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воспитанников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групп общеразвивающего вида: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старших группы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подготовительные к школе группы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1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710" y="417109"/>
            <a:ext cx="4011826" cy="5673314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64375" y="376125"/>
            <a:ext cx="930414" cy="12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619907" y="1788341"/>
            <a:ext cx="1449859" cy="28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err="1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АгроТерра</a:t>
            </a:r>
            <a:endParaRPr lang="ru-RU" sz="1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673" y="3791701"/>
            <a:ext cx="5049794" cy="2166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pPr algn="ctr"/>
            <a:endParaRPr lang="ru-RU" sz="1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ПРЕДПОСЫЛОК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ФУНКЦИОНАЛЬНОЙ ГРАМОТНОСТИ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5-7 ЛЕТ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1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5921" y="2824223"/>
            <a:ext cx="5049794" cy="3692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5-7 ЛЕТ, ИХ РОДИТЕЛИ (ЗАКОННЫЕ ПРЕДСТАВИТЕЛИ), ПЕДАГОГИ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ИГРАВОЕ ОБРАЗОВАТЕЛЬНОЕ ПРОСТРАНСТВО «УМНЫЕ ГОРОДА»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СПОСОБЫ, МЕТОДЫ И ФОРМЫ ОБРАЗОВАТЕЛЬНОГО ПРОЦЕССА, СПОСОБСТВУЮЩИЕ ФОРМИРОВАНИЮ ПРЕДПОСЫЛОК ФУНКЦИОНАЛЬНОЙ ГРАМОТНОСТИ ДОШКОЛЬНИКОВ 5-7ЛЕТ</a:t>
            </a:r>
            <a:endParaRPr lang="ru-RU" sz="1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 descr="1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73" y="3062633"/>
            <a:ext cx="4506512" cy="637287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805" y="3073027"/>
            <a:ext cx="930414" cy="12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022338" y="4519966"/>
            <a:ext cx="1449859" cy="28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err="1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АгроТерра</a:t>
            </a:r>
            <a:endParaRPr lang="ru-RU" sz="1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137" y="689686"/>
            <a:ext cx="4977113" cy="227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апробирование практико-ориентированной модели формирования предпосылок функциональной грамотности детей старшего дошкольного возраста  средствами игровой образовательной среды «АгроТерра»</a:t>
            </a:r>
          </a:p>
          <a:p>
            <a:pPr algn="ctr"/>
            <a:endParaRPr lang="ru-RU" sz="1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8446" y="243069"/>
            <a:ext cx="6342925" cy="6400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/>
              <a:t>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№11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сформирована такая игровая образовательная среда, которая позволит создать оптимальные условия для формирования предпосылок функциональной грамотности дошкольников 5-7 лет.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проекта мы опирались на 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полиподходность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один подход дополняет другой: компетентностный, культурно-исторический, гуманистический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системный и деятельностный, личностно-ориентированный, диалогический.</a:t>
            </a:r>
          </a:p>
          <a:p>
            <a:pPr algn="just"/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АгроТерра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организацию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«городов»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которых направлен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предпосылок какого-либо вида функциональной грамотности: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Читай-город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(предпосылки читательской грамотности)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Считай-город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(предпосылки математической грамотности)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Береги-город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(предпосылки функциональной грамотности),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Расти-город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(предпосылки естественно-научной  грамотности),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Узнай-город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предпосылок креативного мышления)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«город» имеет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одинаковую структуру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реализует образовательную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имеет свою 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архитектурную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особенность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РППС (развивающую - предметно-пространственную среду),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использует свои 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 descr="1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861" y="1351669"/>
            <a:ext cx="5150734" cy="723888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002" y="1377387"/>
            <a:ext cx="1066703" cy="13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84788" y="2957383"/>
            <a:ext cx="1449859" cy="28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err="1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АгроТерра</a:t>
            </a:r>
            <a:endParaRPr lang="ru-RU" sz="1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0977" y="243069"/>
            <a:ext cx="7018851" cy="6400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lvl="0"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формирования предпосылок функциональной грамотности старших дошкольников.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реализовать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психолого-педагогические, организационные, кадровые и материально-технические условия,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формирование предпосылок функциональной грамотности дошкольников.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педагогическую практику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содержанием образования,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парциальной программой, дополнительными общеобразовательными программами детей и взрослых (родителей, педагогов), методологическим сопровождением программ.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сетевого взаимодействия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транслировать инновационный опыт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проблеме формирования предпосылок функциональной грамотности дошкольников 5-7 лет.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 descr="МодельАгроТерра_page-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046"/>
            <a:ext cx="12192000" cy="66959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79886" y="5239657"/>
            <a:ext cx="1175657" cy="2322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schemeClr val="tx1"/>
                </a:solidFill>
              </a:rPr>
              <a:t>ГОСТИНАЯ</a:t>
            </a:r>
          </a:p>
        </p:txBody>
      </p:sp>
      <p:sp>
        <p:nvSpPr>
          <p:cNvPr id="3" name="Овал 2"/>
          <p:cNvSpPr/>
          <p:nvPr/>
        </p:nvSpPr>
        <p:spPr>
          <a:xfrm>
            <a:off x="4860925" y="224155"/>
            <a:ext cx="2294890" cy="43751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160010" y="224155"/>
            <a:ext cx="1841500" cy="438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/>
              <a:t>УМНЫЕ ГОРОДА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91772" y="217714"/>
            <a:ext cx="9535885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РЕЗУЛЬТАТОВ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4171" y="885370"/>
          <a:ext cx="11742057" cy="49344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контроля/методы/методики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997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сформированных предпосылок функциональной грамотности дошкольников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93980" lvl="1" indent="0" algn="l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Читательская грамотность: методика «Литературная страна»</a:t>
                      </a:r>
                    </a:p>
                    <a:p>
                      <a:pPr marL="93980" lvl="1" indent="0" algn="l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Математическая грамотность: методики 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«Как играть в «Домино» и «Исправь ошибки и определи следующий ход», «Строим дом», «Купи цветы в подарок маме»</a:t>
                      </a:r>
                    </a:p>
                    <a:p>
                      <a:pPr marL="93980" lvl="1" indent="0" algn="l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Финансовая грамотность: методика «Шесть заданий»</a:t>
                      </a:r>
                    </a:p>
                    <a:p>
                      <a:pPr marL="93980" lvl="1" indent="0" algn="l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Естественно-научная</a:t>
                      </a:r>
                      <a:r>
                        <a:rPr lang="ru-RU" sz="1400" b="1" i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грамотность: методики «Юный эколог», «Важное задание», «Интервью»</a:t>
                      </a:r>
                    </a:p>
                    <a:p>
                      <a:pPr marL="93980" lvl="1" indent="0" algn="l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Креативное мышление: методики «Кораблекрушение», «Путешествие в пустыне»,    «Перевёртыши»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65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профессиональных компетенций педагогических работников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вовлеченности педагогических работников МБДОУ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/с №11 в инновационную деятельность (% от общего числа педагогов).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	педагогов	изменениями, происходящими в результате инновационной деятельности (опрос)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	уровня	компетенций педагогов в вопросах формирования функциональной грамотности дошкольников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(модифицированный тест «Я учитель 3.0)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69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изменения развивающей предметно пространственной среды МБДОУ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/с №11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Наличие модифицированной РППС в соответствие заявленной Модели игровой образовательной среды «АгроТерры».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практических  рекомендаций  создания территории АгроТерры, успешно сочетающейся со всем образовательным полем МБДОУ </a:t>
                      </a: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/с №11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60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плана инновационной деятельности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реализации инновационного проекта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 descr="1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8" y="3962401"/>
            <a:ext cx="3233906" cy="457322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978" y="3991428"/>
            <a:ext cx="737652" cy="7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572396" y="5027967"/>
            <a:ext cx="1286919" cy="168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err="1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АгроТерра</a:t>
            </a:r>
            <a:endParaRPr lang="ru-RU" sz="1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7453" y="1531515"/>
            <a:ext cx="4201976" cy="227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 ПРОЕКТА  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Разработанная </a:t>
            </a:r>
            <a:r>
              <a:rPr lang="ru-RU" sz="1600" b="1" dirty="0">
                <a:solidFill>
                  <a:schemeClr val="tx1"/>
                </a:solidFill>
              </a:rPr>
              <a:t>образовательная модель </a:t>
            </a:r>
            <a:r>
              <a:rPr lang="ru-RU" sz="1600" dirty="0">
                <a:solidFill>
                  <a:schemeClr val="tx1"/>
                </a:solidFill>
              </a:rPr>
              <a:t>является </a:t>
            </a:r>
            <a:r>
              <a:rPr lang="ru-RU" sz="1600" b="1" u="sng" dirty="0">
                <a:solidFill>
                  <a:schemeClr val="tx1"/>
                </a:solidFill>
              </a:rPr>
              <a:t>инновационной</a:t>
            </a:r>
            <a:r>
              <a:rPr lang="ru-RU" sz="1600" dirty="0">
                <a:solidFill>
                  <a:schemeClr val="tx1"/>
                </a:solidFill>
              </a:rPr>
              <a:t>, так как </a:t>
            </a:r>
            <a:r>
              <a:rPr lang="ru-RU" sz="1600" b="1" dirty="0">
                <a:solidFill>
                  <a:schemeClr val="tx1"/>
                </a:solidFill>
              </a:rPr>
              <a:t>в педагогической науке и практике не описаны  подобные модели, недостаточно разработаны механизмы и технологии управления и организации процесса формирования предпосылок функциональной грамотности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детей 5-7 летнего возраста.</a:t>
            </a:r>
          </a:p>
          <a:p>
            <a:r>
              <a:rPr lang="ru-RU" sz="1600" dirty="0"/>
              <a:t> </a:t>
            </a:r>
          </a:p>
          <a:p>
            <a:pPr algn="ctr"/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ctr"/>
            <a:endParaRPr lang="ru-RU" sz="1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8446" y="243069"/>
            <a:ext cx="6342925" cy="136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2571" y="390436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9900"/>
                </a:solidFill>
                <a:latin typeface="Georgia" panose="02040502050405020303" pitchFamily="18" charset="0"/>
              </a:rPr>
              <a:t>ИННОВАЦИОННОЕ СОДЕРЖАНИЕ ПРОЕКТА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– </a:t>
            </a:r>
            <a:r>
              <a:rPr lang="ru-RU" sz="1600" i="1" dirty="0">
                <a:solidFill>
                  <a:prstClr val="black"/>
                </a:solidFill>
                <a:latin typeface="Georgia" panose="02040502050405020303" pitchFamily="18" charset="0"/>
              </a:rPr>
              <a:t>АВТОРСКОЕ РЕШЕНИЕ, ОБЕСПЕЧИВАЮЩЕЕ 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Georgia" panose="02040502050405020303" pitchFamily="18" charset="0"/>
              </a:rPr>
              <a:t>ПРАКТИКО-ОРИЕНТИРОВАННОСТЬ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91314" y="1378856"/>
            <a:ext cx="6894286" cy="4934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9900"/>
                </a:solidFill>
                <a:latin typeface="Georgia" panose="02040502050405020303" pitchFamily="18" charset="0"/>
              </a:rPr>
              <a:t>ПРАКТИЧЕСКАЯ ЗНАЧИМОСТЬ ПРОЕКТА </a:t>
            </a:r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– </a:t>
            </a:r>
          </a:p>
          <a:p>
            <a:r>
              <a:rPr lang="ru-RU" sz="1600" i="1" dirty="0">
                <a:solidFill>
                  <a:prstClr val="black"/>
                </a:solidFill>
                <a:latin typeface="Georgia" panose="02040502050405020303" pitchFamily="18" charset="0"/>
              </a:rPr>
              <a:t>РАЗРАБОТКА ПРОГРАММНО-МЕТОДИЧЕСКИХ И НОРМАТИВНЫХ  МАТЕРИАЛОВ </a:t>
            </a:r>
          </a:p>
          <a:p>
            <a:endParaRPr lang="ru-RU" i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функциональной грамотности дошкольников 5-7 лет через игровую образовательную среду «АгроТерра»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Полный пакет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 актов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методического сопровождения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детьми, родителями и педагогами).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диагностических методик по оценке компетенций педагогов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формирования предпосылок функциональной грамотности дошкольников 5-7 лет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может развиваться в следующих направлениях: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функциональной грамотности детей с ОВЗ;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компетентности педагогов ДОО в области формирования функциональной грамотности.</a:t>
            </a:r>
          </a:p>
          <a:p>
            <a:pPr lvl="0" algn="ctr">
              <a:defRPr/>
            </a:pPr>
            <a:endParaRPr lang="ru-RU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ctr">
              <a:defRPr/>
            </a:pPr>
            <a:endParaRPr lang="ru-RU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498" y="1825625"/>
            <a:ext cx="3077004" cy="4351338"/>
          </a:xfrm>
        </p:spPr>
      </p:pic>
      <p:pic>
        <p:nvPicPr>
          <p:cNvPr id="4" name="Рисунок 3" descr="60e32bd254ba92693535f038_Mesh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91772" y="217714"/>
            <a:ext cx="9535885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ДЕЯТЕЛЬНОСТИ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4171" y="885370"/>
          <a:ext cx="11742056" cy="48524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5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74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(ожидаемые результаты)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7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 (мотивационный)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 (2022 г.)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56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проблемы, изучение психолого-педагогической литературы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Проведён анализ психолого-педагогической литературы</a:t>
                      </a:r>
                      <a:endParaRPr lang="ru-RU" sz="1400" b="1" baseline="0" dirty="0"/>
                    </a:p>
                    <a:p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56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модели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формирования предпосылок функциональной грамотности старших дошкольников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Создана модель формирования предпосылок </a:t>
                      </a:r>
                      <a:r>
                        <a:rPr lang="ru-RU" sz="1400" b="1" baseline="0" dirty="0"/>
                        <a:t> функциональной грамотности дошкольников 5-7 лет средствами игровой образовательной среды «АгроТерра»</a:t>
                      </a:r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нормативно-правовой базы проекта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Разработаны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приказы, положения, регламенты по реализации инновационного проекта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 компетенций педагогов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Карты уровня компетенций педагогов по</a:t>
                      </a:r>
                      <a:r>
                        <a:rPr lang="ru-RU" sz="1400" b="1" baseline="0" dirty="0"/>
                        <a:t> вопросам формирования предпосылок функциональной грамотности старших дошкольников</a:t>
                      </a:r>
                      <a:endParaRPr lang="ru-RU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входного мониторинга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 предпосылок функциональной грамотности дошкольников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План-памятка по организации диагностического компонента инновационной деятельности </a:t>
                      </a:r>
                    </a:p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Инструментарий многомерной диагностики предпосылок функциональной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грамотности дошкольников 5-7 лет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дополнительных общеразвивающих программ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CFF33">
                            <a:tint val="66000"/>
                            <a:satMod val="160000"/>
                          </a:srgbClr>
                        </a:gs>
                        <a:gs pos="50000">
                          <a:srgbClr val="CCFF33">
                            <a:tint val="44500"/>
                            <a:satMod val="160000"/>
                          </a:srgbClr>
                        </a:gs>
                        <a:gs pos="100000">
                          <a:srgbClr val="CCFF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«Читаем вместе»;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«Эрудит»;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«Копеечка»;</a:t>
                      </a:r>
                    </a:p>
                    <a:p>
                      <a:pPr lvl="0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 «Умка»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99CC00">
                            <a:tint val="66000"/>
                            <a:satMod val="160000"/>
                          </a:srgbClr>
                        </a:gs>
                        <a:gs pos="50000">
                          <a:srgbClr val="99CC00">
                            <a:tint val="44500"/>
                            <a:satMod val="160000"/>
                          </a:srgbClr>
                        </a:gs>
                        <a:gs pos="100000">
                          <a:srgbClr val="99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Широкоэкранный</PresentationFormat>
  <Paragraphs>259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Siemens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300</cp:revision>
  <cp:lastPrinted>2022-10-13T08:45:00Z</cp:lastPrinted>
  <dcterms:created xsi:type="dcterms:W3CDTF">2022-09-21T17:59:00Z</dcterms:created>
  <dcterms:modified xsi:type="dcterms:W3CDTF">2023-10-16T06:53:29Z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9081470041A845AD9296E293DA592242_12</vt:lpwstr>
  </property>
  <property fmtid="{D5CDD505-2E9C-101B-9397-08002B2CF9AE}" pid="3" name="KSOProductBuildVer">
    <vt:lpwstr>1049-12.2.0.13215</vt:lpwstr>
  </property>
</Properties>
</file>