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7" r:id="rId3"/>
    <p:sldId id="348" r:id="rId4"/>
    <p:sldId id="350" r:id="rId5"/>
    <p:sldId id="351" r:id="rId6"/>
    <p:sldId id="346" r:id="rId7"/>
    <p:sldId id="353" r:id="rId8"/>
    <p:sldId id="354" r:id="rId9"/>
    <p:sldId id="331" r:id="rId10"/>
    <p:sldId id="335" r:id="rId11"/>
    <p:sldId id="345" r:id="rId12"/>
    <p:sldId id="342" r:id="rId13"/>
    <p:sldId id="339" r:id="rId14"/>
    <p:sldId id="355" r:id="rId15"/>
    <p:sldId id="272" r:id="rId16"/>
    <p:sldId id="3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7650-7F33-4FAA-8799-4CAFE53598BC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7A82-8FD9-4976-8C42-943B817A2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6C47E-A9A9-4748-8F1A-7925DDA250D2}" type="slidenum">
              <a:rPr lang="ru-RU"/>
              <a:pPr/>
              <a:t>5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1034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08864" y="81200"/>
            <a:ext cx="1797381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6984" y="2744924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6984" y="476672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6984" y="5013176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emf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emf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10" Type="http://schemas.openxmlformats.org/officeDocument/2006/relationships/image" Target="../media/image55.jpeg"/><Relationship Id="rId4" Type="http://schemas.openxmlformats.org/officeDocument/2006/relationships/image" Target="../media/image49.emf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Администратор\Desktop\img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0"/>
            <a:ext cx="3487896" cy="11276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5577" y="112474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презентация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" descr="C:\Users\Администратор\Downloads\ПНПО- защита\фото для презент\Для презентации-ффф\акция-луганск\102_71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268760"/>
            <a:ext cx="4176464" cy="313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827584" y="4437112"/>
            <a:ext cx="7920880" cy="2880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lvl="0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МЕТЛИЦКАЯ 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5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АНТОНИНА</a:t>
            </a:r>
            <a:r>
              <a:rPr kumimoji="0" lang="ru-RU" sz="3200" b="1" i="0" u="none" strike="noStrike" kern="1200" cap="none" spc="50" normalizeH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kumimoji="0" lang="ru-RU" sz="2000" b="1" i="0" u="none" strike="noStrike" kern="1200" cap="none" spc="50" normalizeH="0" baseline="0" noProof="0" dirty="0" smtClean="0">
              <a:ln w="11430"/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50" normalizeH="0" baseline="0" noProof="0" dirty="0" smtClean="0">
                <a:ln w="11430"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СОШ№18</a:t>
            </a:r>
            <a:r>
              <a:rPr kumimoji="0" lang="ru-RU" sz="2000" b="1" i="0" u="none" strike="noStrike" kern="1200" cap="none" spc="50" normalizeH="0" noProof="0" dirty="0" smtClean="0">
                <a:ln w="11430"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spc="50" dirty="0" smtClean="0">
                <a:ln w="11430"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kern="1200" cap="none" spc="50" normalizeH="0" baseline="0" noProof="0" dirty="0" smtClean="0">
                <a:ln w="11430"/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Приморско-Ахтарск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467544" y="1412776"/>
            <a:ext cx="835824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dirty="0" err="1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Я-учитель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 здоровья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  <a:cs typeface="Arial" charset="0"/>
            </a:endParaRPr>
          </a:p>
        </p:txBody>
      </p:sp>
      <p:pic>
        <p:nvPicPr>
          <p:cNvPr id="13" name="Picture 1" descr="C:\Users\Администратор\Downloads\+УЧИТЕЛЬ +ЗДОРОВЬЯ\новые фотки-Учитель Здоровья\IMG_6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717032"/>
            <a:ext cx="982622" cy="1309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Профессиональные качества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Администратор\Desktop\Изображение2 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1124744"/>
            <a:ext cx="3072637" cy="22149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99992" y="836712"/>
            <a:ext cx="3148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в краевых семинарах </a:t>
            </a:r>
            <a:endParaRPr lang="ru-RU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7338"/>
            <a:ext cx="2246312" cy="3175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03648" y="1124744"/>
            <a:ext cx="215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989138"/>
            <a:ext cx="2232025" cy="31575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57700" name="Picture 4" descr="D:\МОЯ-ФЛЕШКА_\ПНПО-2017-РАЗНОЕ\Всё по ПНПО\ПНПО_распечать\Мой сертификат-выступление КРА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1844824"/>
            <a:ext cx="3292153" cy="2343349"/>
          </a:xfrm>
          <a:prstGeom prst="rect">
            <a:avLst/>
          </a:prstGeom>
          <a:noFill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4076700"/>
            <a:ext cx="3154363" cy="2230438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57702" name="Picture 6" descr="D:\МОЯ-ФЛЕШКА_\ПНПО-2017-РАЗНОЕ\2-ПНПО\17.04.ПНПО-моё\Мне к ПНПО\МОЁ\Метлицкой Антонине Александровне (1)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91680" y="2492896"/>
            <a:ext cx="2415643" cy="3426866"/>
          </a:xfrm>
          <a:prstGeom prst="rect">
            <a:avLst/>
          </a:prstGeom>
          <a:noFill/>
        </p:spPr>
      </p:pic>
      <p:pic>
        <p:nvPicPr>
          <p:cNvPr id="12" name="Picture 6" descr="C:\Users\Администратор\Downloads\+УЧИТЕЛЬ +ЗДОРОВЬЯ\++КОНКУРС-+МОЁ_ЗДОРОВЬЕ\Метлицкая Антонина Александровна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39752" y="3068960"/>
            <a:ext cx="2189278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904656" cy="93610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38" name="Picture 2" descr="C:\Users\Администратор\Downloads\Безым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980728"/>
            <a:ext cx="2346791" cy="3188196"/>
          </a:xfrm>
          <a:prstGeom prst="rect">
            <a:avLst/>
          </a:prstGeom>
          <a:noFill/>
        </p:spPr>
      </p:pic>
      <p:pic>
        <p:nvPicPr>
          <p:cNvPr id="142339" name="Picture 3" descr="C:\Users\Администратор\Downloads\езымян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132856"/>
            <a:ext cx="2164104" cy="3040435"/>
          </a:xfrm>
          <a:prstGeom prst="rect">
            <a:avLst/>
          </a:prstGeom>
          <a:noFill/>
        </p:spPr>
      </p:pic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188913"/>
            <a:ext cx="2419350" cy="3424237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765175"/>
            <a:ext cx="2216150" cy="31353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1196975"/>
            <a:ext cx="2216150" cy="3186113"/>
          </a:xfrm>
          <a:prstGeom prst="rect">
            <a:avLst/>
          </a:prstGeom>
          <a:noFill/>
        </p:spPr>
      </p:pic>
      <p:pic>
        <p:nvPicPr>
          <p:cNvPr id="10" name="Рисунок 9" descr="C:\Users\Администратор\Desktop\+СЕЙЧАС\МНЕ РАСПЕЧАТАТЬ-\Метлицкая 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1960" y="2564904"/>
            <a:ext cx="2214578" cy="271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D:\МОЯ-ФЛЕШКА_\ПНПО-2017-РАЗНОЕ\2-ПНПО\17.04.ПНПО-моё\Мне к ПНПО\++ НЕ НАДО\!УЖЕ РАСПЕЧАТАНО\уже распечатала грамоты\Metlickaya_Antonina_Aleksandrovna-test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912" y="3429000"/>
            <a:ext cx="3203848" cy="2265499"/>
          </a:xfrm>
          <a:prstGeom prst="rect">
            <a:avLst/>
          </a:prstGeom>
          <a:noFill/>
        </p:spPr>
      </p:pic>
      <p:pic>
        <p:nvPicPr>
          <p:cNvPr id="142344" name="Picture 8" descr="D:\МОЯ-ФЛЕШКА_\ПНПО-2017-РАЗНОЕ\2-ПНПО\17.04.ПНПО-моё\Мне к ПНПО\++ НЕ НАДО\!УЖЕ РАСПЕЧАТАНО\уже распечатала грамоты\для Здоровья=грамоты\Свидетельство Разработка -Кубань олимпийская-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11760" y="3933056"/>
            <a:ext cx="3255789" cy="2342045"/>
          </a:xfrm>
          <a:prstGeom prst="rect">
            <a:avLst/>
          </a:prstGeom>
          <a:noFill/>
        </p:spPr>
      </p:pic>
      <p:pic>
        <p:nvPicPr>
          <p:cNvPr id="11" name="Picture 2" descr="C:\Users\Администратор\Downloads\+УЧИТЕЛЬ +ЗДОРОВЬЯ\++КОНКУРС-+МОЁ_ЗДОРОВЬЕ\Познание-рецензия.jpeg"/>
          <p:cNvPicPr>
            <a:picLocks noChangeAspect="1" noChangeArrowheads="1"/>
          </p:cNvPicPr>
          <p:nvPr/>
        </p:nvPicPr>
        <p:blipFill>
          <a:blip r:embed="rId10" cstate="email">
            <a:lum bright="10000" contrast="-30000"/>
          </a:blip>
          <a:srcRect/>
          <a:stretch>
            <a:fillRect/>
          </a:stretch>
        </p:blipFill>
        <p:spPr bwMode="auto">
          <a:xfrm>
            <a:off x="683568" y="4005064"/>
            <a:ext cx="1682833" cy="2374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C:\Users\Администратор\Desktop\скан\Изображение2 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2204864"/>
            <a:ext cx="2210157" cy="2981077"/>
          </a:xfrm>
          <a:prstGeom prst="rect">
            <a:avLst/>
          </a:prstGeom>
          <a:noFill/>
        </p:spPr>
      </p:pic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899592" y="692696"/>
            <a:ext cx="76930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Всероссийский журнал для работников образования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Метод-сборник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теме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учебного материала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посредством применения активных методов обучения на уроках в начальной школе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2016г. Сборник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научно-методических материалов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ФГОС НОО,ООО, 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универсальных учебных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младших школьников через проектную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(г.Приморско-Ахтарск)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2756" name="Picture 4" descr="C:\Users\Администратор\Desktop\скан\Изображение2 0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2276872"/>
            <a:ext cx="2506663" cy="3413125"/>
          </a:xfrm>
          <a:prstGeom prst="rect">
            <a:avLst/>
          </a:prstGeom>
          <a:noFill/>
        </p:spPr>
      </p:pic>
      <p:pic>
        <p:nvPicPr>
          <p:cNvPr id="202757" name="Picture 5" descr="C:\Users\Администратор\Desktop\скан\Изображение2 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356992"/>
            <a:ext cx="3413125" cy="2484437"/>
          </a:xfrm>
          <a:prstGeom prst="rect">
            <a:avLst/>
          </a:prstGeom>
          <a:noFill/>
        </p:spPr>
      </p:pic>
      <p:pic>
        <p:nvPicPr>
          <p:cNvPr id="202758" name="Picture 6" descr="C:\Users\Администратор\Desktop\скан\Изображение2 0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2852936"/>
            <a:ext cx="2484437" cy="3413125"/>
          </a:xfrm>
          <a:prstGeom prst="rect">
            <a:avLst/>
          </a:prstGeom>
          <a:noFill/>
        </p:spPr>
      </p:pic>
      <p:pic>
        <p:nvPicPr>
          <p:cNvPr id="202760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3212976"/>
            <a:ext cx="235226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888" y="4221088"/>
            <a:ext cx="2456517" cy="20743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0152" y="476672"/>
            <a:ext cx="2683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Печатные публикации</a:t>
            </a:r>
            <a:endParaRPr lang="ru-RU" sz="2000" b="1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5004048" y="1196752"/>
            <a:ext cx="3888432" cy="31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971600" y="1340768"/>
            <a:ext cx="698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Профессиональная переподготовка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НИИДПО г. Москва,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квалификация «Социальный педагог»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98550" algn="l"/>
              </a:tabLst>
            </a:pPr>
            <a:r>
              <a:rPr lang="ru-RU" sz="2000" b="1" dirty="0" smtClean="0">
                <a:latin typeface="Calibri" pitchFamily="34" charset="0"/>
                <a:cs typeface="Times New Roman" pitchFamily="18" charset="0"/>
              </a:rPr>
              <a:t>(2017г.)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1115616" y="4077072"/>
            <a:ext cx="571669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2015г.  ККИДППО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навыков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учебной деятельности 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средствами современных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педтехнологий  учащихся начальных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 в условиях ФГОС удостоверение ККИДППО №031085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2016 г. ГБОУ Институт развития образования КК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Тьюторское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сопровождение деятельности педагогов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условиях реализации ФГОС НОО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удостоверение 231200147144 ИРО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501008"/>
            <a:ext cx="266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Курсы повышения</a:t>
            </a:r>
            <a:endParaRPr lang="ru-RU" sz="2400" b="1" dirty="0"/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3933825"/>
            <a:ext cx="1758950" cy="24892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Высшая ценность-здоровье!</a:t>
            </a:r>
            <a:endParaRPr lang="ru-RU" dirty="0"/>
          </a:p>
        </p:txBody>
      </p:sp>
      <p:pic>
        <p:nvPicPr>
          <p:cNvPr id="203778" name="Picture 2" descr="D:\+УЧИТЕЛЬ +ЗДОРОВЬЯ\+ФОТО_КАРТИНКИ\Фото-спорт\мне\IMG_20161129_0932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052736"/>
            <a:ext cx="6696744" cy="3810976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ownloads\ПНПО-2017-РАЗНОЕ\17.04.ПНПО-моё\Мне к ПНПО\+ПОКА- не надо\+не надо!!!\+ВСЁ-СТАРОЕ_не НАДО\IMG_94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905164"/>
            <a:ext cx="2376264" cy="1782199"/>
          </a:xfrm>
          <a:prstGeom prst="rect">
            <a:avLst/>
          </a:prstGeom>
          <a:noFill/>
        </p:spPr>
      </p:pic>
      <p:pic>
        <p:nvPicPr>
          <p:cNvPr id="188417" name="Picture 1" descr="C:\Users\Администратор\Desktop\IMG-20161125-WA00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941168"/>
            <a:ext cx="2304256" cy="1728728"/>
          </a:xfrm>
          <a:prstGeom prst="rect">
            <a:avLst/>
          </a:prstGeom>
          <a:noFill/>
        </p:spPr>
      </p:pic>
      <p:pic>
        <p:nvPicPr>
          <p:cNvPr id="6" name="Picture 1" descr="C:\Users\Администратор\Downloads\+УЧИТЕЛЬ +ЗДОРОВЬЯ\+ФОТО_КАРТИНКИ\+Фото-для презентации\общая спор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28184" y="4869160"/>
            <a:ext cx="2344501" cy="175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s.4geo.ru/get/editors/landingpage/1452514292-660348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85728"/>
            <a:ext cx="7383294" cy="54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6110" y="434477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428868"/>
            <a:ext cx="6634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Здоровые дети - в здоровой семье,</a:t>
            </a:r>
          </a:p>
          <a:p>
            <a:pPr fontAlgn="base"/>
            <a:r>
              <a:rPr lang="ru-RU" sz="2400" b="1" dirty="0"/>
              <a:t>Здоровые семьи - в здоровой стране,</a:t>
            </a:r>
          </a:p>
          <a:p>
            <a:pPr fontAlgn="base"/>
            <a:r>
              <a:rPr lang="ru-RU" sz="2400" b="1" dirty="0"/>
              <a:t>Здоровые страны - планета здорова,</a:t>
            </a:r>
          </a:p>
          <a:p>
            <a:pPr fontAlgn="base"/>
            <a:r>
              <a:rPr lang="ru-RU" sz="2400" b="1" dirty="0"/>
              <a:t>Здоровье - какое прекрасное слово!</a:t>
            </a:r>
          </a:p>
          <a:p>
            <a:pPr fontAlgn="base"/>
            <a:r>
              <a:rPr lang="ru-RU" sz="2400" b="1" dirty="0"/>
              <a:t>Так пусть на здоровой планете</a:t>
            </a:r>
          </a:p>
          <a:p>
            <a:pPr fontAlgn="base"/>
            <a:r>
              <a:rPr lang="ru-RU" sz="2400" b="1" dirty="0"/>
              <a:t>Растут здоровые дети!</a:t>
            </a:r>
          </a:p>
        </p:txBody>
      </p:sp>
      <p:pic>
        <p:nvPicPr>
          <p:cNvPr id="201730" name="Picture 2" descr="C:\Users\Администратор\Desktop\IMG_20171018_1214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4293096"/>
            <a:ext cx="3766615" cy="2218556"/>
          </a:xfrm>
          <a:prstGeom prst="rect">
            <a:avLst/>
          </a:prstGeom>
          <a:noFill/>
        </p:spPr>
      </p:pic>
      <p:pic>
        <p:nvPicPr>
          <p:cNvPr id="7" name="Picture 3" descr="C:\Users\Администратор\Desktop\IMG_20171018_1204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620688"/>
            <a:ext cx="3360737" cy="256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932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Я-ФЛЕШКА_\ПНПО-2017-РАЗНОЕ\Всё по ПНПО\ПНПО_распечать\ПНПО-справки-фото-критерии\07.06. ФОТО\расп фотки пнпо-к соцпроектам\Лучший читающий класс кл.рук. Метлицкая А.А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836712"/>
            <a:ext cx="5670223" cy="377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1" descr="1-web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284984"/>
            <a:ext cx="6184907" cy="30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428760"/>
          </a:xfrm>
          <a:ln w="38100"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Здоровье ученика в норме,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если: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14414" y="1857364"/>
            <a:ext cx="7729566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numCol="2">
            <a:spAutoFit/>
          </a:bodyPr>
          <a:lstStyle/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 физическом плане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– здоровье позволяет ему справляться с учебной нагрузкой, </a:t>
            </a: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ребёнок 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умеет преодолевать усталость;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 социальном плане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– он коммуникабелен, общителен;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 эмоциональном плане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– ребенок уравновешен, способен удивляться и восхищаться</a:t>
            </a:r>
            <a:r>
              <a:rPr lang="ru-RU" sz="2400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 интеллектуальном плане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– учащийся проявляет хорошие умственные способности, наблюдательность, воображение, </a:t>
            </a:r>
            <a:r>
              <a:rPr lang="ru-RU" sz="2400" dirty="0" err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самообучаемость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;</a:t>
            </a:r>
          </a:p>
          <a:p>
            <a:pPr>
              <a:lnSpc>
                <a:spcPct val="80000"/>
              </a:lnSpc>
              <a:spcBef>
                <a:spcPts val="1375"/>
              </a:spcBef>
              <a:buClr>
                <a:srgbClr val="808080"/>
              </a:buClr>
              <a:buSzPct val="70000"/>
              <a:buFont typeface="Wingdings" pitchFamily="2" charset="2"/>
              <a:buChar char="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в нравственном плане</a:t>
            </a:r>
            <a:r>
              <a:rPr lang="ru-RU" sz="2400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 – он признает основные общечеловеческие ценности.</a:t>
            </a:r>
          </a:p>
        </p:txBody>
      </p:sp>
      <p:pic>
        <p:nvPicPr>
          <p:cNvPr id="5" name="Picture 1" descr="C:\Users\Администратор\Downloads\+УЧИТЕЛЬ +ЗДОРОВЬЯ\++КОНКУРС-+МОЁ_ЗДОРОВЬЕ\+Мне к Презентации-Здоровье\t1486474845aa.png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7786710" y="5214950"/>
            <a:ext cx="863513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ChangeArrowheads="1"/>
          </p:cNvSpPr>
          <p:nvPr/>
        </p:nvSpPr>
        <p:spPr bwMode="ltGray">
          <a:xfrm rot="5400000">
            <a:off x="-2401887" y="1511300"/>
            <a:ext cx="4824412" cy="4770438"/>
          </a:xfrm>
          <a:custGeom>
            <a:avLst/>
            <a:gdLst>
              <a:gd name="T0" fmla="*/ 2412207 w 21600"/>
              <a:gd name="T1" fmla="*/ 0 h 21600"/>
              <a:gd name="T2" fmla="*/ 36183 w 21600"/>
              <a:gd name="T3" fmla="*/ 2349441 h 21600"/>
              <a:gd name="T4" fmla="*/ 2412207 w 21600"/>
              <a:gd name="T5" fmla="*/ 71115 h 21600"/>
              <a:gd name="T6" fmla="*/ 4788230 w 21600"/>
              <a:gd name="T7" fmla="*/ 2349441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DBE0ED"/>
              </a:gs>
              <a:gs pos="100000">
                <a:srgbClr val="B0BAD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AutoShape 3"/>
          <p:cNvSpPr>
            <a:spLocks noChangeArrowheads="1"/>
          </p:cNvSpPr>
          <p:nvPr/>
        </p:nvSpPr>
        <p:spPr bwMode="ltGray">
          <a:xfrm rot="5400000" flipH="1">
            <a:off x="-2016125" y="1980396"/>
            <a:ext cx="4032250" cy="3929063"/>
          </a:xfrm>
          <a:custGeom>
            <a:avLst/>
            <a:gdLst>
              <a:gd name="T0" fmla="*/ 2016125 w 21600"/>
              <a:gd name="T1" fmla="*/ 0 h 21600"/>
              <a:gd name="T2" fmla="*/ 1002836 w 21600"/>
              <a:gd name="T3" fmla="*/ 1964532 h 21600"/>
              <a:gd name="T4" fmla="*/ 2016125 w 21600"/>
              <a:gd name="T5" fmla="*/ 1954345 h 21600"/>
              <a:gd name="T6" fmla="*/ 3029414 w 21600"/>
              <a:gd name="T7" fmla="*/ 196453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C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err="1" smtClean="0">
                <a:solidFill>
                  <a:srgbClr val="00B050"/>
                </a:solidFill>
              </a:rPr>
              <a:t>з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2214563" y="5143500"/>
            <a:ext cx="3929073" cy="9334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13500000" scaled="1"/>
            <a:tileRect/>
          </a:gradFill>
          <a:ln w="28575" algn="ctr">
            <a:solidFill>
              <a:schemeClr val="bg1">
                <a:lumMod val="65000"/>
              </a:schemeClr>
            </a:solidFill>
            <a:round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духовное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2772" name="AutoShape 6"/>
          <p:cNvSpPr>
            <a:spLocks noChangeArrowheads="1"/>
          </p:cNvSpPr>
          <p:nvPr/>
        </p:nvSpPr>
        <p:spPr bwMode="gray">
          <a:xfrm>
            <a:off x="2643174" y="3857628"/>
            <a:ext cx="4000528" cy="863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социальное</a:t>
            </a:r>
            <a:endParaRPr lang="ru-RU" sz="2000" dirty="0"/>
          </a:p>
        </p:txBody>
      </p:sp>
      <p:sp>
        <p:nvSpPr>
          <p:cNvPr id="32773" name="AutoShape 7"/>
          <p:cNvSpPr>
            <a:spLocks noChangeArrowheads="1"/>
          </p:cNvSpPr>
          <p:nvPr/>
        </p:nvSpPr>
        <p:spPr bwMode="gray">
          <a:xfrm>
            <a:off x="2286000" y="2571750"/>
            <a:ext cx="3500446" cy="857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психическое</a:t>
            </a:r>
            <a:endParaRPr lang="ru-RU" sz="2000" dirty="0"/>
          </a:p>
        </p:txBody>
      </p:sp>
      <p:sp>
        <p:nvSpPr>
          <p:cNvPr id="32774" name="AutoShape 8"/>
          <p:cNvSpPr>
            <a:spLocks noChangeArrowheads="1"/>
          </p:cNvSpPr>
          <p:nvPr/>
        </p:nvSpPr>
        <p:spPr bwMode="gray">
          <a:xfrm>
            <a:off x="1714500" y="1285875"/>
            <a:ext cx="3071814" cy="857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физическое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00125" y="1500188"/>
            <a:ext cx="666750" cy="595312"/>
            <a:chOff x="2078" y="1680"/>
            <a:chExt cx="1615" cy="1615"/>
          </a:xfrm>
        </p:grpSpPr>
        <p:sp>
          <p:nvSpPr>
            <p:cNvPr id="3279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857"/>
              <a:ext cx="1261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1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6" y="1938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03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643063" y="2500313"/>
            <a:ext cx="666750" cy="571500"/>
            <a:chOff x="2078" y="1680"/>
            <a:chExt cx="1615" cy="1615"/>
          </a:xfrm>
        </p:grpSpPr>
        <p:sp>
          <p:nvSpPr>
            <p:cNvPr id="32792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93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855"/>
              <a:ext cx="1261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5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6" y="1940"/>
              <a:ext cx="1096" cy="109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797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071670" y="3786190"/>
            <a:ext cx="714375" cy="714375"/>
            <a:chOff x="2078" y="1680"/>
            <a:chExt cx="1615" cy="1615"/>
          </a:xfrm>
        </p:grpSpPr>
        <p:sp>
          <p:nvSpPr>
            <p:cNvPr id="32786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32787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587" cy="117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32789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587" cy="117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gray">
            <a:xfrm>
              <a:off x="2336" y="1938"/>
              <a:ext cx="1098" cy="117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7030A0"/>
                </a:solidFill>
              </a:endParaRPr>
            </a:p>
          </p:txBody>
        </p:sp>
        <p:sp>
          <p:nvSpPr>
            <p:cNvPr id="32791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174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500166" y="5000636"/>
            <a:ext cx="714375" cy="666750"/>
            <a:chOff x="2078" y="1680"/>
            <a:chExt cx="1615" cy="1615"/>
          </a:xfrm>
        </p:grpSpPr>
        <p:sp>
          <p:nvSpPr>
            <p:cNvPr id="3278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3278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gray">
            <a:xfrm>
              <a:off x="2254" y="1857"/>
              <a:ext cx="587" cy="125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3278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587" cy="1258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gray">
            <a:xfrm>
              <a:off x="2336" y="1938"/>
              <a:ext cx="1098" cy="125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3278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25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428596" y="285728"/>
            <a:ext cx="8286808" cy="642942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 defTabSz="449263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latin typeface="Bookman Old Style" pitchFamily="18" charset="0"/>
                <a:cs typeface="Times New Roman" pitchFamily="18" charset="0"/>
              </a:rPr>
              <a:t>                       </a:t>
            </a:r>
            <a:endParaRPr lang="en-GB" sz="2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596" y="2428868"/>
            <a:ext cx="4267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3" descr="C:\Users\Администратор\Desktop\Фото2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4714884"/>
            <a:ext cx="2254195" cy="169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1" descr="C:\Users\Администратор\Downloads\+УЧИТЕЛЬ +ЗДОРОВЬЯ\++КОНКУРС-+МОЁ_ЗДОРОВЬЕ\+Мне к Презентации-Здоровье\t1486474845aa.pn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7929586" y="357166"/>
            <a:ext cx="863513" cy="1143008"/>
          </a:xfrm>
          <a:prstGeom prst="rect">
            <a:avLst/>
          </a:prstGeom>
          <a:noFill/>
        </p:spPr>
      </p:pic>
      <p:pic>
        <p:nvPicPr>
          <p:cNvPr id="38914" name="Picture 2" descr="C:\Users\Администратор\Downloads\+УЧИТЕЛЬ +ЗДОРОВЬЯ\+ФОТО_КАРТИНКИ\+Фото-для презентации\NIK_57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1000108"/>
            <a:ext cx="2214578" cy="1504515"/>
          </a:xfrm>
          <a:prstGeom prst="rect">
            <a:avLst/>
          </a:prstGeom>
          <a:noFill/>
        </p:spPr>
      </p:pic>
      <p:pic>
        <p:nvPicPr>
          <p:cNvPr id="38915" name="Picture 3" descr="C:\Users\Администратор\Downloads\+УЧИТЕЛЬ +ЗДОРОВЬЯ\+ФОТО_КАРТИНКИ\+Фото-для презентации\IMG_6635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2857496"/>
            <a:ext cx="1903378" cy="13681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772400" cy="1052498"/>
          </a:xfrm>
        </p:spPr>
        <p:txBody>
          <a:bodyPr/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ФАКТОРЫ,  СПОСОБСТВУЮЩИЕ СОХРАНЕНИЮ  и  УКРЕПЛЕНИЮ  ЗДОРОВЬЯ ДЕТЕЙ  В  ШКОЛЕ</a:t>
            </a: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143125"/>
            <a:ext cx="7481887" cy="3960813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0" y="5638800"/>
            <a:ext cx="2057400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Условия, соответствующие </a:t>
            </a:r>
            <a:r>
              <a:rPr lang="ru-RU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СанПиНам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 flipV="1">
            <a:off x="4800600" y="4800600"/>
            <a:ext cx="762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05000" y="5638800"/>
            <a:ext cx="1676400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Оптимальная учебная нагрузка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2590800" y="4572000"/>
            <a:ext cx="152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85720" y="5000636"/>
            <a:ext cx="1828800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Рациональный двигательный режим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762000" y="4114800"/>
            <a:ext cx="609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6200" y="1901825"/>
            <a:ext cx="1905000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Эффективные технологии обучения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1295400" y="2895600"/>
            <a:ext cx="762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209800" y="20574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981200" y="2009775"/>
            <a:ext cx="2209800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Рациональный режим обучения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2895600" y="25146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4343400" y="1905000"/>
            <a:ext cx="1981200" cy="4635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Правильное </a:t>
            </a: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питание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5181600" y="2286000"/>
            <a:ext cx="76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400800" y="1905000"/>
            <a:ext cx="2057400" cy="7177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Психолого-социальная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поддержка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7162800" y="2514600"/>
            <a:ext cx="609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5943600" y="5562600"/>
            <a:ext cx="1676400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Охрана психического здоровья</a:t>
            </a:r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 flipV="1">
            <a:off x="6400800" y="4648200"/>
            <a:ext cx="228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239000" y="5072074"/>
            <a:ext cx="1905000" cy="711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Своевременные медицинские услуги</a:t>
            </a: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 flipV="1">
            <a:off x="7924800" y="4114800"/>
            <a:ext cx="457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940152" y="980728"/>
            <a:ext cx="2901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r>
              <a:rPr lang="ru-RU" sz="2400" b="1" dirty="0" smtClean="0"/>
              <a:t>Личность учителя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69950" y="4103688"/>
            <a:ext cx="1512888" cy="1511300"/>
            <a:chOff x="2200" y="1570"/>
            <a:chExt cx="1496" cy="1496"/>
          </a:xfrm>
        </p:grpSpPr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69804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54118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6629" name="AutoShape 5"/>
          <p:cNvSpPr>
            <a:spLocks noChangeArrowheads="1"/>
          </p:cNvSpPr>
          <p:nvPr/>
        </p:nvSpPr>
        <p:spPr bwMode="gray">
          <a:xfrm>
            <a:off x="1475656" y="1700808"/>
            <a:ext cx="5759450" cy="251904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86275" y="4051300"/>
            <a:ext cx="1512888" cy="1511300"/>
            <a:chOff x="2200" y="1570"/>
            <a:chExt cx="1496" cy="1496"/>
          </a:xfrm>
        </p:grpSpPr>
        <p:sp>
          <p:nvSpPr>
            <p:cNvPr id="26631" name="Oval 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359525" y="4051300"/>
            <a:ext cx="1512888" cy="1511300"/>
            <a:chOff x="2200" y="1570"/>
            <a:chExt cx="1496" cy="1496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687638" y="4051300"/>
            <a:ext cx="1512887" cy="1511300"/>
            <a:chOff x="2200" y="1570"/>
            <a:chExt cx="1496" cy="1496"/>
          </a:xfrm>
        </p:grpSpPr>
        <p:sp>
          <p:nvSpPr>
            <p:cNvPr id="26649" name="Oval 2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179512" y="476672"/>
            <a:ext cx="5979368" cy="10747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/>
              <a:t>Создание </a:t>
            </a:r>
            <a:r>
              <a:rPr lang="ru-RU" sz="2400" b="1" dirty="0" err="1" smtClean="0"/>
              <a:t>здоровьесберегающей</a:t>
            </a:r>
            <a:r>
              <a:rPr lang="ru-RU" sz="2400" b="1" dirty="0" smtClean="0"/>
              <a:t> среды </a:t>
            </a:r>
          </a:p>
          <a:p>
            <a:pPr algn="ctr"/>
            <a:r>
              <a:rPr lang="ru-RU" sz="2400" b="1" dirty="0" smtClean="0"/>
              <a:t>для младших школьников</a:t>
            </a:r>
            <a:endParaRPr lang="ru-RU" sz="2400" b="1" dirty="0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gray">
          <a:xfrm>
            <a:off x="1143000" y="4675188"/>
            <a:ext cx="7745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Уроки</a:t>
            </a:r>
            <a:endParaRPr lang="ru-RU" dirty="0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gray">
          <a:xfrm>
            <a:off x="4644008" y="4509120"/>
            <a:ext cx="15760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Спортивные </a:t>
            </a:r>
          </a:p>
          <a:p>
            <a:r>
              <a:rPr lang="ru-RU" dirty="0" smtClean="0"/>
              <a:t>соревнования</a:t>
            </a:r>
            <a:endParaRPr lang="ru-RU" dirty="0"/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gray">
          <a:xfrm>
            <a:off x="2971800" y="4675188"/>
            <a:ext cx="15552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Внеурочная</a:t>
            </a:r>
          </a:p>
          <a:p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gray">
          <a:xfrm>
            <a:off x="6372200" y="4509120"/>
            <a:ext cx="188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Психологический</a:t>
            </a:r>
          </a:p>
          <a:p>
            <a:r>
              <a:rPr lang="ru-RU" dirty="0" smtClean="0"/>
              <a:t>Климат</a:t>
            </a:r>
            <a:endParaRPr lang="ru-RU" dirty="0"/>
          </a:p>
        </p:txBody>
      </p:sp>
      <p:pic>
        <p:nvPicPr>
          <p:cNvPr id="34" name="Рисунок 33" descr="D:\МОЯ-ФЛЕШКА_ЯНВАРЬ\ВСЯКККО_РАЗЗНО!\11. ФОТО 1- 4классы Метлицкая А\11.ВСЕ-ФОТО\ФОТТО\7\Фото092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7" y="5445224"/>
            <a:ext cx="1368152" cy="11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" descr="C:\Users\Администратор\Downloads\+УЧИТЕЛЬ +ЗДОРОВЬЯ\++КОНКУРС-+МОЁ_ЗДОРОВЬЕ\Фото33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5445224"/>
            <a:ext cx="1485948" cy="1114461"/>
          </a:xfrm>
          <a:prstGeom prst="rect">
            <a:avLst/>
          </a:prstGeom>
          <a:noFill/>
        </p:spPr>
      </p:pic>
      <p:pic>
        <p:nvPicPr>
          <p:cNvPr id="150530" name="Picture 2" descr="C:\Users\Администратор\Desktop\IMG_20171018_115223 - коп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5445224"/>
            <a:ext cx="1800200" cy="1056676"/>
          </a:xfrm>
          <a:prstGeom prst="rect">
            <a:avLst/>
          </a:prstGeom>
          <a:noFill/>
        </p:spPr>
      </p:pic>
      <p:pic>
        <p:nvPicPr>
          <p:cNvPr id="150531" name="Picture 3" descr="C:\Users\Администратор\Desktop\IMG_20171018_1211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168" y="476672"/>
            <a:ext cx="2560637" cy="315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6" descr="C:\Users\Администратор\Desktop\отработано-Презентация\102_719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51587" y="5373216"/>
            <a:ext cx="1648840" cy="123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в порядке-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спорту и зарядке!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0709" name="Picture 5" descr="C:\Users\Администратор\Desktop\Грамоты -Мама Папа я\Зайнудинова.jpg"/>
          <p:cNvPicPr>
            <a:picLocks noChangeAspect="1" noChangeArrowheads="1"/>
          </p:cNvPicPr>
          <p:nvPr/>
        </p:nvPicPr>
        <p:blipFill>
          <a:blip r:embed="rId2" cstate="email">
            <a:lum contrast="-10000"/>
          </a:blip>
          <a:srcRect/>
          <a:stretch>
            <a:fillRect/>
          </a:stretch>
        </p:blipFill>
        <p:spPr bwMode="auto">
          <a:xfrm>
            <a:off x="1187624" y="1844824"/>
            <a:ext cx="2484437" cy="3413125"/>
          </a:xfrm>
          <a:prstGeom prst="rect">
            <a:avLst/>
          </a:prstGeom>
          <a:noFill/>
        </p:spPr>
      </p:pic>
      <p:pic>
        <p:nvPicPr>
          <p:cNvPr id="200710" name="Picture 6" descr="C:\Users\Администратор\Desktop\Грамоты -Мама Папа я\Деркачева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339752" y="2132856"/>
            <a:ext cx="2484437" cy="3413125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Грамоты -Мама Папа я\Марухно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3635896" y="2420888"/>
            <a:ext cx="2484437" cy="3413125"/>
          </a:xfrm>
          <a:prstGeom prst="rect">
            <a:avLst/>
          </a:prstGeom>
          <a:noFill/>
        </p:spPr>
      </p:pic>
      <p:pic>
        <p:nvPicPr>
          <p:cNvPr id="200711" name="Picture 7" descr="C:\Users\Администратор\Desktop\спор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077072"/>
            <a:ext cx="3838442" cy="21602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76056" y="3212976"/>
            <a:ext cx="383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Городской конкурс </a:t>
            </a:r>
          </a:p>
          <a:p>
            <a:r>
              <a:rPr lang="ru-RU" b="1" i="1" dirty="0" smtClean="0"/>
              <a:t>«Папа, мама, </a:t>
            </a:r>
            <a:r>
              <a:rPr lang="ru-RU" b="1" i="1" dirty="0" err="1" smtClean="0"/>
              <a:t>я-спортивная</a:t>
            </a:r>
            <a:r>
              <a:rPr lang="ru-RU" b="1" i="1" dirty="0" smtClean="0"/>
              <a:t> семья»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8126413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Руководитель шахматного клуба «Золотая ладья»</a:t>
            </a:r>
          </a:p>
        </p:txBody>
      </p:sp>
      <p:pic>
        <p:nvPicPr>
          <p:cNvPr id="147457" name="Picture 1" descr="D:\МОЯ-ФЛЕШКА_\ПНПО-2017-РАЗНОЕ\Всё по ПНПО\ПНПО_распечать\ПНПО-справки-фото-критерии\Фото17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149080"/>
            <a:ext cx="3240360" cy="2430270"/>
          </a:xfrm>
          <a:prstGeom prst="rect">
            <a:avLst/>
          </a:prstGeom>
          <a:noFill/>
        </p:spPr>
      </p:pic>
      <p:pic>
        <p:nvPicPr>
          <p:cNvPr id="147458" name="Picture 2" descr="D:\+УЧИТЕЛЬ +ЗДОРОВЬЯ\++КОНКУРС-+МОЁ_ЗДОРОВЬЕ\отработано\Фото17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1556792"/>
            <a:ext cx="3818290" cy="2648712"/>
          </a:xfrm>
          <a:prstGeom prst="rect">
            <a:avLst/>
          </a:prstGeom>
          <a:noFill/>
        </p:spPr>
      </p:pic>
      <p:pic>
        <p:nvPicPr>
          <p:cNvPr id="200706" name="Picture 2" descr="D:\МОЯ-ФЛЕШКА_\11. ФОТО 1- 4классы Метлицкая А\2.ПО ШКОЛЕ\дети\шахмат-2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628800"/>
            <a:ext cx="3264363" cy="2448272"/>
          </a:xfrm>
          <a:prstGeom prst="rect">
            <a:avLst/>
          </a:prstGeom>
          <a:noFill/>
        </p:spPr>
      </p:pic>
      <p:pic>
        <p:nvPicPr>
          <p:cNvPr id="200707" name="Picture 3" descr="C:\Users\Администратор\Desktop\IMG_20161031_1250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4365104"/>
            <a:ext cx="3816424" cy="21478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любимые КТД.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Походы. Экскурсии. Прогулки у моря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1731" name="Picture 3" descr="C:\Users\Администратор\Desktop\IMG_0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340768"/>
            <a:ext cx="3089465" cy="2062039"/>
          </a:xfrm>
          <a:prstGeom prst="rect">
            <a:avLst/>
          </a:prstGeom>
          <a:noFill/>
        </p:spPr>
      </p:pic>
      <p:pic>
        <p:nvPicPr>
          <p:cNvPr id="201732" name="Picture 4" descr="D:\МОЯ-ФЛЕШКА_\ПНПО-2017-РАЗНОЕ\2-ПНПО\17.04.ПНПО-моё\Мне к ПНПО\++ НЕ НАДО\+ВСЁ-СТАРОЕ_не НАДО\IMG_94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933056"/>
            <a:ext cx="1937538" cy="2583384"/>
          </a:xfrm>
          <a:prstGeom prst="rect">
            <a:avLst/>
          </a:prstGeom>
          <a:noFill/>
        </p:spPr>
      </p:pic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412776"/>
            <a:ext cx="3413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1736" name="Picture 8" descr="C:\Users\Администратор\Desktop\Фото33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4365104"/>
            <a:ext cx="3099941" cy="2138239"/>
          </a:xfrm>
          <a:prstGeom prst="rect">
            <a:avLst/>
          </a:prstGeom>
          <a:noFill/>
        </p:spPr>
      </p:pic>
      <p:pic>
        <p:nvPicPr>
          <p:cNvPr id="201737" name="Picture 9" descr="D:\+УЧИТЕЛЬ +ЗДОРОВЬЯ\+ФОТО_КАРТИНКИ\Фото-спорт\мне\IMG_50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7544" y="4221088"/>
            <a:ext cx="3244077" cy="2172147"/>
          </a:xfrm>
          <a:prstGeom prst="rect">
            <a:avLst/>
          </a:prstGeom>
          <a:noFill/>
        </p:spPr>
      </p:pic>
      <p:pic>
        <p:nvPicPr>
          <p:cNvPr id="201739" name="Picture 11" descr="C:\Users\Администратор\Desktop\IMG_20170928_110322_HD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2708920"/>
            <a:ext cx="2808216" cy="1905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67667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/>
              <a:t>Здоровый ребенок –успешный ребенок!»</a:t>
            </a:r>
            <a:endParaRPr lang="ru-RU" sz="2800" b="1" dirty="0"/>
          </a:p>
        </p:txBody>
      </p:sp>
      <p:pic>
        <p:nvPicPr>
          <p:cNvPr id="4" name="Picture 3" descr="C:\Users\Администратор\Downloads\ПНПО-2017-РАЗНОЕ\17.04.ПНПО-моё\Мне к ПНПО\+ПОКА- не надо\МНЕ РАСПЕЧАТАТЬ-\уже распечатано\вика-б -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84039">
            <a:off x="6145558" y="1624926"/>
            <a:ext cx="2361823" cy="3497441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ownloads\ПНПО-2017-РАЗНОЕ\17.04.ПНПО-моё\Мне к ПНПО\+ПОКА- не надо\МНЕ РАСПЕЧАТАТЬ-\уже распечатано\буряк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42412">
            <a:off x="5531226" y="1819443"/>
            <a:ext cx="2225389" cy="3303468"/>
          </a:xfrm>
          <a:prstGeom prst="rect">
            <a:avLst/>
          </a:prstGeom>
          <a:noFill/>
        </p:spPr>
      </p:pic>
      <p:pic>
        <p:nvPicPr>
          <p:cNvPr id="6" name="Picture 3" descr="C:\Users\Администратор\Downloads\ПНПО-2017-РАЗНОЕ\17.04.ПНПО-моё\Мне к ПНПО\+ПОКА- не надо\МНЕ РАСПЕЧАТАТЬ-\+СРОЧНО_РАСПЕЧАТАТЬ\свидетельства-о публикации\svidetelstvo_tr-2671830-223034.png"/>
          <p:cNvPicPr>
            <a:picLocks noChangeAspect="1" noChangeArrowheads="1"/>
          </p:cNvPicPr>
          <p:nvPr/>
        </p:nvPicPr>
        <p:blipFill>
          <a:blip r:embed="rId4" cstate="email">
            <a:lum bright="-10000" contrast="-10000"/>
          </a:blip>
          <a:srcRect/>
          <a:stretch>
            <a:fillRect/>
          </a:stretch>
        </p:blipFill>
        <p:spPr bwMode="auto">
          <a:xfrm rot="891877">
            <a:off x="4816771" y="1949127"/>
            <a:ext cx="2371699" cy="33404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836712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технологий на уроках способствует ситуации успеха и повышению интереса обучающихся к учебной и внеурочной деятельности </a:t>
            </a:r>
            <a:endParaRPr lang="ru-RU" dirty="0"/>
          </a:p>
        </p:txBody>
      </p:sp>
      <p:pic>
        <p:nvPicPr>
          <p:cNvPr id="8" name="Picture 7" descr="C:\Users\Администратор\Downloads\+УЧИТЕЛЬ +ЗДОРОВЬЯ\грамоты-Музей\Белик 3 степень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36334">
            <a:off x="4356589" y="2156886"/>
            <a:ext cx="2394923" cy="3287149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Downloads\+УЧИТЕЛЬ +ЗДОРОВЬЯ\грамоты-Музей\2 место Деркачев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35429">
            <a:off x="3749238" y="2396649"/>
            <a:ext cx="2417237" cy="3317776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ownloads\+УЧИТЕЛЬ +ЗДОРОВЬЯ\грамоты-Музей\1 место ветров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078100">
            <a:off x="3117098" y="2697823"/>
            <a:ext cx="2280151" cy="3065957"/>
          </a:xfrm>
          <a:prstGeom prst="rect">
            <a:avLst/>
          </a:prstGeom>
          <a:noFill/>
        </p:spPr>
      </p:pic>
      <p:pic>
        <p:nvPicPr>
          <p:cNvPr id="111617" name="Picture 1" descr="D:\МОЯ-ФЛЕШКА_\ПНПО-2017-РАЗНОЕ\2-ПНПО\17.04.ПНПО-моё\Мне к ПНПО\++ НЕ НАДО\!УЖЕ РАСПЕЧАТАНО\кокора ве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67378">
            <a:off x="2354978" y="2849664"/>
            <a:ext cx="2235957" cy="3068960"/>
          </a:xfrm>
          <a:prstGeom prst="rect">
            <a:avLst/>
          </a:prstGeom>
          <a:noFill/>
        </p:spPr>
      </p:pic>
      <p:pic>
        <p:nvPicPr>
          <p:cNvPr id="12" name="Picture 2" descr="C:\Users\Администратор\Downloads\+УЧИТЕЛЬ +ЗДОРОВЬЯ\++КОНКУРС-+МОЁ_ЗДОРОВЬЕ\ПДД-Деркачева.jpe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081886">
            <a:off x="1531180" y="3492925"/>
            <a:ext cx="1986087" cy="2807750"/>
          </a:xfrm>
          <a:prstGeom prst="rect">
            <a:avLst/>
          </a:prstGeom>
          <a:noFill/>
        </p:spPr>
      </p:pic>
      <p:pic>
        <p:nvPicPr>
          <p:cNvPr id="13" name="Picture 2" descr="C:\Users\Администратор\Downloads\+УЧИТЕЛЬ +ЗДОРОВЬЯ\svidetelstvo_tr-2856263-163957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053426">
            <a:off x="562859" y="3764338"/>
            <a:ext cx="1755072" cy="247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369</Words>
  <Application>Microsoft Office PowerPoint</Application>
  <PresentationFormat>Экран (4:3)</PresentationFormat>
  <Paragraphs>89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Здоровье ученика в норме, если: </vt:lpstr>
      <vt:lpstr>Слайд 3</vt:lpstr>
      <vt:lpstr>ОСНОВНЫЕ ФАКТОРЫ,  СПОСОБСТВУЮЩИЕ СОХРАНЕНИЮ  и  УКРЕПЛЕНИЮ  ЗДОРОВЬЯ ДЕТЕЙ  В  ШКОЛЕ</vt:lpstr>
      <vt:lpstr>Слайд 5</vt:lpstr>
      <vt:lpstr>Здоровье в порядке- спасибо спорту и зарядке!</vt:lpstr>
      <vt:lpstr>Я- Руководитель шахматного клуба «Золотая ладья»</vt:lpstr>
      <vt:lpstr>Наши любимые КТД. Походы. Экскурсии. Прогулки у моря</vt:lpstr>
      <vt:lpstr>Слайд 9</vt:lpstr>
      <vt:lpstr>Профессиональные качества</vt:lpstr>
      <vt:lpstr>Публикации</vt:lpstr>
      <vt:lpstr>Слайд 12</vt:lpstr>
      <vt:lpstr>Повышение квалификации</vt:lpstr>
      <vt:lpstr>Высшая ценность-здоровье!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Администратор</cp:lastModifiedBy>
  <cp:revision>213</cp:revision>
  <dcterms:created xsi:type="dcterms:W3CDTF">2017-02-23T13:11:39Z</dcterms:created>
  <dcterms:modified xsi:type="dcterms:W3CDTF">2017-10-19T13:28:54Z</dcterms:modified>
</cp:coreProperties>
</file>