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E78E07A-2F3C-4E09-B8D7-E1B57A2177C1}" type="datetimeFigureOut">
              <a:rPr lang="ru-RU" smtClean="0"/>
              <a:pPr/>
              <a:t>02.09.2022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73234B5-1AC4-42AE-91D7-8DC6ACA46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2447" y="2924944"/>
            <a:ext cx="7824254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Актуальность программы обоснована </a:t>
            </a: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"Стратегией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 воспитания в Российской Федерации на период до 2025 года" 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Направление: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поисковой и краеведческой деятельности, детского познавательного туризма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1" y="1988840"/>
            <a:ext cx="8857189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экскурсионно-туристической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деятельности в общеобразовательном учреждении, посредством повышения компетенций педагогов в условиях   интеграции воспитательных возможностей образовательного учреждения и ресурсного потенциала учреждений культуры.</a:t>
            </a:r>
          </a:p>
        </p:txBody>
      </p:sp>
      <p:pic>
        <p:nvPicPr>
          <p:cNvPr id="1027" name="Picture 3" descr="C:\Users\Учитель\Desktop\Без названия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7" y="4239091"/>
            <a:ext cx="2079891" cy="144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84859" y="4239091"/>
            <a:ext cx="6651841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Примерной программой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одобренной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решением федерального учебно-методического объединения по общему образованию (протокол от 2 июня 2020г. № 2/20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3" y="748945"/>
            <a:ext cx="885718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образовательного учреждения по развитию экскурсионно-туристической деятельности с использованием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                     социокультурной среды»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092280" y="3940009"/>
            <a:ext cx="147576" cy="308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283968" y="3079429"/>
            <a:ext cx="147576" cy="308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1586" y="129406"/>
            <a:ext cx="888511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муниципального образования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Динской район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Средняя общеобразовательная школа 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имени братьев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Игнатовых»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99443" y="2924944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7206" y="2831902"/>
            <a:ext cx="556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18000">
                  <a:solidFill>
                    <a:srgbClr val="F96A1B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3785" y="5085211"/>
            <a:ext cx="59429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Комплексный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направления экскурсионно-туристическая деятельность 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низкая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заинтересованность участия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родителей в походах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экскурсиях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активных видов и форм экскурсионной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использование не в полной мере воспитательных возможностей модуля «Экскурсии и походы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301697" y="5122882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400" b="1" dirty="0" smtClean="0">
                <a:ln w="18000">
                  <a:solidFill>
                    <a:srgbClr val="F96A1B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endParaRPr lang="ru-RU" sz="4400" b="1" dirty="0">
              <a:ln w="18000">
                <a:solidFill>
                  <a:srgbClr val="F96A1B">
                    <a:satMod val="140000"/>
                  </a:srgb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3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8" r="2300"/>
          <a:stretch/>
        </p:blipFill>
        <p:spPr>
          <a:xfrm>
            <a:off x="1368152" y="1196752"/>
            <a:ext cx="7596336" cy="5112568"/>
          </a:xfrm>
          <a:prstGeom prst="rect">
            <a:avLst/>
          </a:prstGeom>
          <a:solidFill>
            <a:srgbClr val="FF660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331640" y="188640"/>
            <a:ext cx="7704856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содержания экскурсионно-туристической деятельности               в образовательном учреждении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052736"/>
            <a:ext cx="122413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Комплексный подбор эффективных в современных </a:t>
            </a:r>
            <a:r>
              <a:rPr lang="ru-RU" sz="1200" b="1" dirty="0" smtClean="0"/>
              <a:t>форм и средств </a:t>
            </a:r>
            <a:r>
              <a:rPr lang="ru-RU" sz="1200" dirty="0" smtClean="0"/>
              <a:t>экскурсионно-туристической деятельности. </a:t>
            </a:r>
            <a:endParaRPr lang="ru-RU" sz="1200" dirty="0"/>
          </a:p>
        </p:txBody>
      </p:sp>
      <p:sp>
        <p:nvSpPr>
          <p:cNvPr id="10" name="Овал 9"/>
          <p:cNvSpPr/>
          <p:nvPr/>
        </p:nvSpPr>
        <p:spPr>
          <a:xfrm>
            <a:off x="251520" y="163502"/>
            <a:ext cx="810344" cy="756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461" y="127084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endParaRPr lang="ru-RU" sz="4400" b="1" dirty="0">
              <a:ln w="19050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Picture 4" descr="C:\Users\Учитель\Desktop\1476219916_88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/>
          <a:stretch/>
        </p:blipFill>
        <p:spPr bwMode="auto">
          <a:xfrm>
            <a:off x="0" y="3158582"/>
            <a:ext cx="1475656" cy="12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Учитель\Desktop\backpack-traveler-in-nature-cartoon-drawing-art_18591-604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29198"/>
            <a:ext cx="1728192" cy="154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791089" cy="6523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5630" y="126719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ru-RU" sz="1200" dirty="0" smtClean="0"/>
              <a:t>на </a:t>
            </a:r>
            <a:r>
              <a:rPr lang="ru-RU" sz="1200" dirty="0"/>
              <a:t>примере  разработок экскурсионных площадок маршрута «Карта на парте»;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ru-RU" sz="1200" dirty="0"/>
              <a:t>проведение познавательных походов и экскурсий для отработки навыков  и компетенций педагогов на экскурсионных площадках  маршрута «Карта на парте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476672"/>
            <a:ext cx="403244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i="1" dirty="0" err="1"/>
              <a:t>Подпроект</a:t>
            </a:r>
            <a:r>
              <a:rPr lang="ru-RU" sz="1200" b="1" i="1" dirty="0"/>
              <a:t> №1</a:t>
            </a:r>
            <a:r>
              <a:rPr lang="ru-RU" sz="1200" i="1" dirty="0"/>
              <a:t>.</a:t>
            </a:r>
            <a:r>
              <a:rPr lang="ru-RU" sz="1200" dirty="0"/>
              <a:t> </a:t>
            </a:r>
            <a:r>
              <a:rPr lang="ru-RU" sz="1200" i="1" dirty="0"/>
              <a:t>«Формирование навыков  и компетенций у педагогических работников образовательной организации для организации познавательного туризма в образовательной организации» 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997152" y="2366246"/>
            <a:ext cx="403244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i="1" dirty="0" err="1"/>
              <a:t>Подпроект</a:t>
            </a:r>
            <a:r>
              <a:rPr lang="ru-RU" sz="1200" b="1" i="1" dirty="0"/>
              <a:t> №2</a:t>
            </a:r>
            <a:r>
              <a:rPr lang="ru-RU" sz="1200" i="1" dirty="0"/>
              <a:t>. «Социокультурное образовательное пространство школы как современная форма взаимосвязи между школьной системой и вариативными возможностями изучения мира за пределами школы</a:t>
            </a:r>
            <a:r>
              <a:rPr lang="ru-RU" sz="1200" i="1" dirty="0" smtClean="0"/>
              <a:t>»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7152" y="4581127"/>
            <a:ext cx="405092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i="1" dirty="0" err="1" smtClean="0"/>
              <a:t>Подпроект</a:t>
            </a:r>
            <a:r>
              <a:rPr lang="ru-RU" sz="1200" b="1" i="1" dirty="0" smtClean="0"/>
              <a:t> №3</a:t>
            </a:r>
            <a:r>
              <a:rPr lang="ru-RU" sz="1200" i="1" dirty="0" smtClean="0"/>
              <a:t> </a:t>
            </a:r>
            <a:r>
              <a:rPr lang="ru-RU" sz="1200" i="1" dirty="0"/>
              <a:t>«Внеклассная и внеурочная деятельность как метод обучения школьников 7-9 классов формам экскурсионной деятельности</a:t>
            </a:r>
            <a:r>
              <a:rPr lang="ru-RU" sz="1200" i="1" dirty="0" smtClean="0"/>
              <a:t>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05678" y="5301208"/>
            <a:ext cx="395506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ru-RU" sz="1200" dirty="0"/>
              <a:t>Разработка программ внеурочной деятельности по познавательному туризму и проведению экскурсий: «Школа юного гида», «Азбука туризма», «Туризм и краеведение», «Музейное дело» </a:t>
            </a:r>
            <a:r>
              <a:rPr lang="ru-RU" sz="1200" dirty="0" smtClean="0"/>
              <a:t>, туристический клуб «Максимум», </a:t>
            </a:r>
            <a:r>
              <a:rPr lang="ru-RU" sz="1200" dirty="0"/>
              <a:t>включение в проектную деятельность </a:t>
            </a:r>
            <a:r>
              <a:rPr lang="ru-RU" sz="1200" dirty="0" smtClean="0"/>
              <a:t>направления </a:t>
            </a:r>
            <a:r>
              <a:rPr lang="ru-RU" sz="1200" dirty="0"/>
              <a:t>«Туризм и экскурсии»;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678" y="3381909"/>
            <a:ext cx="3871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/>
              <a:t>проведение мероприятий в условиях межведомственного взаимодействия на основании заключенных договоров с организациями культуры, </a:t>
            </a:r>
            <a:r>
              <a:rPr lang="ru-RU" sz="1200" dirty="0" smtClean="0"/>
              <a:t>общественными организациями </a:t>
            </a:r>
            <a:r>
              <a:rPr lang="ru-RU" sz="1200" dirty="0"/>
              <a:t>и туристическим фирмам по направлению краеведческий,  познавательный и  событийный </a:t>
            </a:r>
            <a:r>
              <a:rPr lang="ru-RU" sz="1200" dirty="0" smtClean="0"/>
              <a:t>туризм </a:t>
            </a:r>
            <a:r>
              <a:rPr lang="ru-RU" sz="1200" dirty="0"/>
              <a:t>		</a:t>
            </a:r>
            <a:r>
              <a:rPr lang="ru-RU" sz="1200" dirty="0" smtClean="0"/>
              <a:t>.</a:t>
            </a:r>
            <a:r>
              <a:rPr lang="ru-RU" sz="12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507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5981" y="1571397"/>
            <a:ext cx="7918980" cy="4431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1200" dirty="0"/>
              <a:t>повышение интереса школьников к туристско-экскурсионной деятельности; </a:t>
            </a:r>
            <a:endParaRPr lang="ru-RU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>
              <a:buFont typeface="Symbol" pitchFamily="18" charset="2"/>
              <a:buChar char="·"/>
            </a:pPr>
            <a:r>
              <a:rPr lang="ru-RU" sz="1200" dirty="0" smtClean="0"/>
              <a:t>вовлечение </a:t>
            </a:r>
            <a:r>
              <a:rPr lang="ru-RU" sz="1200" dirty="0"/>
              <a:t>родительской общественности в туристско-экскурсионную деятельность</a:t>
            </a:r>
            <a:r>
              <a:rPr lang="ru-RU" sz="1200" dirty="0" smtClean="0"/>
              <a:t>;</a:t>
            </a:r>
          </a:p>
          <a:p>
            <a:pPr marL="171450" indent="-171450">
              <a:buFont typeface="Symbol" pitchFamily="18" charset="2"/>
              <a:buChar char="·"/>
            </a:pPr>
            <a:endParaRPr lang="ru-RU" sz="1200" dirty="0"/>
          </a:p>
          <a:p>
            <a:r>
              <a:rPr lang="ru-RU" sz="1200" dirty="0"/>
              <a:t> </a:t>
            </a:r>
            <a:r>
              <a:rPr lang="ru-RU" sz="1200" dirty="0">
                <a:sym typeface="Symbol"/>
              </a:rPr>
              <a:t></a:t>
            </a:r>
            <a:r>
              <a:rPr lang="ru-RU" sz="1200" dirty="0"/>
              <a:t> развитие компетенций педагогов, связанных с </a:t>
            </a:r>
            <a:r>
              <a:rPr lang="ru-RU" sz="1200" dirty="0" smtClean="0"/>
              <a:t>туристско-экскурсионной деятельностью </a:t>
            </a:r>
            <a:r>
              <a:rPr lang="ru-RU" sz="1200" dirty="0"/>
              <a:t>в соответствии с рабочей программой воспитания в условиях интеграции воспитательного и ресурсного потенциала учреждений культуры; </a:t>
            </a:r>
            <a:endParaRPr lang="ru-RU" sz="1200" dirty="0" smtClean="0"/>
          </a:p>
          <a:p>
            <a:endParaRPr lang="ru-RU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повышение качества экскурсионно-туристической деятельности в школе;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171450" indent="-171450">
              <a:buFont typeface="Symbol" pitchFamily="18" charset="2"/>
              <a:buChar char="·"/>
            </a:pPr>
            <a:r>
              <a:rPr lang="ru-RU" sz="1200" dirty="0" smtClean="0"/>
              <a:t>создание методических </a:t>
            </a:r>
            <a:r>
              <a:rPr lang="ru-RU" sz="1200" dirty="0"/>
              <a:t>рекомендаций и практических разработок по системе развития туристско-экскурсионной деятельности для педагогического сообщества района и края; </a:t>
            </a:r>
            <a:endParaRPr lang="ru-RU" sz="1200" dirty="0" smtClean="0"/>
          </a:p>
          <a:p>
            <a:pPr marL="171450" indent="-171450">
              <a:buFont typeface="Symbol" pitchFamily="18" charset="2"/>
              <a:buChar char="·"/>
            </a:pPr>
            <a:endParaRPr lang="ru-RU" sz="1200" dirty="0"/>
          </a:p>
          <a:p>
            <a:pPr marL="171450" indent="-171450">
              <a:buFont typeface="Symbol" pitchFamily="18" charset="2"/>
              <a:buChar char="·"/>
            </a:pPr>
            <a:r>
              <a:rPr lang="ru-RU" sz="1200" dirty="0" smtClean="0"/>
              <a:t>создание </a:t>
            </a:r>
            <a:r>
              <a:rPr lang="ru-RU" sz="1200" dirty="0"/>
              <a:t>муниципального ресурсного центра на базе МБОУ СОШ № 10 имени братьев Игнатовых по подготовке педагогических кадров к экскурсионно-туристической деятельности с использованием ресурсного потенциала учреждений </a:t>
            </a:r>
            <a:r>
              <a:rPr lang="ru-RU" sz="1200" dirty="0" smtClean="0"/>
              <a:t>культуры;</a:t>
            </a:r>
          </a:p>
          <a:p>
            <a:pPr marL="171450" indent="-171450">
              <a:buFont typeface="Symbol" pitchFamily="18" charset="2"/>
              <a:buChar char="·"/>
            </a:pPr>
            <a:endParaRPr lang="ru-RU" sz="1200" dirty="0"/>
          </a:p>
          <a:p>
            <a:r>
              <a:rPr lang="ru-RU" sz="1200" dirty="0" smtClean="0">
                <a:sym typeface="Symbol"/>
              </a:rPr>
              <a:t></a:t>
            </a:r>
            <a:r>
              <a:rPr lang="ru-RU" sz="1200" dirty="0" smtClean="0"/>
              <a:t> расширение </a:t>
            </a:r>
            <a:r>
              <a:rPr lang="ru-RU" sz="1200" dirty="0"/>
              <a:t>поля взаимодействия с социальными партнёрами из других регионов для дальнейшего </a:t>
            </a:r>
            <a:endParaRPr lang="ru-RU" sz="1200" dirty="0" smtClean="0"/>
          </a:p>
          <a:p>
            <a:r>
              <a:rPr lang="ru-RU" sz="1200" dirty="0" smtClean="0"/>
              <a:t>сотрудничества </a:t>
            </a:r>
            <a:r>
              <a:rPr lang="ru-RU" sz="1200" dirty="0"/>
              <a:t>в рамках проведения мероприятий по экскурсионной и туристической деятельности</a:t>
            </a:r>
            <a:r>
              <a:rPr lang="ru-RU" sz="1200" dirty="0" smtClean="0"/>
              <a:t>;</a:t>
            </a:r>
          </a:p>
          <a:p>
            <a:endParaRPr lang="ru-RU" sz="1200" dirty="0"/>
          </a:p>
          <a:p>
            <a:pPr marL="171450" indent="-171450">
              <a:buFont typeface="Symbol" pitchFamily="18" charset="2"/>
              <a:buChar char="·"/>
            </a:pPr>
            <a:r>
              <a:rPr lang="ru-RU" sz="1200" dirty="0" smtClean="0"/>
              <a:t>расширение </a:t>
            </a:r>
            <a:r>
              <a:rPr lang="ru-RU" sz="1200" dirty="0"/>
              <a:t>поля взаимодействия с образовательными партнёрами для дальнейшего сетевого сотрудничества в рамках проведения мероприятий по развитию экскурсионной и туристической деятельности</a:t>
            </a:r>
            <a:r>
              <a:rPr lang="ru-RU" sz="1200" dirty="0" smtClean="0"/>
              <a:t>.</a:t>
            </a:r>
          </a:p>
          <a:p>
            <a:pPr marL="171450" indent="-171450">
              <a:buFont typeface="Symbol" pitchFamily="18" charset="2"/>
              <a:buChar char="·"/>
            </a:pPr>
            <a:endParaRPr lang="ru-RU" sz="1200" dirty="0"/>
          </a:p>
          <a:p>
            <a:r>
              <a:rPr lang="ru-RU" sz="1200" dirty="0" smtClean="0"/>
              <a:t>	</a:t>
            </a:r>
          </a:p>
        </p:txBody>
      </p:sp>
      <p:sp>
        <p:nvSpPr>
          <p:cNvPr id="6" name="Овал 5"/>
          <p:cNvSpPr/>
          <p:nvPr/>
        </p:nvSpPr>
        <p:spPr>
          <a:xfrm>
            <a:off x="142740" y="260648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endParaRPr lang="ru-RU" sz="5400" b="1" dirty="0">
              <a:ln w="19050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9" name="Picture 3" descr="C:\Users\Учитель\Desktop\travel-cartoon-set-with-map-luggage-and-transport-symbols-on-yellow-background_1284-124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-439" r="2636" b="64755"/>
          <a:stretch/>
        </p:blipFill>
        <p:spPr bwMode="auto">
          <a:xfrm>
            <a:off x="51574" y="2708920"/>
            <a:ext cx="1062634" cy="10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Учитель\Desktop\travel-cartoon-set-with-map-luggage-and-transport-symbols-on-yellow-background_1284-124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7" r="50000"/>
          <a:stretch/>
        </p:blipFill>
        <p:spPr bwMode="auto">
          <a:xfrm>
            <a:off x="51817" y="4941168"/>
            <a:ext cx="1026512" cy="8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Учитель\Desktop\travel-cartoon-set-with-map-luggage-and-transport-symbols-on-yellow-background_1284-124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6" t="29441" r="27692" b="35279"/>
          <a:stretch/>
        </p:blipFill>
        <p:spPr bwMode="auto">
          <a:xfrm>
            <a:off x="-13471" y="3787388"/>
            <a:ext cx="1068544" cy="9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Учитель\Desktop\travel-cartoon-set-with-map-luggage-and-transport-symbols-on-yellow-background_1284-124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3" t="50000" r="4234" b="6027"/>
          <a:stretch/>
        </p:blipFill>
        <p:spPr bwMode="auto">
          <a:xfrm>
            <a:off x="18023" y="1221224"/>
            <a:ext cx="1041523" cy="14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\Desktop\5098968-colorful-tourism-ico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52291" r="55596" b="13119"/>
          <a:stretch/>
        </p:blipFill>
        <p:spPr bwMode="auto">
          <a:xfrm>
            <a:off x="9385645" y="7173416"/>
            <a:ext cx="1738043" cy="162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9029" y="148860"/>
            <a:ext cx="8016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2"/>
                </a:solidFill>
              </a:rPr>
              <a:t>Результаты проекта </a:t>
            </a:r>
            <a:r>
              <a:rPr lang="ru-RU" sz="1200" dirty="0" smtClean="0">
                <a:solidFill>
                  <a:schemeClr val="accent2"/>
                </a:solidFill>
              </a:rPr>
              <a:t>программы </a:t>
            </a:r>
            <a:r>
              <a:rPr lang="ru-RU" sz="1200" dirty="0" smtClean="0"/>
              <a:t>позволят </a:t>
            </a:r>
            <a:r>
              <a:rPr lang="ru-RU" sz="1200" dirty="0"/>
              <a:t>повысить эффективность функционирования системы образования края, обеспечат представление стратегии ее дальнейшего развития и прогнозируемых перспектив.</a:t>
            </a:r>
          </a:p>
          <a:p>
            <a:r>
              <a:rPr lang="ru-RU" sz="1200" dirty="0" smtClean="0"/>
              <a:t>Программа носит </a:t>
            </a:r>
            <a:r>
              <a:rPr lang="ru-RU" sz="1200" dirty="0"/>
              <a:t>системный и практико-ориентированный характер, </a:t>
            </a:r>
            <a:r>
              <a:rPr lang="ru-RU" sz="1200" dirty="0" smtClean="0"/>
              <a:t>включает </a:t>
            </a:r>
            <a:r>
              <a:rPr lang="ru-RU" sz="1200" dirty="0"/>
              <a:t>структурно-субъектную, нормативно-правовую, процессно-организационную, деятельностно-методическую, компетентностную модели, </a:t>
            </a:r>
            <a:r>
              <a:rPr lang="ru-RU" sz="1200" dirty="0" smtClean="0"/>
              <a:t>обладает </a:t>
            </a:r>
            <a:r>
              <a:rPr lang="ru-RU" sz="1200" dirty="0"/>
              <a:t>полнотой, вариативностью, универсальностью и достаточным потенциалом для использования в любом регионе РФ.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>
                <a:solidFill>
                  <a:srgbClr val="FF0000"/>
                </a:solidFill>
              </a:rPr>
              <a:t>Реализация </a:t>
            </a:r>
            <a:r>
              <a:rPr lang="ru-RU" sz="1200" dirty="0" smtClean="0">
                <a:solidFill>
                  <a:srgbClr val="FF0000"/>
                </a:solidFill>
              </a:rPr>
              <a:t>проекта это: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555</TotalTime>
  <Words>535</Words>
  <Application>Microsoft Office PowerPoint</Application>
  <PresentationFormat>Экран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31</cp:revision>
  <dcterms:created xsi:type="dcterms:W3CDTF">2021-11-10T07:33:15Z</dcterms:created>
  <dcterms:modified xsi:type="dcterms:W3CDTF">2022-09-02T06:13:40Z</dcterms:modified>
</cp:coreProperties>
</file>