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81" r:id="rId3"/>
    <p:sldId id="283" r:id="rId4"/>
    <p:sldId id="301" r:id="rId5"/>
    <p:sldId id="305" r:id="rId6"/>
    <p:sldId id="302" r:id="rId7"/>
    <p:sldId id="306" r:id="rId8"/>
    <p:sldId id="303" r:id="rId9"/>
    <p:sldId id="30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78C7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3256-E480-418B-8932-E47E231DB2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612E-08D4-42F0-85A6-5FEAA1963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tdata.ru/u21/photo4842/2002553630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62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171400"/>
            <a:ext cx="10258921" cy="1944216"/>
          </a:xfrm>
          <a:prstGeom prst="rect">
            <a:avLst/>
          </a:prstGeom>
          <a:noFill/>
        </p:spPr>
      </p:pic>
      <p:pic>
        <p:nvPicPr>
          <p:cNvPr id="31754" name="Picture 10" descr="https://img1.liveinternet.ru/images/attach/c/7/98/111/98111185_Bezimeni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8892480" cy="532859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188640"/>
            <a:ext cx="835292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Краевой конкурс </a:t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«Читающая мама –читающая страна» в 2021г. </a:t>
            </a:r>
            <a:endParaRPr kumimoji="0" lang="ru-RU" sz="2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одзаголовок 3"/>
          <p:cNvSpPr txBox="1">
            <a:spLocks/>
          </p:cNvSpPr>
          <p:nvPr/>
        </p:nvSpPr>
        <p:spPr>
          <a:xfrm>
            <a:off x="971600" y="1124744"/>
            <a:ext cx="68407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Номинация «Сказки народов мира»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(120 лет со дня рождения </a:t>
            </a:r>
            <a:r>
              <a:rPr kumimoji="0" lang="ru-RU" sz="20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kumimoji="0" lang="ru-RU" sz="20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Подзаголовок 3"/>
          <p:cNvSpPr txBox="1">
            <a:spLocks/>
          </p:cNvSpPr>
          <p:nvPr/>
        </p:nvSpPr>
        <p:spPr>
          <a:xfrm>
            <a:off x="179512" y="2564904"/>
            <a:ext cx="874846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 Grand" pitchFamily="82" charset="0"/>
                <a:cs typeface="Le Grand" pitchFamily="82" charset="0"/>
              </a:rPr>
              <a:t>«Книжки про</a:t>
            </a:r>
            <a:r>
              <a:rPr kumimoji="0" lang="ru-RU" sz="4800" b="1" i="0" u="none" strike="noStrike" kern="1200" cap="none" spc="30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 Grand" pitchFamily="82" charset="0"/>
                <a:cs typeface="Le Grand" pitchFamily="82" charset="0"/>
              </a:rPr>
              <a:t> </a:t>
            </a:r>
            <a:r>
              <a:rPr kumimoji="0" lang="ru-RU" sz="4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 Grand" pitchFamily="82" charset="0"/>
                <a:cs typeface="Le Grand" pitchFamily="82" charset="0"/>
              </a:rPr>
              <a:t>игрушки»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 Grand" pitchFamily="82" charset="0"/>
                <a:cs typeface="Le Grand" pitchFamily="82" charset="0"/>
              </a:rPr>
              <a:t>А.Л. </a:t>
            </a:r>
            <a:r>
              <a:rPr kumimoji="0" lang="ru-RU" sz="48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 Grand" pitchFamily="82" charset="0"/>
                <a:cs typeface="Le Grand" pitchFamily="82" charset="0"/>
              </a:rPr>
              <a:t>Барто</a:t>
            </a:r>
            <a:endParaRPr kumimoji="0" lang="ru-RU" sz="4800" b="1" i="0" u="none" strike="noStrike" kern="1200" cap="none" spc="30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e Grand" pitchFamily="82" charset="0"/>
              <a:cs typeface="Le Grand" pitchFamily="82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83568" y="4437112"/>
            <a:ext cx="7921625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kumimoji="0" lang="ru-RU" sz="3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800" b="1" i="0" u="none" strike="noStrike" kern="1200" cap="none" spc="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мама Маринина Надежда Сергеевна</a:t>
            </a:r>
            <a:r>
              <a:rPr kumimoji="0" lang="ru-RU" sz="3800" b="1" i="0" u="none" strike="noStrike" kern="1200" cap="none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Маринин Роман-</a:t>
            </a:r>
            <a:r>
              <a:rPr lang="ru-RU" sz="3800" b="1" spc="300" dirty="0" smtClean="0">
                <a:latin typeface="Times New Roman" pitchFamily="18" charset="0"/>
                <a:cs typeface="Times New Roman" pitchFamily="18" charset="0"/>
              </a:rPr>
              <a:t>воспитанник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800" b="1" spc="300" dirty="0" smtClean="0">
                <a:latin typeface="Times New Roman" pitchFamily="18" charset="0"/>
                <a:cs typeface="Times New Roman" pitchFamily="18" charset="0"/>
              </a:rPr>
              <a:t>МБДОУ «Детский сад № 17 «Радуга»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800" b="1" spc="300" dirty="0" smtClean="0">
                <a:latin typeface="Times New Roman" pitchFamily="18" charset="0"/>
                <a:cs typeface="Times New Roman" pitchFamily="18" charset="0"/>
              </a:rPr>
              <a:t>МО Выселковский район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https://img1.liveinternet.ru/images/attach/c/7/98/111/98111185_Bezimeni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824536"/>
          </a:xfrm>
          <a:prstGeom prst="rect">
            <a:avLst/>
          </a:prstGeom>
          <a:noFill/>
        </p:spPr>
      </p:pic>
      <p:sp>
        <p:nvSpPr>
          <p:cNvPr id="36868" name="AutoShape 4" descr="https://www.sognidoro.net/wp-content/uploads/2018/11/0a7420c0-lib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www.sognidoro.net/wp-content/uploads/2018/11/0a7420c0-lib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s://cdn3.vectorstock.com/i/1000x1000/60/62/book-vector-9260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77" b="29247"/>
          <a:stretch>
            <a:fillRect/>
          </a:stretch>
        </p:blipFill>
        <p:spPr bwMode="auto">
          <a:xfrm>
            <a:off x="2195736" y="4693573"/>
            <a:ext cx="5112568" cy="2164427"/>
          </a:xfrm>
          <a:prstGeom prst="rect">
            <a:avLst/>
          </a:prstGeom>
          <a:noFill/>
        </p:spPr>
      </p:pic>
      <p:pic>
        <p:nvPicPr>
          <p:cNvPr id="20" name="Picture 4" descr="https://mbs-motigino.ru/wp-content/uploads/2020/10/%D0%90%D0%B3%D0%BD%D0%B8%D1%8F-%D0%91%D0%B0%D1%80%D1%82%D0%BE.png"/>
          <p:cNvPicPr>
            <a:picLocks noChangeAspect="1" noChangeArrowheads="1"/>
          </p:cNvPicPr>
          <p:nvPr/>
        </p:nvPicPr>
        <p:blipFill>
          <a:blip r:embed="rId5" cstate="print"/>
          <a:srcRect b="23480"/>
          <a:stretch>
            <a:fillRect/>
          </a:stretch>
        </p:blipFill>
        <p:spPr bwMode="auto">
          <a:xfrm>
            <a:off x="395536" y="1052736"/>
            <a:ext cx="2448272" cy="2994113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771800" y="1700808"/>
            <a:ext cx="583264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necia" pitchFamily="34" charset="-52"/>
                <a:ea typeface="+mj-ea"/>
                <a:cs typeface="Times New Roman" pitchFamily="18" charset="0"/>
              </a:rPr>
              <a:t>«Детям нужна вся гамма чувств, рождающих человечность»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spc="300" dirty="0" smtClean="0">
              <a:latin typeface="Venecia" pitchFamily="34" charset="-52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necia" pitchFamily="34" charset="-52"/>
                <a:ea typeface="+mj-ea"/>
                <a:cs typeface="Times New Roman" pitchFamily="18" charset="0"/>
              </a:rPr>
              <a:t>А. </a:t>
            </a:r>
            <a:r>
              <a:rPr kumimoji="0" lang="ru-RU" sz="2800" b="1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necia" pitchFamily="34" charset="-52"/>
                <a:ea typeface="+mj-ea"/>
                <a:cs typeface="Times New Roman" pitchFamily="18" charset="0"/>
              </a:rPr>
              <a:t>Барто</a:t>
            </a:r>
            <a:endParaRPr kumimoji="0" lang="ru-RU" sz="2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necia" pitchFamily="34" charset="-5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849996" y="260648"/>
            <a:ext cx="5264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книг А. </a:t>
            </a:r>
            <a:r>
              <a:rPr lang="ru-RU" sz="36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раннем возрасте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3715"/>
          <a:stretch>
            <a:fillRect/>
          </a:stretch>
        </p:blipFill>
        <p:spPr bwMode="auto">
          <a:xfrm>
            <a:off x="251520" y="1484784"/>
            <a:ext cx="2160240" cy="194421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221812">
            <a:off x="409398" y="1649152"/>
            <a:ext cx="1774025" cy="1661983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Способствуют развитию у детей инициативной речи</a:t>
            </a:r>
            <a:endParaRPr lang="ru-RU" sz="1800" dirty="0"/>
          </a:p>
        </p:txBody>
      </p:sp>
      <p:pic>
        <p:nvPicPr>
          <p:cNvPr id="16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0519"/>
          <a:stretch>
            <a:fillRect/>
          </a:stretch>
        </p:blipFill>
        <p:spPr bwMode="auto">
          <a:xfrm>
            <a:off x="3203848" y="1556792"/>
            <a:ext cx="2160240" cy="2016224"/>
          </a:xfrm>
          <a:prstGeom prst="rect">
            <a:avLst/>
          </a:prstGeom>
          <a:noFill/>
        </p:spPr>
      </p:pic>
      <p:sp>
        <p:nvSpPr>
          <p:cNvPr id="10" name="Заголовок 7"/>
          <p:cNvSpPr txBox="1">
            <a:spLocks/>
          </p:cNvSpPr>
          <p:nvPr/>
        </p:nvSpPr>
        <p:spPr>
          <a:xfrm rot="21273332">
            <a:off x="3325694" y="2006488"/>
            <a:ext cx="1944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Способствуют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раннему всестороннему развитию  ребенка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0519"/>
          <a:stretch>
            <a:fillRect/>
          </a:stretch>
        </p:blipFill>
        <p:spPr bwMode="auto">
          <a:xfrm>
            <a:off x="5940152" y="1484784"/>
            <a:ext cx="2160240" cy="2016224"/>
          </a:xfrm>
          <a:prstGeom prst="rect">
            <a:avLst/>
          </a:prstGeom>
          <a:noFill/>
        </p:spPr>
      </p:pic>
      <p:sp>
        <p:nvSpPr>
          <p:cNvPr id="9" name="Заголовок 7"/>
          <p:cNvSpPr txBox="1">
            <a:spLocks/>
          </p:cNvSpPr>
          <p:nvPr/>
        </p:nvSpPr>
        <p:spPr>
          <a:xfrm rot="21348635">
            <a:off x="6195662" y="1897107"/>
            <a:ext cx="1695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Способствуют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формированию нравственных качеств ребенка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0519"/>
          <a:stretch>
            <a:fillRect/>
          </a:stretch>
        </p:blipFill>
        <p:spPr bwMode="auto">
          <a:xfrm>
            <a:off x="395536" y="3861048"/>
            <a:ext cx="2160240" cy="2016224"/>
          </a:xfrm>
          <a:prstGeom prst="rect">
            <a:avLst/>
          </a:prstGeom>
          <a:noFill/>
        </p:spPr>
      </p:pic>
      <p:sp>
        <p:nvSpPr>
          <p:cNvPr id="12" name="Заголовок 7"/>
          <p:cNvSpPr txBox="1">
            <a:spLocks/>
          </p:cNvSpPr>
          <p:nvPr/>
        </p:nvSpPr>
        <p:spPr>
          <a:xfrm rot="21317017">
            <a:off x="511433" y="4243504"/>
            <a:ext cx="1832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Помогают вовлекать детей в совместную деятельность со взрослым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0519"/>
          <a:stretch>
            <a:fillRect/>
          </a:stretch>
        </p:blipFill>
        <p:spPr bwMode="auto">
          <a:xfrm>
            <a:off x="2987824" y="3933056"/>
            <a:ext cx="2592288" cy="2016224"/>
          </a:xfrm>
          <a:prstGeom prst="rect">
            <a:avLst/>
          </a:prstGeom>
          <a:noFill/>
        </p:spPr>
      </p:pic>
      <p:sp>
        <p:nvSpPr>
          <p:cNvPr id="11" name="Заголовок 7"/>
          <p:cNvSpPr txBox="1">
            <a:spLocks/>
          </p:cNvSpPr>
          <p:nvPr/>
        </p:nvSpPr>
        <p:spPr>
          <a:xfrm rot="21292803">
            <a:off x="3178385" y="4390471"/>
            <a:ext cx="2233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Способствуют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формированию у детей эмоционально-эстетического, бережного отношения к игрушкам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4" cstate="print"/>
          <a:srcRect l="14397" r="13620" b="10519"/>
          <a:stretch>
            <a:fillRect/>
          </a:stretch>
        </p:blipFill>
        <p:spPr bwMode="auto">
          <a:xfrm>
            <a:off x="6156176" y="3933056"/>
            <a:ext cx="2232248" cy="2016224"/>
          </a:xfrm>
          <a:prstGeom prst="rect">
            <a:avLst/>
          </a:prstGeom>
          <a:noFill/>
        </p:spPr>
      </p:pic>
      <p:sp>
        <p:nvSpPr>
          <p:cNvPr id="13" name="Заголовок 7"/>
          <p:cNvSpPr txBox="1">
            <a:spLocks/>
          </p:cNvSpPr>
          <p:nvPr/>
        </p:nvSpPr>
        <p:spPr>
          <a:xfrm rot="21361239">
            <a:off x="6265375" y="4290805"/>
            <a:ext cx="2048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Хороший способ развлечь ребенка, увлечь игрой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27584" y="476672"/>
            <a:ext cx="7428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подружить ребенка с книгой ?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1412776"/>
            <a:ext cx="6177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интерактивного чтения!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адуга\Desktop\Фото мама и Рома\IMG-20210407-WA0024.jpg"/>
          <p:cNvPicPr>
            <a:picLocks noChangeAspect="1" noChangeArrowheads="1"/>
          </p:cNvPicPr>
          <p:nvPr/>
        </p:nvPicPr>
        <p:blipFill>
          <a:blip r:embed="rId4" cstate="print"/>
          <a:srcRect l="10429" t="4851" r="28738"/>
          <a:stretch>
            <a:fillRect/>
          </a:stretch>
        </p:blipFill>
        <p:spPr bwMode="auto">
          <a:xfrm>
            <a:off x="4860032" y="2348880"/>
            <a:ext cx="3528392" cy="310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5" cstate="print"/>
          <a:srcRect l="14397" r="13620" b="10519"/>
          <a:stretch>
            <a:fillRect/>
          </a:stretch>
        </p:blipFill>
        <p:spPr bwMode="auto">
          <a:xfrm>
            <a:off x="539552" y="2132856"/>
            <a:ext cx="3168352" cy="2464274"/>
          </a:xfrm>
          <a:prstGeom prst="rect">
            <a:avLst/>
          </a:prstGeom>
          <a:noFill/>
        </p:spPr>
      </p:pic>
      <p:sp>
        <p:nvSpPr>
          <p:cNvPr id="9" name="Заголовок 7"/>
          <p:cNvSpPr txBox="1">
            <a:spLocks/>
          </p:cNvSpPr>
          <p:nvPr/>
        </p:nvSpPr>
        <p:spPr>
          <a:xfrm rot="21374580">
            <a:off x="879763" y="2501754"/>
            <a:ext cx="2523208" cy="16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Читайте вместе, делайте паузы, чтобы поговорить о том, что интересует ребенка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5" cstate="print"/>
          <a:srcRect l="14397" r="13620" b="10519"/>
          <a:stretch>
            <a:fillRect/>
          </a:stretch>
        </p:blipFill>
        <p:spPr bwMode="auto">
          <a:xfrm>
            <a:off x="2123728" y="4581128"/>
            <a:ext cx="2531059" cy="1968602"/>
          </a:xfrm>
          <a:prstGeom prst="rect">
            <a:avLst/>
          </a:prstGeom>
          <a:noFill/>
        </p:spPr>
      </p:pic>
      <p:sp>
        <p:nvSpPr>
          <p:cNvPr id="12" name="Заголовок 7"/>
          <p:cNvSpPr txBox="1">
            <a:spLocks/>
          </p:cNvSpPr>
          <p:nvPr/>
        </p:nvSpPr>
        <p:spPr>
          <a:xfrm rot="21345448">
            <a:off x="2379311" y="4881965"/>
            <a:ext cx="19852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Обсуждайте детали книги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Радуга\Pictures\ДЛЯ ИНФОГРАФИКИ\Стрелки\0_2436b9_5d35d524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1828800" cy="13874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71800" y="1988840"/>
            <a:ext cx="2883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meshariki Font" pitchFamily="2" charset="0"/>
                <a:cs typeface="Times New Roman" pitchFamily="18" charset="0"/>
              </a:rPr>
              <a:t>Советы мамы</a:t>
            </a:r>
            <a:endParaRPr lang="ru-RU" sz="3600" b="1" i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Smeshariki Fo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27584" y="476672"/>
            <a:ext cx="7428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подружить ребенка с книгой ?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дуга\Pictures\ДЛЯ ИНФОГРАФИКИ\Стрелки\0_2436b9_5d35d5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828800" cy="13874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83768" y="1412776"/>
            <a:ext cx="6177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интерактивного чтения!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адуга\Desktop\Фото мама и Рома\IMG-20210407-WA0020.jpg"/>
          <p:cNvPicPr>
            <a:picLocks noChangeAspect="1" noChangeArrowheads="1"/>
          </p:cNvPicPr>
          <p:nvPr/>
        </p:nvPicPr>
        <p:blipFill>
          <a:blip r:embed="rId5" cstate="print"/>
          <a:srcRect r="23114"/>
          <a:stretch>
            <a:fillRect/>
          </a:stretch>
        </p:blipFill>
        <p:spPr bwMode="auto">
          <a:xfrm rot="732781">
            <a:off x="5048399" y="4211023"/>
            <a:ext cx="2851098" cy="208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6" cstate="print"/>
          <a:srcRect l="14397" r="13620" b="10519"/>
          <a:stretch>
            <a:fillRect/>
          </a:stretch>
        </p:blipFill>
        <p:spPr bwMode="auto">
          <a:xfrm rot="973828">
            <a:off x="5660772" y="2159314"/>
            <a:ext cx="2531059" cy="1968602"/>
          </a:xfrm>
          <a:prstGeom prst="rect">
            <a:avLst/>
          </a:prstGeom>
          <a:noFill/>
        </p:spPr>
      </p:pic>
      <p:sp>
        <p:nvSpPr>
          <p:cNvPr id="11" name="Заголовок 7"/>
          <p:cNvSpPr txBox="1">
            <a:spLocks/>
          </p:cNvSpPr>
          <p:nvPr/>
        </p:nvSpPr>
        <p:spPr>
          <a:xfrm rot="784056">
            <a:off x="5749123" y="2543334"/>
            <a:ext cx="24879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Задавайте как можно больше вопросов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6" cstate="print"/>
          <a:srcRect l="14397" r="13620" b="10519"/>
          <a:stretch>
            <a:fillRect/>
          </a:stretch>
        </p:blipFill>
        <p:spPr bwMode="auto">
          <a:xfrm rot="20444611">
            <a:off x="1729472" y="4527100"/>
            <a:ext cx="2531059" cy="196860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0173706">
            <a:off x="1972089" y="4784882"/>
            <a:ext cx="2156604" cy="151331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Разыгрывайте историю в лицах в форме мини-спектакля</a:t>
            </a:r>
            <a:endParaRPr lang="ru-RU" sz="2000" dirty="0"/>
          </a:p>
        </p:txBody>
      </p:sp>
      <p:pic>
        <p:nvPicPr>
          <p:cNvPr id="3075" name="Picture 3" descr="C:\Users\Радуга\Desktop\Фото мама и Рома\IMG-20210407-WA0051.jpg"/>
          <p:cNvPicPr>
            <a:picLocks noChangeAspect="1" noChangeArrowheads="1"/>
          </p:cNvPicPr>
          <p:nvPr/>
        </p:nvPicPr>
        <p:blipFill>
          <a:blip r:embed="rId7" cstate="print"/>
          <a:srcRect l="18202" t="21290" r="15695"/>
          <a:stretch>
            <a:fillRect/>
          </a:stretch>
        </p:blipFill>
        <p:spPr bwMode="auto">
          <a:xfrm rot="20152336">
            <a:off x="756585" y="2460271"/>
            <a:ext cx="2598061" cy="221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987824" y="1988840"/>
            <a:ext cx="2883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meshariki Font" pitchFamily="2" charset="0"/>
                <a:cs typeface="Times New Roman" pitchFamily="18" charset="0"/>
              </a:rPr>
              <a:t>Советы мамы</a:t>
            </a:r>
            <a:endParaRPr lang="ru-RU" sz="3600" b="1" i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Smeshariki Fo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27584" y="476672"/>
            <a:ext cx="7428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подружить ребенка с книгой ?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дуга\Pictures\ДЛЯ ИНФОГРАФИКИ\Стрелки\0_2436b9_5d35d5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828800" cy="13874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83768" y="1412776"/>
            <a:ext cx="6177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интерактивного чтения!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5" cstate="print"/>
          <a:srcRect l="14397" r="13620" b="10519"/>
          <a:stretch>
            <a:fillRect/>
          </a:stretch>
        </p:blipFill>
        <p:spPr bwMode="auto">
          <a:xfrm>
            <a:off x="611560" y="2132856"/>
            <a:ext cx="2531059" cy="1968602"/>
          </a:xfrm>
          <a:prstGeom prst="rect">
            <a:avLst/>
          </a:prstGeom>
          <a:noFill/>
        </p:spPr>
      </p:pic>
      <p:sp>
        <p:nvSpPr>
          <p:cNvPr id="9" name="Заголовок 7"/>
          <p:cNvSpPr txBox="1">
            <a:spLocks/>
          </p:cNvSpPr>
          <p:nvPr/>
        </p:nvSpPr>
        <p:spPr>
          <a:xfrm rot="21364879">
            <a:off x="687303" y="2452849"/>
            <a:ext cx="2303790" cy="1262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Делитесь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мнением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книге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5" cstate="print"/>
          <a:srcRect l="14397" r="13620" b="10519"/>
          <a:stretch>
            <a:fillRect/>
          </a:stretch>
        </p:blipFill>
        <p:spPr bwMode="auto">
          <a:xfrm>
            <a:off x="899591" y="4149080"/>
            <a:ext cx="3065483" cy="2384266"/>
          </a:xfrm>
          <a:prstGeom prst="rect">
            <a:avLst/>
          </a:prstGeom>
          <a:noFill/>
        </p:spPr>
      </p:pic>
      <p:sp>
        <p:nvSpPr>
          <p:cNvPr id="12" name="Заголовок 7"/>
          <p:cNvSpPr txBox="1">
            <a:spLocks/>
          </p:cNvSpPr>
          <p:nvPr/>
        </p:nvSpPr>
        <p:spPr>
          <a:xfrm rot="21304681">
            <a:off x="1376691" y="4815710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Побуждайте ребенка пересказывать любимые истории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Радуга\Desktop\Фото мама и Рома\IMG-20210407-WA0031.jpg"/>
          <p:cNvPicPr>
            <a:picLocks noChangeAspect="1" noChangeArrowheads="1"/>
          </p:cNvPicPr>
          <p:nvPr/>
        </p:nvPicPr>
        <p:blipFill>
          <a:blip r:embed="rId6" cstate="print"/>
          <a:srcRect r="31488"/>
          <a:stretch>
            <a:fillRect/>
          </a:stretch>
        </p:blipFill>
        <p:spPr bwMode="auto">
          <a:xfrm>
            <a:off x="4283968" y="2636912"/>
            <a:ext cx="3704588" cy="304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71800" y="1988840"/>
            <a:ext cx="2883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meshariki Font" pitchFamily="2" charset="0"/>
                <a:cs typeface="Times New Roman" pitchFamily="18" charset="0"/>
              </a:rPr>
              <a:t>Советы мамы</a:t>
            </a:r>
            <a:endParaRPr lang="ru-RU" sz="3600" b="1" i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Smeshariki Fo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27584" y="476672"/>
            <a:ext cx="7428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подружить ребенка с книгой ?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дуга\Pictures\ДЛЯ ИНФОГРАФИКИ\Стрелки\0_2436b9_5d35d5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828800" cy="13874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83768" y="1412776"/>
            <a:ext cx="6177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интерактивного чтения!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адуга\Desktop\Фото мама и Рома\IMG-20210407-WA0043.jpg"/>
          <p:cNvPicPr>
            <a:picLocks noChangeAspect="1" noChangeArrowheads="1"/>
          </p:cNvPicPr>
          <p:nvPr/>
        </p:nvPicPr>
        <p:blipFill>
          <a:blip r:embed="rId5" cstate="print"/>
          <a:srcRect r="14900"/>
          <a:stretch>
            <a:fillRect/>
          </a:stretch>
        </p:blipFill>
        <p:spPr bwMode="auto">
          <a:xfrm>
            <a:off x="467544" y="2419662"/>
            <a:ext cx="3888432" cy="2570214"/>
          </a:xfrm>
          <a:prstGeom prst="rect">
            <a:avLst/>
          </a:prstGeom>
          <a:noFill/>
        </p:spPr>
      </p:pic>
      <p:pic>
        <p:nvPicPr>
          <p:cNvPr id="15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6" cstate="print"/>
          <a:srcRect l="14397" r="13620" b="10519"/>
          <a:stretch>
            <a:fillRect/>
          </a:stretch>
        </p:blipFill>
        <p:spPr bwMode="auto">
          <a:xfrm>
            <a:off x="3347864" y="5085184"/>
            <a:ext cx="1944216" cy="151216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381128">
            <a:off x="3598570" y="5280768"/>
            <a:ext cx="165741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Хвалите ребенка во время чтения</a:t>
            </a:r>
            <a:endParaRPr lang="ru-RU" sz="2000" dirty="0"/>
          </a:p>
        </p:txBody>
      </p:sp>
      <p:pic>
        <p:nvPicPr>
          <p:cNvPr id="16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6" cstate="print"/>
          <a:srcRect l="14397" r="13620" b="10519"/>
          <a:stretch>
            <a:fillRect/>
          </a:stretch>
        </p:blipFill>
        <p:spPr bwMode="auto">
          <a:xfrm>
            <a:off x="5436096" y="4365104"/>
            <a:ext cx="2376264" cy="1848205"/>
          </a:xfrm>
          <a:prstGeom prst="rect">
            <a:avLst/>
          </a:prstGeom>
          <a:noFill/>
        </p:spPr>
      </p:pic>
      <p:sp>
        <p:nvSpPr>
          <p:cNvPr id="11" name="Заголовок 7"/>
          <p:cNvSpPr txBox="1">
            <a:spLocks/>
          </p:cNvSpPr>
          <p:nvPr/>
        </p:nvSpPr>
        <p:spPr>
          <a:xfrm rot="21368139">
            <a:off x="5688508" y="4642916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Соотносите сюжет с реальным опытом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 descr="C:\Users\Радуга\Pictures\ДЛЯ ИНФОГРАФИКИ\Скрепки и стикеры\sticky-notes.jpg"/>
          <p:cNvPicPr>
            <a:picLocks noChangeAspect="1" noChangeArrowheads="1"/>
          </p:cNvPicPr>
          <p:nvPr/>
        </p:nvPicPr>
        <p:blipFill>
          <a:blip r:embed="rId6" cstate="print"/>
          <a:srcRect l="14397" r="13620" b="10519"/>
          <a:stretch>
            <a:fillRect/>
          </a:stretch>
        </p:blipFill>
        <p:spPr bwMode="auto">
          <a:xfrm>
            <a:off x="5508104" y="2060848"/>
            <a:ext cx="2880320" cy="2240248"/>
          </a:xfrm>
          <a:prstGeom prst="rect">
            <a:avLst/>
          </a:prstGeom>
          <a:noFill/>
        </p:spPr>
      </p:pic>
      <p:sp>
        <p:nvSpPr>
          <p:cNvPr id="13" name="Заголовок 7"/>
          <p:cNvSpPr txBox="1">
            <a:spLocks/>
          </p:cNvSpPr>
          <p:nvPr/>
        </p:nvSpPr>
        <p:spPr>
          <a:xfrm rot="21299933">
            <a:off x="5914016" y="2581123"/>
            <a:ext cx="2074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Выбирайте книгу о том, что вашему ребенку знакомо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844824"/>
            <a:ext cx="2883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meshariki Font" pitchFamily="2" charset="0"/>
                <a:cs typeface="Times New Roman" pitchFamily="18" charset="0"/>
              </a:rPr>
              <a:t>Советы мамы</a:t>
            </a:r>
            <a:endParaRPr lang="ru-RU" sz="3600" b="1" i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Smeshariki Fo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https://i.ya-webdesign.com/images/nubes-animada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971600" y="620688"/>
            <a:ext cx="72608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шаги к интерактивному чтению с детьми!</a:t>
            </a:r>
            <a:endParaRPr lang="ru-RU" sz="2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59224" y="4365104"/>
            <a:ext cx="6445224" cy="792088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Завершайте каждый день книгой, а не электронным устройством</a:t>
            </a:r>
            <a:endParaRPr lang="ru-RU" sz="2400" dirty="0"/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2123728" y="2348880"/>
            <a:ext cx="648072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Создайте дома небольшую библиотеку для индивидуального знакомства ребенка с книгой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2195736" y="5445224"/>
            <a:ext cx="6408712" cy="72008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Используйте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правило «Сколько читаешь – столько играешь»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2123728" y="3429000"/>
            <a:ext cx="6480720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Начните с любимых героев ребенка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Радуга\Pictures\ДЛЯ ИНФОГРАФИКИ\Стрелки\0_2436b9_5d35d5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828800" cy="13874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1268760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чего начать?</a:t>
            </a:r>
            <a:endParaRPr lang="ru-RU" sz="4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адуга\Desktop\Проект Как открыть магазин\flat-arrow-bullet-point-collection_23-2148084365.jpg"/>
          <p:cNvPicPr>
            <a:picLocks noChangeAspect="1" noChangeArrowheads="1"/>
          </p:cNvPicPr>
          <p:nvPr/>
        </p:nvPicPr>
        <p:blipFill>
          <a:blip r:embed="rId5" cstate="print"/>
          <a:srcRect l="5317" t="6525" r="68115" b="77776"/>
          <a:stretch>
            <a:fillRect/>
          </a:stretch>
        </p:blipFill>
        <p:spPr bwMode="auto">
          <a:xfrm>
            <a:off x="467544" y="2276872"/>
            <a:ext cx="1584176" cy="936104"/>
          </a:xfrm>
          <a:prstGeom prst="rect">
            <a:avLst/>
          </a:prstGeom>
          <a:noFill/>
        </p:spPr>
      </p:pic>
      <p:pic>
        <p:nvPicPr>
          <p:cNvPr id="6147" name="Picture 3" descr="C:\Users\Радуга\Desktop\Проект Как открыть магазин\flat-arrow-bullet-point-collection_23-2148084365.jpg"/>
          <p:cNvPicPr>
            <a:picLocks noChangeAspect="1" noChangeArrowheads="1"/>
          </p:cNvPicPr>
          <p:nvPr/>
        </p:nvPicPr>
        <p:blipFill>
          <a:blip r:embed="rId5" cstate="print"/>
          <a:srcRect l="36716" t="6525" r="36716" b="78983"/>
          <a:stretch>
            <a:fillRect/>
          </a:stretch>
        </p:blipFill>
        <p:spPr bwMode="auto">
          <a:xfrm>
            <a:off x="539552" y="3356992"/>
            <a:ext cx="1584176" cy="864096"/>
          </a:xfrm>
          <a:prstGeom prst="rect">
            <a:avLst/>
          </a:prstGeom>
          <a:noFill/>
        </p:spPr>
      </p:pic>
      <p:pic>
        <p:nvPicPr>
          <p:cNvPr id="6148" name="Picture 4" descr="C:\Users\Радуга\Desktop\Проект Как открыть магазин\flat-arrow-bullet-point-collection_23-2148084365.jpg"/>
          <p:cNvPicPr>
            <a:picLocks noChangeAspect="1" noChangeArrowheads="1"/>
          </p:cNvPicPr>
          <p:nvPr/>
        </p:nvPicPr>
        <p:blipFill>
          <a:blip r:embed="rId5" cstate="print"/>
          <a:srcRect l="66907" t="6525" r="5317" b="78983"/>
          <a:stretch>
            <a:fillRect/>
          </a:stretch>
        </p:blipFill>
        <p:spPr bwMode="auto">
          <a:xfrm>
            <a:off x="467544" y="4365104"/>
            <a:ext cx="1656184" cy="864096"/>
          </a:xfrm>
          <a:prstGeom prst="rect">
            <a:avLst/>
          </a:prstGeom>
          <a:noFill/>
        </p:spPr>
      </p:pic>
      <p:pic>
        <p:nvPicPr>
          <p:cNvPr id="6149" name="Picture 5" descr="C:\Users\Радуга\Desktop\Проект Как открыть магазин\flat-arrow-bullet-point-collection_23-2148084365.jpg"/>
          <p:cNvPicPr>
            <a:picLocks noChangeAspect="1" noChangeArrowheads="1"/>
          </p:cNvPicPr>
          <p:nvPr/>
        </p:nvPicPr>
        <p:blipFill>
          <a:blip r:embed="rId5" cstate="print"/>
          <a:srcRect l="5317" t="28262" r="68115" b="56038"/>
          <a:stretch>
            <a:fillRect/>
          </a:stretch>
        </p:blipFill>
        <p:spPr bwMode="auto">
          <a:xfrm>
            <a:off x="539552" y="5301208"/>
            <a:ext cx="1584176" cy="9361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71800" y="1772816"/>
            <a:ext cx="2883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meshariki Font" pitchFamily="2" charset="0"/>
                <a:cs typeface="Times New Roman" pitchFamily="18" charset="0"/>
              </a:rPr>
              <a:t>Советы мамы</a:t>
            </a:r>
            <a:endParaRPr lang="ru-RU" sz="3600" b="1" i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Smeshariki Fo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llpapertip.com/wmimgs/95-953534_blue-stripes-wallpaper-background-by-xxdannehxx-src.jpg"/>
          <p:cNvPicPr>
            <a:picLocks noChangeAspect="1" noChangeArrowheads="1"/>
          </p:cNvPicPr>
          <p:nvPr/>
        </p:nvPicPr>
        <p:blipFill>
          <a:blip r:embed="rId2" cstate="print"/>
          <a:srcRect r="3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0" descr="https://img1.liveinternet.ru/images/attach/c/7/98/111/98111185_Bezimeni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18457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187624" y="1196752"/>
            <a:ext cx="65181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Majestic" pitchFamily="66" charset="0"/>
                <a:cs typeface="Times New Roman" pitchFamily="18" charset="0"/>
              </a:rPr>
              <a:t>Дети, которые читают книги,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Majestic" pitchFamily="66" charset="0"/>
                <a:cs typeface="Times New Roman" pitchFamily="18" charset="0"/>
              </a:rPr>
              <a:t>вырастают во взрослых,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Majestic" pitchFamily="66" charset="0"/>
                <a:cs typeface="Times New Roman" pitchFamily="18" charset="0"/>
              </a:rPr>
              <a:t>которые думают</a:t>
            </a:r>
            <a:endParaRPr lang="ru-RU" sz="4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Majestic" pitchFamily="66" charset="0"/>
              <a:cs typeface="Times New Roman" pitchFamily="18" charset="0"/>
            </a:endParaRPr>
          </a:p>
        </p:txBody>
      </p:sp>
      <p:pic>
        <p:nvPicPr>
          <p:cNvPr id="7170" name="Picture 2" descr="C:\Users\Радуга\Desktop\Читающая мама 2021\19-03-2021_13-17-31\IMG-20210331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276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Способствуют развитию у детей инициативной речи</vt:lpstr>
      <vt:lpstr>Слайд 4</vt:lpstr>
      <vt:lpstr>Разыгрывайте историю в лицах в форме мини-спектакля</vt:lpstr>
      <vt:lpstr>Слайд 6</vt:lpstr>
      <vt:lpstr>Хвалите ребенка во время чтения</vt:lpstr>
      <vt:lpstr>Завершайте каждый день книгой, а не электронным устройством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 2</dc:creator>
  <cp:lastModifiedBy>Радуга 2</cp:lastModifiedBy>
  <cp:revision>134</cp:revision>
  <dcterms:created xsi:type="dcterms:W3CDTF">2021-03-18T12:04:35Z</dcterms:created>
  <dcterms:modified xsi:type="dcterms:W3CDTF">2021-04-07T12:38:56Z</dcterms:modified>
</cp:coreProperties>
</file>