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2" r:id="rId2"/>
    <p:sldId id="363" r:id="rId3"/>
    <p:sldId id="398" r:id="rId4"/>
    <p:sldId id="399" r:id="rId5"/>
    <p:sldId id="405" r:id="rId6"/>
    <p:sldId id="406" r:id="rId7"/>
    <p:sldId id="404" r:id="rId8"/>
    <p:sldId id="400" r:id="rId9"/>
    <p:sldId id="381" r:id="rId10"/>
    <p:sldId id="394" r:id="rId11"/>
    <p:sldId id="383" r:id="rId12"/>
    <p:sldId id="397" r:id="rId13"/>
    <p:sldId id="401" r:id="rId14"/>
    <p:sldId id="402" r:id="rId15"/>
    <p:sldId id="385" r:id="rId16"/>
    <p:sldId id="348" r:id="rId17"/>
    <p:sldId id="372" r:id="rId18"/>
    <p:sldId id="393" r:id="rId19"/>
    <p:sldId id="40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68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7213473315855E-2"/>
          <c:y val="6.9337277353892474E-2"/>
          <c:w val="0.54259536307961509"/>
          <c:h val="0.878917824815265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Пооступившие в 2016 году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Лабинск</c:v>
                </c:pt>
                <c:pt idx="1">
                  <c:v>Курганинск</c:v>
                </c:pt>
                <c:pt idx="2">
                  <c:v>Мостовской</c:v>
                </c:pt>
                <c:pt idx="3">
                  <c:v>Адыгея</c:v>
                </c:pt>
                <c:pt idx="4">
                  <c:v>КЧР</c:v>
                </c:pt>
                <c:pt idx="5">
                  <c:v>Усть-Лабинск</c:v>
                </c:pt>
                <c:pt idx="6">
                  <c:v>Другие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153</c:v>
                </c:pt>
                <c:pt idx="1">
                  <c:v>22</c:v>
                </c:pt>
                <c:pt idx="2">
                  <c:v>15</c:v>
                </c:pt>
                <c:pt idx="3">
                  <c:v>20</c:v>
                </c:pt>
                <c:pt idx="4">
                  <c:v>6</c:v>
                </c:pt>
                <c:pt idx="5">
                  <c:v>7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894510061242398"/>
          <c:y val="0.11123222121661283"/>
          <c:w val="0.30272156605424355"/>
          <c:h val="0.76623033370587579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59617094770724E-2"/>
          <c:y val="8.9420908757689765E-2"/>
          <c:w val="0.55059937699005379"/>
          <c:h val="0.890388401393740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Лабинский район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Лист1!$A$2:$A$20</c:f>
              <c:strCache>
                <c:ptCount val="19"/>
                <c:pt idx="0">
                  <c:v>г. Лабинск</c:v>
                </c:pt>
                <c:pt idx="1">
                  <c:v>ст. Владимировская</c:v>
                </c:pt>
                <c:pt idx="2">
                  <c:v>ст. Упорная</c:v>
                </c:pt>
                <c:pt idx="3">
                  <c:v>ст. Вознесенская</c:v>
                </c:pt>
                <c:pt idx="4">
                  <c:v>ст. Чамлыкская</c:v>
                </c:pt>
                <c:pt idx="5">
                  <c:v>ст. Ахметовская</c:v>
                </c:pt>
                <c:pt idx="6">
                  <c:v>ст. Еременская</c:v>
                </c:pt>
                <c:pt idx="7">
                  <c:v>ст. Каладжинская</c:v>
                </c:pt>
                <c:pt idx="8">
                  <c:v>ст. Засовкая</c:v>
                </c:pt>
                <c:pt idx="9">
                  <c:v>с. Гофицкое</c:v>
                </c:pt>
                <c:pt idx="10">
                  <c:v>п. Красный</c:v>
                </c:pt>
                <c:pt idx="11">
                  <c:v>ст. Отважная</c:v>
                </c:pt>
                <c:pt idx="12">
                  <c:v>пос. Новолабинский</c:v>
                </c:pt>
                <c:pt idx="13">
                  <c:v>пос. Прохладный</c:v>
                </c:pt>
                <c:pt idx="14">
                  <c:v>пос. Луч</c:v>
                </c:pt>
                <c:pt idx="15">
                  <c:v>х. Первая Синюха</c:v>
                </c:pt>
                <c:pt idx="16">
                  <c:v>п. Веселый</c:v>
                </c:pt>
                <c:pt idx="17">
                  <c:v>х. Харьковский</c:v>
                </c:pt>
                <c:pt idx="18">
                  <c:v>с. Горное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87</c:v>
                </c:pt>
                <c:pt idx="1">
                  <c:v>20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36505658528251"/>
          <c:y val="4.1670898821326519E-2"/>
          <c:w val="0.38247309627990977"/>
          <c:h val="0.91121749153201059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7356334066456209E-2"/>
          <c:w val="0.5512628103519982"/>
          <c:h val="0.892781266095238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Мостовской район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Лист1!$A$2:$A$17</c:f>
              <c:strCache>
                <c:ptCount val="16"/>
                <c:pt idx="0">
                  <c:v>п. Мостовской</c:v>
                </c:pt>
                <c:pt idx="1">
                  <c:v>ст. Ярославская</c:v>
                </c:pt>
                <c:pt idx="2">
                  <c:v>х. Славянский</c:v>
                </c:pt>
                <c:pt idx="3">
                  <c:v>ст. Костромская</c:v>
                </c:pt>
                <c:pt idx="4">
                  <c:v>с. Солёное</c:v>
                </c:pt>
                <c:pt idx="5">
                  <c:v>п. Псебай</c:v>
                </c:pt>
                <c:pt idx="6">
                  <c:v>ст. Махошевская</c:v>
                </c:pt>
                <c:pt idx="7">
                  <c:v>п. Перевалка</c:v>
                </c:pt>
                <c:pt idx="8">
                  <c:v>Шедок</c:v>
                </c:pt>
                <c:pt idx="9">
                  <c:v>с. Унароково</c:v>
                </c:pt>
                <c:pt idx="10">
                  <c:v>п. Восточный</c:v>
                </c:pt>
                <c:pt idx="11">
                  <c:v>х. Пролетарский</c:v>
                </c:pt>
                <c:pt idx="12">
                  <c:v>ст. Бесленеевская</c:v>
                </c:pt>
                <c:pt idx="13">
                  <c:v>ст. Переправная</c:v>
                </c:pt>
                <c:pt idx="14">
                  <c:v>ст. Губская</c:v>
                </c:pt>
                <c:pt idx="15">
                  <c:v>х. Свободный мир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15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29506715578629"/>
          <c:y val="8.5296675416271076E-2"/>
          <c:w val="0.29025901452590708"/>
          <c:h val="0.89464891215024855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701251907649813E-2"/>
          <c:y val="8.7177498774515222E-2"/>
          <c:w val="0.55059937699005379"/>
          <c:h val="0.8903884013937405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336505658528251"/>
          <c:y val="4.1670898821326519E-2"/>
          <c:w val="0.38247309627990977"/>
          <c:h val="0.91121749153201059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C7FC5-FE1F-4279-B70D-B9ABFB010E0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2CB655-6A3C-4DB5-A262-88F10D2E9454}">
      <dgm:prSet phldrT="[Текст]" custT="1"/>
      <dgm:spPr>
        <a:solidFill>
          <a:srgbClr val="FFC58B"/>
        </a:solidFill>
        <a:ln>
          <a:solidFill>
            <a:srgbClr val="C26C0E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2060"/>
              </a:solidFill>
            </a:rPr>
            <a:t>Работодатели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7A8E4C01-841C-48A7-A216-536055957BE5}" type="parTrans" cxnId="{31ABABC4-3E68-4B3B-AC31-11120CA3C056}">
      <dgm:prSet/>
      <dgm:spPr/>
      <dgm:t>
        <a:bodyPr/>
        <a:lstStyle/>
        <a:p>
          <a:endParaRPr lang="ru-RU"/>
        </a:p>
      </dgm:t>
    </dgm:pt>
    <dgm:pt modelId="{2B3E2019-7198-4BFD-AE91-DEC21F2507AB}" type="sibTrans" cxnId="{31ABABC4-3E68-4B3B-AC31-11120CA3C056}">
      <dgm:prSet/>
      <dgm:spPr/>
      <dgm:t>
        <a:bodyPr/>
        <a:lstStyle/>
        <a:p>
          <a:endParaRPr lang="ru-RU"/>
        </a:p>
      </dgm:t>
    </dgm:pt>
    <dgm:pt modelId="{09622368-2E47-4946-821A-0C6C91E88CEC}">
      <dgm:prSet phldrT="[Текст]" custT="1"/>
      <dgm:spPr>
        <a:solidFill>
          <a:schemeClr val="accent3">
            <a:lumMod val="9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— </a:t>
          </a:r>
          <a:r>
            <a:rPr lang="ru-RU" sz="1800" b="1" dirty="0" smtClean="0">
              <a:solidFill>
                <a:srgbClr val="7030A0"/>
              </a:solidFill>
            </a:rPr>
            <a:t>Организация </a:t>
          </a:r>
          <a:r>
            <a:rPr lang="ru-RU" sz="1800" b="1" dirty="0" err="1" smtClean="0">
              <a:solidFill>
                <a:srgbClr val="7030A0"/>
              </a:solidFill>
            </a:rPr>
            <a:t>агропрактик</a:t>
          </a:r>
          <a:r>
            <a:rPr lang="ru-RU" sz="1800" b="1" dirty="0" smtClean="0">
              <a:solidFill>
                <a:srgbClr val="7030A0"/>
              </a:solidFill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— </a:t>
          </a:r>
          <a:r>
            <a:rPr lang="ru-RU" sz="1800" b="1" dirty="0" smtClean="0">
              <a:solidFill>
                <a:srgbClr val="7030A0"/>
              </a:solidFill>
            </a:rPr>
            <a:t>Проведение специалистами предприятий мастер-классов и тренингов, консультаций</a:t>
          </a:r>
          <a:endParaRPr lang="ru-RU" sz="1800" b="1" dirty="0">
            <a:solidFill>
              <a:srgbClr val="7030A0"/>
            </a:solidFill>
          </a:endParaRPr>
        </a:p>
      </dgm:t>
    </dgm:pt>
    <dgm:pt modelId="{8EBA4613-93B7-4D3A-8ED0-E0679195887D}" type="parTrans" cxnId="{209D1EA9-D8D9-4C59-A979-7CF2DBB17A4C}">
      <dgm:prSet/>
      <dgm:spPr/>
      <dgm:t>
        <a:bodyPr/>
        <a:lstStyle/>
        <a:p>
          <a:endParaRPr lang="ru-RU"/>
        </a:p>
      </dgm:t>
    </dgm:pt>
    <dgm:pt modelId="{C804817A-19A2-4D64-BF4B-30A8E004FD12}" type="sibTrans" cxnId="{209D1EA9-D8D9-4C59-A979-7CF2DBB17A4C}">
      <dgm:prSet/>
      <dgm:spPr/>
      <dgm:t>
        <a:bodyPr/>
        <a:lstStyle/>
        <a:p>
          <a:endParaRPr lang="ru-RU"/>
        </a:p>
      </dgm:t>
    </dgm:pt>
    <dgm:pt modelId="{C46EDCBF-EC86-4A7C-8A41-DC4F867AB1E6}">
      <dgm:prSet phldrT="[Текст]" custT="1"/>
      <dgm:spPr>
        <a:solidFill>
          <a:schemeClr val="accent3">
            <a:lumMod val="9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— </a:t>
          </a:r>
          <a:r>
            <a:rPr lang="ru-RU" sz="1800" b="1" dirty="0" smtClean="0">
              <a:solidFill>
                <a:srgbClr val="7030A0"/>
              </a:solidFill>
            </a:rPr>
            <a:t>Знакомство с реальным с/х производством, бытом и обустройством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— </a:t>
          </a:r>
          <a:r>
            <a:rPr lang="ru-RU" sz="1800" b="1" dirty="0" smtClean="0">
              <a:solidFill>
                <a:srgbClr val="7030A0"/>
              </a:solidFill>
            </a:rPr>
            <a:t>Укрепление МТБ</a:t>
          </a:r>
          <a:endParaRPr lang="ru-RU" sz="1800" b="1" dirty="0">
            <a:solidFill>
              <a:srgbClr val="7030A0"/>
            </a:solidFill>
          </a:endParaRPr>
        </a:p>
      </dgm:t>
    </dgm:pt>
    <dgm:pt modelId="{59AEECA1-03EC-4D26-B5DF-6BC707C5B2B3}" type="parTrans" cxnId="{37A671F6-C40D-444E-8718-E3654E8C091C}">
      <dgm:prSet/>
      <dgm:spPr/>
      <dgm:t>
        <a:bodyPr/>
        <a:lstStyle/>
        <a:p>
          <a:endParaRPr lang="ru-RU"/>
        </a:p>
      </dgm:t>
    </dgm:pt>
    <dgm:pt modelId="{F4A25C05-8BA1-4896-AF0F-D045DC83A2A7}" type="sibTrans" cxnId="{37A671F6-C40D-444E-8718-E3654E8C091C}">
      <dgm:prSet/>
      <dgm:spPr/>
      <dgm:t>
        <a:bodyPr/>
        <a:lstStyle/>
        <a:p>
          <a:endParaRPr lang="ru-RU"/>
        </a:p>
      </dgm:t>
    </dgm:pt>
    <dgm:pt modelId="{9C849224-61C2-4FAC-8B65-2210E4307D8A}">
      <dgm:prSet phldrT="[Текст]" custT="1"/>
      <dgm:spPr>
        <a:solidFill>
          <a:srgbClr val="FFC58B"/>
        </a:solidFill>
        <a:ln>
          <a:solidFill>
            <a:srgbClr val="C26C0E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Работодатели</a:t>
          </a:r>
          <a:endParaRPr lang="ru-RU" sz="2400" b="1" dirty="0">
            <a:solidFill>
              <a:srgbClr val="002060"/>
            </a:solidFill>
          </a:endParaRPr>
        </a:p>
      </dgm:t>
    </dgm:pt>
    <dgm:pt modelId="{3423D196-3830-4C3A-853F-BE321C7A475B}" type="parTrans" cxnId="{0CD3C63E-7C1A-48B7-B53A-D7237904E6FA}">
      <dgm:prSet/>
      <dgm:spPr/>
      <dgm:t>
        <a:bodyPr/>
        <a:lstStyle/>
        <a:p>
          <a:endParaRPr lang="ru-RU"/>
        </a:p>
      </dgm:t>
    </dgm:pt>
    <dgm:pt modelId="{845111FD-5FD7-4D68-A887-9443058BD837}" type="sibTrans" cxnId="{0CD3C63E-7C1A-48B7-B53A-D7237904E6FA}">
      <dgm:prSet/>
      <dgm:spPr/>
      <dgm:t>
        <a:bodyPr/>
        <a:lstStyle/>
        <a:p>
          <a:endParaRPr lang="ru-RU"/>
        </a:p>
      </dgm:t>
    </dgm:pt>
    <dgm:pt modelId="{7B98C361-05EF-4047-9F24-58A5AB55C3FC}">
      <dgm:prSet phldrT="[Текст]" custT="1"/>
      <dgm:spPr>
        <a:solidFill>
          <a:schemeClr val="accent3">
            <a:lumMod val="9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— </a:t>
          </a:r>
          <a:r>
            <a:rPr lang="ru-RU" sz="1800" b="1" dirty="0" smtClean="0">
              <a:solidFill>
                <a:srgbClr val="7030A0"/>
              </a:solidFill>
            </a:rPr>
            <a:t>Совместное проведение конкурсов профессионального мастерства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— </a:t>
          </a:r>
          <a:r>
            <a:rPr lang="ru-RU" sz="1800" b="1" dirty="0" smtClean="0">
              <a:solidFill>
                <a:srgbClr val="7030A0"/>
              </a:solidFill>
            </a:rPr>
            <a:t>Стажировка педагогических работников</a:t>
          </a:r>
        </a:p>
      </dgm:t>
    </dgm:pt>
    <dgm:pt modelId="{940486B8-B98D-4CF1-B37C-87D9F3BEE4A8}" type="parTrans" cxnId="{CD00745C-4774-45DA-99CE-D3C1189FE997}">
      <dgm:prSet/>
      <dgm:spPr/>
      <dgm:t>
        <a:bodyPr/>
        <a:lstStyle/>
        <a:p>
          <a:endParaRPr lang="ru-RU"/>
        </a:p>
      </dgm:t>
    </dgm:pt>
    <dgm:pt modelId="{1D2B56D8-F37F-44A6-BB77-F7A18B42FA63}" type="sibTrans" cxnId="{CD00745C-4774-45DA-99CE-D3C1189FE997}">
      <dgm:prSet/>
      <dgm:spPr/>
      <dgm:t>
        <a:bodyPr/>
        <a:lstStyle/>
        <a:p>
          <a:endParaRPr lang="ru-RU"/>
        </a:p>
      </dgm:t>
    </dgm:pt>
    <dgm:pt modelId="{DC3B8495-DEC5-4E53-B748-23B7C61FE808}">
      <dgm:prSet phldrT="[Текст]" custT="1"/>
      <dgm:spPr>
        <a:solidFill>
          <a:srgbClr val="FFC58B"/>
        </a:solidFill>
        <a:ln>
          <a:solidFill>
            <a:srgbClr val="C26C0E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Работодатели</a:t>
          </a:r>
          <a:endParaRPr lang="ru-RU" sz="2400" b="1" dirty="0">
            <a:solidFill>
              <a:srgbClr val="002060"/>
            </a:solidFill>
          </a:endParaRPr>
        </a:p>
      </dgm:t>
    </dgm:pt>
    <dgm:pt modelId="{776E3F18-CCFE-431A-852B-D6C6DE9C6EC3}" type="sibTrans" cxnId="{313B1558-D446-486D-B412-B3129C7CF87C}">
      <dgm:prSet/>
      <dgm:spPr/>
      <dgm:t>
        <a:bodyPr/>
        <a:lstStyle/>
        <a:p>
          <a:endParaRPr lang="ru-RU"/>
        </a:p>
      </dgm:t>
    </dgm:pt>
    <dgm:pt modelId="{5A38AE63-0508-4E0C-AC10-F54D2FDDC018}" type="parTrans" cxnId="{313B1558-D446-486D-B412-B3129C7CF87C}">
      <dgm:prSet/>
      <dgm:spPr/>
      <dgm:t>
        <a:bodyPr/>
        <a:lstStyle/>
        <a:p>
          <a:endParaRPr lang="ru-RU"/>
        </a:p>
      </dgm:t>
    </dgm:pt>
    <dgm:pt modelId="{49DDD991-5BED-4BEE-B721-A43C47DE5DC1}">
      <dgm:prSet phldrT="[Текст]" custT="1"/>
      <dgm:spPr>
        <a:solidFill>
          <a:schemeClr val="accent3">
            <a:lumMod val="9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RU" sz="1800" b="1" dirty="0">
            <a:solidFill>
              <a:srgbClr val="7030A0"/>
            </a:solidFill>
          </a:endParaRPr>
        </a:p>
      </dgm:t>
    </dgm:pt>
    <dgm:pt modelId="{448CB9D3-904C-4865-85DF-3F554FD97DB3}" type="parTrans" cxnId="{96737211-BE57-4460-8565-1DB0B46AF9ED}">
      <dgm:prSet/>
      <dgm:spPr/>
      <dgm:t>
        <a:bodyPr/>
        <a:lstStyle/>
        <a:p>
          <a:endParaRPr lang="ru-RU"/>
        </a:p>
      </dgm:t>
    </dgm:pt>
    <dgm:pt modelId="{C043C28E-0895-475E-8CCB-B1EA7B53AE1C}" type="sibTrans" cxnId="{96737211-BE57-4460-8565-1DB0B46AF9ED}">
      <dgm:prSet/>
      <dgm:spPr/>
      <dgm:t>
        <a:bodyPr/>
        <a:lstStyle/>
        <a:p>
          <a:endParaRPr lang="ru-RU"/>
        </a:p>
      </dgm:t>
    </dgm:pt>
    <dgm:pt modelId="{31D7D97F-3A25-48FD-A529-37302450D1DD}" type="pres">
      <dgm:prSet presAssocID="{468C7FC5-FE1F-4279-B70D-B9ABFB010E0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F9E3A0-5164-4723-83FF-81016B82D8E8}" type="pres">
      <dgm:prSet presAssocID="{F02CB655-6A3C-4DB5-A262-88F10D2E9454}" presName="parentText1" presStyleLbl="node1" presStyleIdx="0" presStyleCnt="3" custScaleX="97779" custLinFactNeighborX="1340" custLinFactNeighborY="-3544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63C07-696A-4487-A08D-299FFD337342}" type="pres">
      <dgm:prSet presAssocID="{F02CB655-6A3C-4DB5-A262-88F10D2E9454}" presName="childText1" presStyleLbl="solidAlignAcc1" presStyleIdx="0" presStyleCnt="3" custScaleX="90842" custScaleY="91560" custLinFactNeighborX="4572" custLinFactNeighborY="-14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B641B-E5E1-4476-AE20-F90D10096186}" type="pres">
      <dgm:prSet presAssocID="{DC3B8495-DEC5-4E53-B748-23B7C61FE808}" presName="parentText2" presStyleLbl="node1" presStyleIdx="1" presStyleCnt="3" custScaleX="96638" custScaleY="108927" custLinFactNeighborX="1378" custLinFactNeighborY="112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99280-F419-4697-B41A-F13F8FD37C7B}" type="pres">
      <dgm:prSet presAssocID="{DC3B8495-DEC5-4E53-B748-23B7C61FE808}" presName="childText2" presStyleLbl="solidAlignAcc1" presStyleIdx="1" presStyleCnt="3" custScaleX="92678" custScaleY="83689" custLinFactNeighborX="98785" custLinFactNeighborY="37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B036C-5597-4A05-A34B-7DC03A46CBEF}" type="pres">
      <dgm:prSet presAssocID="{9C849224-61C2-4FAC-8B65-2210E4307D8A}" presName="parentText3" presStyleLbl="node1" presStyleIdx="2" presStyleCnt="3" custScaleX="96351" custLinFactNeighborX="782" custLinFactNeighborY="489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5C023-BB61-41D4-9BBD-85FA84081216}" type="pres">
      <dgm:prSet presAssocID="{9C849224-61C2-4FAC-8B65-2210E4307D8A}" presName="childText3" presStyleLbl="solidAlignAcc1" presStyleIdx="2" presStyleCnt="3" custScaleX="87768" custScaleY="99627" custLinFactNeighborX="-98956" custLinFactNeighborY="-9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4954B-C103-4324-A721-508E83119C6B}" type="presOf" srcId="{7B98C361-05EF-4047-9F24-58A5AB55C3FC}" destId="{11C5C023-BB61-41D4-9BBD-85FA84081216}" srcOrd="0" destOrd="0" presId="urn:microsoft.com/office/officeart/2009/3/layout/IncreasingArrowsProcess"/>
    <dgm:cxn modelId="{31ABABC4-3E68-4B3B-AC31-11120CA3C056}" srcId="{468C7FC5-FE1F-4279-B70D-B9ABFB010E0E}" destId="{F02CB655-6A3C-4DB5-A262-88F10D2E9454}" srcOrd="0" destOrd="0" parTransId="{7A8E4C01-841C-48A7-A216-536055957BE5}" sibTransId="{2B3E2019-7198-4BFD-AE91-DEC21F2507AB}"/>
    <dgm:cxn modelId="{FED8A660-1638-4B0C-ABCC-C1AF00251092}" type="presOf" srcId="{F02CB655-6A3C-4DB5-A262-88F10D2E9454}" destId="{50F9E3A0-5164-4723-83FF-81016B82D8E8}" srcOrd="0" destOrd="0" presId="urn:microsoft.com/office/officeart/2009/3/layout/IncreasingArrowsProcess"/>
    <dgm:cxn modelId="{D508D138-D6E3-49B3-8B31-3EAA374EDFD9}" type="presOf" srcId="{9C849224-61C2-4FAC-8B65-2210E4307D8A}" destId="{AA2B036C-5597-4A05-A34B-7DC03A46CBEF}" srcOrd="0" destOrd="0" presId="urn:microsoft.com/office/officeart/2009/3/layout/IncreasingArrowsProcess"/>
    <dgm:cxn modelId="{313B1558-D446-486D-B412-B3129C7CF87C}" srcId="{468C7FC5-FE1F-4279-B70D-B9ABFB010E0E}" destId="{DC3B8495-DEC5-4E53-B748-23B7C61FE808}" srcOrd="1" destOrd="0" parTransId="{5A38AE63-0508-4E0C-AC10-F54D2FDDC018}" sibTransId="{776E3F18-CCFE-431A-852B-D6C6DE9C6EC3}"/>
    <dgm:cxn modelId="{CD00745C-4774-45DA-99CE-D3C1189FE997}" srcId="{9C849224-61C2-4FAC-8B65-2210E4307D8A}" destId="{7B98C361-05EF-4047-9F24-58A5AB55C3FC}" srcOrd="0" destOrd="0" parTransId="{940486B8-B98D-4CF1-B37C-87D9F3BEE4A8}" sibTransId="{1D2B56D8-F37F-44A6-BB77-F7A18B42FA63}"/>
    <dgm:cxn modelId="{65457EC1-8157-4097-AB77-5567D2F79FFA}" type="presOf" srcId="{468C7FC5-FE1F-4279-B70D-B9ABFB010E0E}" destId="{31D7D97F-3A25-48FD-A529-37302450D1DD}" srcOrd="0" destOrd="0" presId="urn:microsoft.com/office/officeart/2009/3/layout/IncreasingArrowsProcess"/>
    <dgm:cxn modelId="{96737211-BE57-4460-8565-1DB0B46AF9ED}" srcId="{F02CB655-6A3C-4DB5-A262-88F10D2E9454}" destId="{49DDD991-5BED-4BEE-B721-A43C47DE5DC1}" srcOrd="1" destOrd="0" parTransId="{448CB9D3-904C-4865-85DF-3F554FD97DB3}" sibTransId="{C043C28E-0895-475E-8CCB-B1EA7B53AE1C}"/>
    <dgm:cxn modelId="{5EACCD4B-279D-4CB2-B2C7-545B12CA8D4A}" type="presOf" srcId="{49DDD991-5BED-4BEE-B721-A43C47DE5DC1}" destId="{D3763C07-696A-4487-A08D-299FFD337342}" srcOrd="0" destOrd="1" presId="urn:microsoft.com/office/officeart/2009/3/layout/IncreasingArrowsProcess"/>
    <dgm:cxn modelId="{37A671F6-C40D-444E-8718-E3654E8C091C}" srcId="{DC3B8495-DEC5-4E53-B748-23B7C61FE808}" destId="{C46EDCBF-EC86-4A7C-8A41-DC4F867AB1E6}" srcOrd="0" destOrd="0" parTransId="{59AEECA1-03EC-4D26-B5DF-6BC707C5B2B3}" sibTransId="{F4A25C05-8BA1-4896-AF0F-D045DC83A2A7}"/>
    <dgm:cxn modelId="{0AC190FA-7E3E-448C-AA7D-D5099BD46B12}" type="presOf" srcId="{C46EDCBF-EC86-4A7C-8A41-DC4F867AB1E6}" destId="{86B99280-F419-4697-B41A-F13F8FD37C7B}" srcOrd="0" destOrd="0" presId="urn:microsoft.com/office/officeart/2009/3/layout/IncreasingArrowsProcess"/>
    <dgm:cxn modelId="{1C2A167E-7D7B-4E6C-9ACD-831656837BA6}" type="presOf" srcId="{DC3B8495-DEC5-4E53-B748-23B7C61FE808}" destId="{C91B641B-E5E1-4476-AE20-F90D10096186}" srcOrd="0" destOrd="0" presId="urn:microsoft.com/office/officeart/2009/3/layout/IncreasingArrowsProcess"/>
    <dgm:cxn modelId="{5A498E3F-E2AC-480A-A02B-3083963CAEB2}" type="presOf" srcId="{09622368-2E47-4946-821A-0C6C91E88CEC}" destId="{D3763C07-696A-4487-A08D-299FFD337342}" srcOrd="0" destOrd="0" presId="urn:microsoft.com/office/officeart/2009/3/layout/IncreasingArrowsProcess"/>
    <dgm:cxn modelId="{209D1EA9-D8D9-4C59-A979-7CF2DBB17A4C}" srcId="{F02CB655-6A3C-4DB5-A262-88F10D2E9454}" destId="{09622368-2E47-4946-821A-0C6C91E88CEC}" srcOrd="0" destOrd="0" parTransId="{8EBA4613-93B7-4D3A-8ED0-E0679195887D}" sibTransId="{C804817A-19A2-4D64-BF4B-30A8E004FD12}"/>
    <dgm:cxn modelId="{0CD3C63E-7C1A-48B7-B53A-D7237904E6FA}" srcId="{468C7FC5-FE1F-4279-B70D-B9ABFB010E0E}" destId="{9C849224-61C2-4FAC-8B65-2210E4307D8A}" srcOrd="2" destOrd="0" parTransId="{3423D196-3830-4C3A-853F-BE321C7A475B}" sibTransId="{845111FD-5FD7-4D68-A887-9443058BD837}"/>
    <dgm:cxn modelId="{064A3B05-CFF0-4CDC-8283-9F7404B552E3}" type="presParOf" srcId="{31D7D97F-3A25-48FD-A529-37302450D1DD}" destId="{50F9E3A0-5164-4723-83FF-81016B82D8E8}" srcOrd="0" destOrd="0" presId="urn:microsoft.com/office/officeart/2009/3/layout/IncreasingArrowsProcess"/>
    <dgm:cxn modelId="{82F06826-8E02-46EF-8164-9972FAA63EA0}" type="presParOf" srcId="{31D7D97F-3A25-48FD-A529-37302450D1DD}" destId="{D3763C07-696A-4487-A08D-299FFD337342}" srcOrd="1" destOrd="0" presId="urn:microsoft.com/office/officeart/2009/3/layout/IncreasingArrowsProcess"/>
    <dgm:cxn modelId="{4D52FC2F-9B2A-4F85-BD35-09DA4C3265E7}" type="presParOf" srcId="{31D7D97F-3A25-48FD-A529-37302450D1DD}" destId="{C91B641B-E5E1-4476-AE20-F90D10096186}" srcOrd="2" destOrd="0" presId="urn:microsoft.com/office/officeart/2009/3/layout/IncreasingArrowsProcess"/>
    <dgm:cxn modelId="{197B3C94-FA96-4966-BE2E-86E4E1E0A0CE}" type="presParOf" srcId="{31D7D97F-3A25-48FD-A529-37302450D1DD}" destId="{86B99280-F419-4697-B41A-F13F8FD37C7B}" srcOrd="3" destOrd="0" presId="urn:microsoft.com/office/officeart/2009/3/layout/IncreasingArrowsProcess"/>
    <dgm:cxn modelId="{99AF1E4D-F5A6-439D-B25B-A569AB9A4240}" type="presParOf" srcId="{31D7D97F-3A25-48FD-A529-37302450D1DD}" destId="{AA2B036C-5597-4A05-A34B-7DC03A46CBEF}" srcOrd="4" destOrd="0" presId="urn:microsoft.com/office/officeart/2009/3/layout/IncreasingArrowsProcess"/>
    <dgm:cxn modelId="{72B45005-57D9-4177-9CA5-5A35CB81A494}" type="presParOf" srcId="{31D7D97F-3A25-48FD-A529-37302450D1DD}" destId="{11C5C023-BB61-41D4-9BBD-85FA8408121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9E3A0-5164-4723-83FF-81016B82D8E8}">
      <dsp:nvSpPr>
        <dsp:cNvPr id="0" name=""/>
        <dsp:cNvSpPr/>
      </dsp:nvSpPr>
      <dsp:spPr>
        <a:xfrm>
          <a:off x="223278" y="848"/>
          <a:ext cx="8610330" cy="1282475"/>
        </a:xfrm>
        <a:prstGeom prst="rightArrow">
          <a:avLst>
            <a:gd name="adj1" fmla="val 50000"/>
            <a:gd name="adj2" fmla="val 50000"/>
          </a:avLst>
        </a:prstGeom>
        <a:solidFill>
          <a:srgbClr val="FFC58B"/>
        </a:solidFill>
        <a:ln w="25400" cap="flat" cmpd="sng" algn="ctr">
          <a:solidFill>
            <a:srgbClr val="C26C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3593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002060"/>
              </a:solidFill>
            </a:rPr>
            <a:t>Работодатели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23278" y="321467"/>
        <a:ext cx="8289711" cy="641237"/>
      </dsp:txXfrm>
    </dsp:sp>
    <dsp:sp modelId="{D3763C07-696A-4487-A08D-299FFD337342}">
      <dsp:nvSpPr>
        <dsp:cNvPr id="0" name=""/>
        <dsp:cNvSpPr/>
      </dsp:nvSpPr>
      <dsp:spPr>
        <a:xfrm>
          <a:off x="255685" y="1195243"/>
          <a:ext cx="2463835" cy="2262008"/>
        </a:xfrm>
        <a:prstGeom prst="rect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— </a:t>
          </a:r>
          <a:r>
            <a:rPr lang="ru-RU" sz="1800" b="1" kern="1200" dirty="0" smtClean="0">
              <a:solidFill>
                <a:srgbClr val="7030A0"/>
              </a:solidFill>
            </a:rPr>
            <a:t>Организация </a:t>
          </a:r>
          <a:r>
            <a:rPr lang="ru-RU" sz="1800" b="1" kern="1200" dirty="0" err="1" smtClean="0">
              <a:solidFill>
                <a:srgbClr val="7030A0"/>
              </a:solidFill>
            </a:rPr>
            <a:t>агропрактик</a:t>
          </a:r>
          <a:r>
            <a:rPr lang="ru-RU" sz="1800" b="1" kern="1200" dirty="0" smtClean="0">
              <a:solidFill>
                <a:srgbClr val="7030A0"/>
              </a:solidFill>
            </a:rPr>
            <a:t>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— </a:t>
          </a:r>
          <a:r>
            <a:rPr lang="ru-RU" sz="1800" b="1" kern="1200" dirty="0" smtClean="0">
              <a:solidFill>
                <a:srgbClr val="7030A0"/>
              </a:solidFill>
            </a:rPr>
            <a:t>Проведение специалистами предприятий мастер-классов и тренингов, консультаций</a:t>
          </a:r>
          <a:endParaRPr lang="ru-RU" sz="1800" b="1" kern="1200" dirty="0">
            <a:solidFill>
              <a:srgbClr val="7030A0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>
            <a:solidFill>
              <a:srgbClr val="7030A0"/>
            </a:solidFill>
          </a:endParaRPr>
        </a:p>
      </dsp:txBody>
      <dsp:txXfrm>
        <a:off x="255685" y="1195243"/>
        <a:ext cx="2463835" cy="2262008"/>
      </dsp:txXfrm>
    </dsp:sp>
    <dsp:sp modelId="{C91B641B-E5E1-4476-AE20-F90D10096186}">
      <dsp:nvSpPr>
        <dsp:cNvPr id="0" name=""/>
        <dsp:cNvSpPr/>
      </dsp:nvSpPr>
      <dsp:spPr>
        <a:xfrm>
          <a:off x="2906115" y="970295"/>
          <a:ext cx="5888819" cy="1396962"/>
        </a:xfrm>
        <a:prstGeom prst="rightArrow">
          <a:avLst>
            <a:gd name="adj1" fmla="val 50000"/>
            <a:gd name="adj2" fmla="val 50000"/>
          </a:avLst>
        </a:prstGeom>
        <a:solidFill>
          <a:srgbClr val="FFC58B"/>
        </a:solidFill>
        <a:ln w="25400" cap="flat" cmpd="sng" algn="ctr">
          <a:solidFill>
            <a:srgbClr val="C26C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359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Работодатели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906115" y="1319536"/>
        <a:ext cx="5539579" cy="698481"/>
      </dsp:txXfrm>
    </dsp:sp>
    <dsp:sp modelId="{86B99280-F419-4697-B41A-F13F8FD37C7B}">
      <dsp:nvSpPr>
        <dsp:cNvPr id="0" name=""/>
        <dsp:cNvSpPr/>
      </dsp:nvSpPr>
      <dsp:spPr>
        <a:xfrm>
          <a:off x="5498271" y="2991045"/>
          <a:ext cx="2513631" cy="2067554"/>
        </a:xfrm>
        <a:prstGeom prst="rect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— </a:t>
          </a:r>
          <a:r>
            <a:rPr lang="ru-RU" sz="1800" b="1" kern="1200" dirty="0" smtClean="0">
              <a:solidFill>
                <a:srgbClr val="7030A0"/>
              </a:solidFill>
            </a:rPr>
            <a:t>Знакомство с реальным с/х производством, бытом и обустройством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— </a:t>
          </a:r>
          <a:r>
            <a:rPr lang="ru-RU" sz="1800" b="1" kern="1200" dirty="0" smtClean="0">
              <a:solidFill>
                <a:srgbClr val="7030A0"/>
              </a:solidFill>
            </a:rPr>
            <a:t>Укрепление МТБ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5498271" y="2991045"/>
        <a:ext cx="2513631" cy="2067554"/>
      </dsp:txXfrm>
    </dsp:sp>
    <dsp:sp modelId="{AA2B036C-5597-4A05-A34B-7DC03A46CBEF}">
      <dsp:nvSpPr>
        <dsp:cNvPr id="0" name=""/>
        <dsp:cNvSpPr/>
      </dsp:nvSpPr>
      <dsp:spPr>
        <a:xfrm>
          <a:off x="5520068" y="1937870"/>
          <a:ext cx="3258079" cy="1282475"/>
        </a:xfrm>
        <a:prstGeom prst="rightArrow">
          <a:avLst>
            <a:gd name="adj1" fmla="val 50000"/>
            <a:gd name="adj2" fmla="val 50000"/>
          </a:avLst>
        </a:prstGeom>
        <a:solidFill>
          <a:srgbClr val="FFC58B"/>
        </a:solidFill>
        <a:ln w="25400" cap="flat" cmpd="sng" algn="ctr">
          <a:solidFill>
            <a:srgbClr val="C26C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359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Работодатели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5520068" y="2258489"/>
        <a:ext cx="2937460" cy="641237"/>
      </dsp:txXfrm>
    </dsp:sp>
    <dsp:sp modelId="{11C5C023-BB61-41D4-9BBD-85FA84081216}">
      <dsp:nvSpPr>
        <dsp:cNvPr id="0" name=""/>
        <dsp:cNvSpPr/>
      </dsp:nvSpPr>
      <dsp:spPr>
        <a:xfrm>
          <a:off x="2913904" y="2081296"/>
          <a:ext cx="2380461" cy="2425284"/>
        </a:xfrm>
        <a:prstGeom prst="rect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— </a:t>
          </a:r>
          <a:r>
            <a:rPr lang="ru-RU" sz="1800" b="1" kern="1200" dirty="0" smtClean="0">
              <a:solidFill>
                <a:srgbClr val="7030A0"/>
              </a:solidFill>
            </a:rPr>
            <a:t>Совместное проведение конкурсов профессионального мастерства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— </a:t>
          </a:r>
          <a:r>
            <a:rPr lang="ru-RU" sz="1800" b="1" kern="1200" dirty="0" smtClean="0">
              <a:solidFill>
                <a:srgbClr val="7030A0"/>
              </a:solidFill>
            </a:rPr>
            <a:t>Стажировка педагогических работников</a:t>
          </a:r>
        </a:p>
      </dsp:txBody>
      <dsp:txXfrm>
        <a:off x="2913904" y="2081296"/>
        <a:ext cx="2380461" cy="2425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19C58E-2285-4042-9804-236BBB4357FD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974BDF-EA64-4A38-B8EA-61120D38D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46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C542A4-138C-42BC-81DB-896A2C5DFC61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74BDF-EA64-4A38-B8EA-61120D38D92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6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4D78D8-2CB7-4C43-9F69-F2B2D4760E9E}" type="slidenum">
              <a:rPr lang="ru-RU" smtClean="0">
                <a:latin typeface="Calibri" pitchFamily="34" charset="0"/>
              </a:rPr>
              <a:pPr eaLnBrk="1" hangingPunct="1"/>
              <a:t>16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7358-EF80-4EE4-BF28-109990E1647C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F91D-B025-4CFF-9DEC-5DB5E82D7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3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6063-A345-44AF-A6AE-617BFFF77CDC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77D3-F004-496D-82A4-7398015F4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9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A478-2161-4004-A1BA-63BB1F10798A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5790-E1EE-471E-BF45-AA9BCF57D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3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4601-922A-406C-A022-480FEC944F04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680E-05CE-485A-A714-610C3D9BD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4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A401-0FC0-43C8-A790-0BD9AD7DB3CF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5C5D-E620-4467-A5ED-2F7234682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6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24E7-EA06-439D-A892-6EF8B26C59C9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7D87-5E40-4C12-9B5A-8CAEB9076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5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F41E-9BF3-45F9-90F2-111F0B675A06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B6EB-AEE3-4FC6-BAD7-496501A79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3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9B3A-F122-4667-96F5-2DC4579E41DE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95F-43F1-4A61-A4B1-0668D7E81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6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A054-1AD8-4899-A5D3-ABE1FE11388A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799D-33F1-4C87-86ED-ADAF3C01A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0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E09D-0996-4CD9-8F54-6D10E7F5CEDD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8FA0-CFD2-494F-BADF-E04FA6DF3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7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1EC5-B3A7-4002-A655-6FC2B47AD609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86B9-5A95-490A-A4AD-21D7A5D7B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7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9E37B-9C35-4C37-82F8-A50D9711FEAF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8CE48-5D59-46D7-AA4E-AA2943DC3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64" y="332656"/>
            <a:ext cx="9144064" cy="532453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lvl="0" indent="17463" algn="ctr" eaLnBrk="0" hangingPunct="0"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2075" lvl="0" indent="17463" algn="ctr" eaLnBrk="0" hangingPunct="0"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92075" lvl="0" indent="17463" algn="ctr" eaLnBrk="0" hangingPunct="0">
              <a:defRPr/>
            </a:pPr>
            <a:endParaRPr lang="ru-RU" sz="3600" b="1" dirty="0">
              <a:solidFill>
                <a:srgbClr val="002060"/>
              </a:solidFill>
            </a:endParaRPr>
          </a:p>
          <a:p>
            <a:pPr marL="92075" lvl="0" indent="17463" algn="ctr" eaLnBrk="0" hangingPunct="0">
              <a:defRPr/>
            </a:pPr>
            <a:endParaRPr lang="en-US" sz="3600" b="1" dirty="0">
              <a:solidFill>
                <a:srgbClr val="002060"/>
              </a:solidFill>
            </a:endParaRPr>
          </a:p>
          <a:p>
            <a:pPr marL="92075" lvl="0" indent="17463" algn="ctr" eaLnBrk="0" hangingPunct="0">
              <a:defRPr/>
            </a:pPr>
            <a:r>
              <a:rPr lang="ru-RU" sz="4000" b="1" dirty="0">
                <a:solidFill>
                  <a:srgbClr val="C00000"/>
                </a:solidFill>
              </a:rPr>
              <a:t>О реализации пилотного сетевого проекта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92075" lvl="0" indent="17463" algn="ctr" eaLnBrk="0" hangingPunct="0"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>
                <a:solidFill>
                  <a:srgbClr val="C00000"/>
                </a:solidFill>
              </a:rPr>
              <a:t>АГРОТЕХПРОФИ»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92075" lvl="0" indent="17463" algn="ctr" eaLnBrk="0" hangingPunct="0">
              <a:defRPr/>
            </a:pPr>
            <a:r>
              <a:rPr lang="ru-RU" sz="4000" b="1" dirty="0">
                <a:solidFill>
                  <a:srgbClr val="C00000"/>
                </a:solidFill>
              </a:rPr>
              <a:t>ш</a:t>
            </a:r>
            <a:r>
              <a:rPr lang="ru-RU" sz="4000" b="1" dirty="0" smtClean="0">
                <a:solidFill>
                  <a:srgbClr val="C00000"/>
                </a:solidFill>
              </a:rPr>
              <a:t>кола-техникум-предприятие</a:t>
            </a:r>
            <a:endParaRPr lang="ru-RU" sz="4000" b="1" dirty="0">
              <a:solidFill>
                <a:srgbClr val="C00000"/>
              </a:solidFill>
            </a:endParaRPr>
          </a:p>
          <a:p>
            <a:pPr marL="92075" lvl="0" indent="17463" algn="ctr" eaLnBrk="0" hangingPunct="0">
              <a:defRPr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671" y="265937"/>
            <a:ext cx="14986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8045" y="18987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Краснодарского края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Лабинский аграрный техникум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2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</a:t>
            </a:r>
            <a:r>
              <a:rPr lang="ru-RU" sz="26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Программа элективного курса</a:t>
            </a:r>
          </a:p>
          <a:p>
            <a:pPr marL="365125" indent="-255588" algn="ctr" eaLnBrk="0" hangingPunct="0">
              <a:defRPr/>
            </a:pP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«		«Агротехнологические и информационные технологии 	в сельском хозяйстве»</a:t>
            </a:r>
            <a:r>
              <a:rPr lang="ru-RU" sz="26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2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25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yazagro.ru/upload/medialibrary/4c5/ves_sev_ob_in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256" y="1285738"/>
            <a:ext cx="3576690" cy="234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remiadengi.com/ifls/small-image/141028-145209-6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19795"/>
            <a:ext cx="4032447" cy="2418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tk-33.ru/upload/%D0%9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859" y="4076181"/>
            <a:ext cx="3748087" cy="2305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storia-usa.at.ua/newzzz/proiswestviya/komp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3" y="1285738"/>
            <a:ext cx="4350320" cy="234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3430033"/>
            <a:ext cx="33843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Основы растениеводства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445051"/>
            <a:ext cx="41764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Информационные системы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6238079"/>
            <a:ext cx="352839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Устройство автомобилей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8" y="6238079"/>
            <a:ext cx="386419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животноводства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26234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4303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2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</a:t>
            </a:r>
            <a:r>
              <a:rPr lang="ru-RU" sz="26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</a:t>
            </a:r>
            <a:r>
              <a:rPr lang="ru-RU" sz="3600" b="1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Предпрофильное</a:t>
            </a:r>
            <a:r>
              <a:rPr lang="ru-RU" sz="3600" b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обучение</a:t>
            </a:r>
            <a:endParaRPr lang="ru-RU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5603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25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Z:\Грецова Е.В\сочи\Профориентация по средам\20160316_1422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515" y="96135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3\Desktop\профориентация\Профориентация по школам2015-2016\МОБУ СОШ №5\НА САЙТ\20151113_0956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03" y="3779601"/>
            <a:ext cx="4100512" cy="307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195" y="3779601"/>
            <a:ext cx="4100511" cy="307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Z:\Грецова Е.В\сочи\Профориентация по средам\20160316_1445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25805"/>
            <a:ext cx="4046690" cy="303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078493" y="6386616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5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5797"/>
            <a:ext cx="8244408" cy="9668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2800" dirty="0" smtClean="0">
                <a:solidFill>
                  <a:prstClr val="black"/>
                </a:solidFill>
                <a:latin typeface="Bookman Old Style" pitchFamily="18" charset="0"/>
              </a:rPr>
              <a:t>    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899592" y="1038890"/>
            <a:ext cx="7668000" cy="4694366"/>
          </a:xfrm>
          <a:custGeom>
            <a:avLst/>
            <a:gdLst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1395000 w 7668000"/>
              <a:gd name="connsiteY5" fmla="*/ 2790000 h 5580000"/>
              <a:gd name="connsiteX6" fmla="*/ 3834000 w 7668000"/>
              <a:gd name="connsiteY6" fmla="*/ 4185000 h 5580000"/>
              <a:gd name="connsiteX7" fmla="*/ 6273000 w 7668000"/>
              <a:gd name="connsiteY7" fmla="*/ 2790000 h 5580000"/>
              <a:gd name="connsiteX8" fmla="*/ 3834000 w 7668000"/>
              <a:gd name="connsiteY8" fmla="*/ 1395000 h 5580000"/>
              <a:gd name="connsiteX9" fmla="*/ 1395000 w 7668000"/>
              <a:gd name="connsiteY9" fmla="*/ 2790000 h 5580000"/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1395000 w 7668000"/>
              <a:gd name="connsiteY5" fmla="*/ 2790000 h 5580000"/>
              <a:gd name="connsiteX6" fmla="*/ 3834000 w 7668000"/>
              <a:gd name="connsiteY6" fmla="*/ 4185000 h 5580000"/>
              <a:gd name="connsiteX7" fmla="*/ 6273000 w 7668000"/>
              <a:gd name="connsiteY7" fmla="*/ 2790000 h 5580000"/>
              <a:gd name="connsiteX8" fmla="*/ 3905251 w 7668000"/>
              <a:gd name="connsiteY8" fmla="*/ 670605 h 5580000"/>
              <a:gd name="connsiteX9" fmla="*/ 1395000 w 7668000"/>
              <a:gd name="connsiteY9" fmla="*/ 2790000 h 5580000"/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670605 w 7668000"/>
              <a:gd name="connsiteY5" fmla="*/ 2706873 h 5580000"/>
              <a:gd name="connsiteX6" fmla="*/ 3834000 w 7668000"/>
              <a:gd name="connsiteY6" fmla="*/ 4185000 h 5580000"/>
              <a:gd name="connsiteX7" fmla="*/ 6273000 w 7668000"/>
              <a:gd name="connsiteY7" fmla="*/ 2790000 h 5580000"/>
              <a:gd name="connsiteX8" fmla="*/ 3905251 w 7668000"/>
              <a:gd name="connsiteY8" fmla="*/ 670605 h 5580000"/>
              <a:gd name="connsiteX9" fmla="*/ 670605 w 7668000"/>
              <a:gd name="connsiteY9" fmla="*/ 2706873 h 5580000"/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670605 w 7668000"/>
              <a:gd name="connsiteY5" fmla="*/ 2706873 h 5580000"/>
              <a:gd name="connsiteX6" fmla="*/ 3834000 w 7668000"/>
              <a:gd name="connsiteY6" fmla="*/ 4185000 h 5580000"/>
              <a:gd name="connsiteX7" fmla="*/ 7163649 w 7668000"/>
              <a:gd name="connsiteY7" fmla="*/ 2754374 h 5580000"/>
              <a:gd name="connsiteX8" fmla="*/ 3905251 w 7668000"/>
              <a:gd name="connsiteY8" fmla="*/ 670605 h 5580000"/>
              <a:gd name="connsiteX9" fmla="*/ 670605 w 7668000"/>
              <a:gd name="connsiteY9" fmla="*/ 2706873 h 5580000"/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670605 w 7668000"/>
              <a:gd name="connsiteY5" fmla="*/ 2706873 h 5580000"/>
              <a:gd name="connsiteX6" fmla="*/ 3810249 w 7668000"/>
              <a:gd name="connsiteY6" fmla="*/ 5075649 h 5580000"/>
              <a:gd name="connsiteX7" fmla="*/ 7163649 w 7668000"/>
              <a:gd name="connsiteY7" fmla="*/ 2754374 h 5580000"/>
              <a:gd name="connsiteX8" fmla="*/ 3905251 w 7668000"/>
              <a:gd name="connsiteY8" fmla="*/ 670605 h 5580000"/>
              <a:gd name="connsiteX9" fmla="*/ 670605 w 7668000"/>
              <a:gd name="connsiteY9" fmla="*/ 2706873 h 5580000"/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682481 w 7668000"/>
              <a:gd name="connsiteY5" fmla="*/ 2873127 h 5580000"/>
              <a:gd name="connsiteX6" fmla="*/ 3810249 w 7668000"/>
              <a:gd name="connsiteY6" fmla="*/ 5075649 h 5580000"/>
              <a:gd name="connsiteX7" fmla="*/ 7163649 w 7668000"/>
              <a:gd name="connsiteY7" fmla="*/ 2754374 h 5580000"/>
              <a:gd name="connsiteX8" fmla="*/ 3905251 w 7668000"/>
              <a:gd name="connsiteY8" fmla="*/ 670605 h 5580000"/>
              <a:gd name="connsiteX9" fmla="*/ 682481 w 7668000"/>
              <a:gd name="connsiteY9" fmla="*/ 2873127 h 5580000"/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670605 w 7668000"/>
              <a:gd name="connsiteY5" fmla="*/ 2790000 h 5580000"/>
              <a:gd name="connsiteX6" fmla="*/ 3810249 w 7668000"/>
              <a:gd name="connsiteY6" fmla="*/ 5075649 h 5580000"/>
              <a:gd name="connsiteX7" fmla="*/ 7163649 w 7668000"/>
              <a:gd name="connsiteY7" fmla="*/ 2754374 h 5580000"/>
              <a:gd name="connsiteX8" fmla="*/ 3905251 w 7668000"/>
              <a:gd name="connsiteY8" fmla="*/ 670605 h 5580000"/>
              <a:gd name="connsiteX9" fmla="*/ 670605 w 7668000"/>
              <a:gd name="connsiteY9" fmla="*/ 2790000 h 5580000"/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670605 w 7668000"/>
              <a:gd name="connsiteY5" fmla="*/ 2790000 h 5580000"/>
              <a:gd name="connsiteX6" fmla="*/ 3810249 w 7668000"/>
              <a:gd name="connsiteY6" fmla="*/ 5075649 h 5580000"/>
              <a:gd name="connsiteX7" fmla="*/ 7163649 w 7668000"/>
              <a:gd name="connsiteY7" fmla="*/ 2754374 h 5580000"/>
              <a:gd name="connsiteX8" fmla="*/ 5904969 w 7668000"/>
              <a:gd name="connsiteY8" fmla="*/ 1181796 h 5580000"/>
              <a:gd name="connsiteX9" fmla="*/ 3905251 w 7668000"/>
              <a:gd name="connsiteY9" fmla="*/ 670605 h 5580000"/>
              <a:gd name="connsiteX10" fmla="*/ 670605 w 7668000"/>
              <a:gd name="connsiteY10" fmla="*/ 2790000 h 5580000"/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670605 w 7668000"/>
              <a:gd name="connsiteY5" fmla="*/ 2790000 h 5580000"/>
              <a:gd name="connsiteX6" fmla="*/ 3810249 w 7668000"/>
              <a:gd name="connsiteY6" fmla="*/ 5075649 h 5580000"/>
              <a:gd name="connsiteX7" fmla="*/ 7163649 w 7668000"/>
              <a:gd name="connsiteY7" fmla="*/ 2754374 h 5580000"/>
              <a:gd name="connsiteX8" fmla="*/ 5904969 w 7668000"/>
              <a:gd name="connsiteY8" fmla="*/ 1181796 h 5580000"/>
              <a:gd name="connsiteX9" fmla="*/ 3905251 w 7668000"/>
              <a:gd name="connsiteY9" fmla="*/ 670605 h 5580000"/>
              <a:gd name="connsiteX10" fmla="*/ 1748605 w 7668000"/>
              <a:gd name="connsiteY10" fmla="*/ 1217422 h 5580000"/>
              <a:gd name="connsiteX11" fmla="*/ 670605 w 7668000"/>
              <a:gd name="connsiteY11" fmla="*/ 2790000 h 5580000"/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670605 w 7668000"/>
              <a:gd name="connsiteY5" fmla="*/ 2790000 h 5580000"/>
              <a:gd name="connsiteX6" fmla="*/ 1534850 w 7668000"/>
              <a:gd name="connsiteY6" fmla="*/ 4293131 h 5580000"/>
              <a:gd name="connsiteX7" fmla="*/ 3810249 w 7668000"/>
              <a:gd name="connsiteY7" fmla="*/ 5075649 h 5580000"/>
              <a:gd name="connsiteX8" fmla="*/ 7163649 w 7668000"/>
              <a:gd name="connsiteY8" fmla="*/ 2754374 h 5580000"/>
              <a:gd name="connsiteX9" fmla="*/ 5904969 w 7668000"/>
              <a:gd name="connsiteY9" fmla="*/ 1181796 h 5580000"/>
              <a:gd name="connsiteX10" fmla="*/ 3905251 w 7668000"/>
              <a:gd name="connsiteY10" fmla="*/ 670605 h 5580000"/>
              <a:gd name="connsiteX11" fmla="*/ 1748605 w 7668000"/>
              <a:gd name="connsiteY11" fmla="*/ 1217422 h 5580000"/>
              <a:gd name="connsiteX12" fmla="*/ 670605 w 7668000"/>
              <a:gd name="connsiteY12" fmla="*/ 2790000 h 5580000"/>
              <a:gd name="connsiteX0" fmla="*/ 0 w 7668000"/>
              <a:gd name="connsiteY0" fmla="*/ 2790000 h 5580000"/>
              <a:gd name="connsiteX1" fmla="*/ 3834000 w 7668000"/>
              <a:gd name="connsiteY1" fmla="*/ 0 h 5580000"/>
              <a:gd name="connsiteX2" fmla="*/ 7668000 w 7668000"/>
              <a:gd name="connsiteY2" fmla="*/ 2790000 h 5580000"/>
              <a:gd name="connsiteX3" fmla="*/ 3834000 w 7668000"/>
              <a:gd name="connsiteY3" fmla="*/ 5580000 h 5580000"/>
              <a:gd name="connsiteX4" fmla="*/ 0 w 7668000"/>
              <a:gd name="connsiteY4" fmla="*/ 2790000 h 5580000"/>
              <a:gd name="connsiteX5" fmla="*/ 670605 w 7668000"/>
              <a:gd name="connsiteY5" fmla="*/ 2790000 h 5580000"/>
              <a:gd name="connsiteX6" fmla="*/ 1534850 w 7668000"/>
              <a:gd name="connsiteY6" fmla="*/ 4293131 h 5580000"/>
              <a:gd name="connsiteX7" fmla="*/ 3810249 w 7668000"/>
              <a:gd name="connsiteY7" fmla="*/ 5075649 h 5580000"/>
              <a:gd name="connsiteX8" fmla="*/ 6035598 w 7668000"/>
              <a:gd name="connsiteY8" fmla="*/ 4376258 h 5580000"/>
              <a:gd name="connsiteX9" fmla="*/ 7163649 w 7668000"/>
              <a:gd name="connsiteY9" fmla="*/ 2754374 h 5580000"/>
              <a:gd name="connsiteX10" fmla="*/ 5904969 w 7668000"/>
              <a:gd name="connsiteY10" fmla="*/ 1181796 h 5580000"/>
              <a:gd name="connsiteX11" fmla="*/ 3905251 w 7668000"/>
              <a:gd name="connsiteY11" fmla="*/ 670605 h 5580000"/>
              <a:gd name="connsiteX12" fmla="*/ 1748605 w 7668000"/>
              <a:gd name="connsiteY12" fmla="*/ 1217422 h 5580000"/>
              <a:gd name="connsiteX13" fmla="*/ 670605 w 7668000"/>
              <a:gd name="connsiteY13" fmla="*/ 2790000 h 55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8000" h="5580000">
                <a:moveTo>
                  <a:pt x="0" y="2790000"/>
                </a:moveTo>
                <a:cubicBezTo>
                  <a:pt x="0" y="1249126"/>
                  <a:pt x="1716540" y="0"/>
                  <a:pt x="3834000" y="0"/>
                </a:cubicBezTo>
                <a:cubicBezTo>
                  <a:pt x="5951460" y="0"/>
                  <a:pt x="7668000" y="1249126"/>
                  <a:pt x="7668000" y="2790000"/>
                </a:cubicBezTo>
                <a:cubicBezTo>
                  <a:pt x="7668000" y="4330874"/>
                  <a:pt x="5951460" y="5580000"/>
                  <a:pt x="3834000" y="5580000"/>
                </a:cubicBezTo>
                <a:cubicBezTo>
                  <a:pt x="1716540" y="5580000"/>
                  <a:pt x="0" y="4330874"/>
                  <a:pt x="0" y="2790000"/>
                </a:cubicBezTo>
                <a:close/>
                <a:moveTo>
                  <a:pt x="670605" y="2790000"/>
                </a:moveTo>
                <a:cubicBezTo>
                  <a:pt x="634979" y="3302618"/>
                  <a:pt x="1011576" y="3912190"/>
                  <a:pt x="1534850" y="4293131"/>
                </a:cubicBezTo>
                <a:cubicBezTo>
                  <a:pt x="2058124" y="4674072"/>
                  <a:pt x="3060124" y="5061795"/>
                  <a:pt x="3810249" y="5075649"/>
                </a:cubicBezTo>
                <a:cubicBezTo>
                  <a:pt x="4560374" y="5089503"/>
                  <a:pt x="5476698" y="4763137"/>
                  <a:pt x="6035598" y="4376258"/>
                </a:cubicBezTo>
                <a:cubicBezTo>
                  <a:pt x="6594498" y="3989379"/>
                  <a:pt x="7130002" y="3233345"/>
                  <a:pt x="7163649" y="2754374"/>
                </a:cubicBezTo>
                <a:cubicBezTo>
                  <a:pt x="7197296" y="2275403"/>
                  <a:pt x="6448035" y="1529091"/>
                  <a:pt x="5904969" y="1181796"/>
                </a:cubicBezTo>
                <a:cubicBezTo>
                  <a:pt x="5361903" y="834501"/>
                  <a:pt x="4597978" y="664667"/>
                  <a:pt x="3905251" y="670605"/>
                </a:cubicBezTo>
                <a:cubicBezTo>
                  <a:pt x="3212524" y="676543"/>
                  <a:pt x="2287713" y="864190"/>
                  <a:pt x="1748605" y="1217422"/>
                </a:cubicBezTo>
                <a:cubicBezTo>
                  <a:pt x="1209497" y="1570655"/>
                  <a:pt x="706231" y="2277382"/>
                  <a:pt x="670605" y="2790000"/>
                </a:cubicBezTo>
                <a:close/>
              </a:path>
            </a:pathLst>
          </a:custGeom>
          <a:solidFill>
            <a:schemeClr val="accent3"/>
          </a:solidFill>
          <a:ln w="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harsh" dir="t">
              <a:rot lat="0" lon="0" rev="3000000"/>
            </a:lightRig>
          </a:scene3d>
          <a:sp3d extrusionH="298450" contourW="19050">
            <a:bevelT w="260350" h="120650" prst="angle"/>
            <a:bevelB w="266700" h="13970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797"/>
            <a:ext cx="8064896" cy="9668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«Система предпрофильного обучения должна интегрироваться в большую систему – 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межмуниципальную образовательную сеть»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97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16610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>
                <a:solidFill>
                  <a:prstClr val="black"/>
                </a:solidFill>
              </a:rPr>
              <a:t>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6361" y="1556792"/>
            <a:ext cx="3594100" cy="2088232"/>
          </a:xfrm>
          <a:prstGeom prst="donut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5577652" y="1556792"/>
            <a:ext cx="3594100" cy="2088232"/>
          </a:xfrm>
          <a:prstGeom prst="donut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2936542" y="4542946"/>
            <a:ext cx="3594100" cy="2003260"/>
          </a:xfrm>
          <a:prstGeom prst="donut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12" y="2339298"/>
            <a:ext cx="3662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сеть</a:t>
            </a:r>
            <a:endParaRPr lang="ru-RU" sz="28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4603" y="2339298"/>
            <a:ext cx="3662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сеть</a:t>
            </a:r>
            <a:endParaRPr lang="ru-RU" sz="28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7908" y="5550851"/>
            <a:ext cx="3662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сеть</a:t>
            </a:r>
            <a:endParaRPr lang="ru-RU" sz="28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9336" y="3431361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Межмуниципальная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сеть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 rot="10800000" flipV="1">
            <a:off x="2967859" y="2552241"/>
            <a:ext cx="3312368" cy="1911311"/>
            <a:chOff x="280617" y="1940958"/>
            <a:chExt cx="3842138" cy="2045289"/>
          </a:xfrm>
          <a:scene3d>
            <a:camera prst="orthographicFront"/>
            <a:lightRig rig="chilly" dir="t"/>
          </a:scene3d>
        </p:grpSpPr>
        <p:sp>
          <p:nvSpPr>
            <p:cNvPr id="10" name="Овал 9"/>
            <p:cNvSpPr/>
            <p:nvPr/>
          </p:nvSpPr>
          <p:spPr>
            <a:xfrm>
              <a:off x="280617" y="1940958"/>
              <a:ext cx="3842138" cy="2045289"/>
            </a:xfrm>
            <a:prstGeom prst="ellipse">
              <a:avLst/>
            </a:prstGeom>
            <a:solidFill>
              <a:srgbClr val="FF9933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18038"/>
                <a:satOff val="-21072"/>
                <a:lumOff val="-4510"/>
                <a:alphaOff val="0"/>
              </a:schemeClr>
            </a:fillRef>
            <a:effectRef idx="0">
              <a:schemeClr val="accent4">
                <a:hueOff val="1218038"/>
                <a:satOff val="-21072"/>
                <a:lumOff val="-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Профессиональная подготовка по профессиям аграрного профиля</a:t>
              </a:r>
            </a:p>
          </p:txBody>
        </p:sp>
        <p:sp>
          <p:nvSpPr>
            <p:cNvPr id="11" name="Овал 4"/>
            <p:cNvSpPr/>
            <p:nvPr/>
          </p:nvSpPr>
          <p:spPr>
            <a:xfrm>
              <a:off x="525972" y="2156916"/>
              <a:ext cx="2634695" cy="14462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Стрелка вправо 22"/>
          <p:cNvSpPr/>
          <p:nvPr/>
        </p:nvSpPr>
        <p:spPr>
          <a:xfrm rot="13169753">
            <a:off x="2557528" y="2710552"/>
            <a:ext cx="646274" cy="242319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Группа 24"/>
          <p:cNvGrpSpPr/>
          <p:nvPr/>
        </p:nvGrpSpPr>
        <p:grpSpPr>
          <a:xfrm>
            <a:off x="5961402" y="1124744"/>
            <a:ext cx="3031350" cy="1555749"/>
            <a:chOff x="473971" y="2650419"/>
            <a:chExt cx="3591564" cy="2029024"/>
          </a:xfrm>
          <a:scene3d>
            <a:camera prst="orthographicFront"/>
            <a:lightRig rig="chilly" dir="t"/>
          </a:scene3d>
        </p:grpSpPr>
        <p:sp>
          <p:nvSpPr>
            <p:cNvPr id="26" name="Овал 25"/>
            <p:cNvSpPr/>
            <p:nvPr/>
          </p:nvSpPr>
          <p:spPr>
            <a:xfrm>
              <a:off x="473971" y="2650419"/>
              <a:ext cx="3591564" cy="2029024"/>
            </a:xfrm>
            <a:prstGeom prst="ellipse">
              <a:avLst/>
            </a:prstGeom>
            <a:solidFill>
              <a:srgbClr val="FF9933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18038"/>
                <a:satOff val="-21072"/>
                <a:lumOff val="-4510"/>
                <a:alphaOff val="0"/>
              </a:schemeClr>
            </a:fillRef>
            <a:effectRef idx="0">
              <a:schemeClr val="accent4">
                <a:hueOff val="1218038"/>
                <a:satOff val="-21072"/>
                <a:lumOff val="-4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1209158" y="3259041"/>
              <a:ext cx="2365449" cy="5569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Слесарь по ремонту сельскохозяйственных 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машин и </a:t>
              </a: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оборудования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04077" y="1208041"/>
            <a:ext cx="2663779" cy="1472452"/>
            <a:chOff x="477072" y="2288167"/>
            <a:chExt cx="3591564" cy="1918415"/>
          </a:xfrm>
          <a:scene3d>
            <a:camera prst="orthographicFront"/>
            <a:lightRig rig="chilly" dir="t"/>
          </a:scene3d>
        </p:grpSpPr>
        <p:sp>
          <p:nvSpPr>
            <p:cNvPr id="32" name="Овал 31"/>
            <p:cNvSpPr/>
            <p:nvPr/>
          </p:nvSpPr>
          <p:spPr>
            <a:xfrm>
              <a:off x="477072" y="2288167"/>
              <a:ext cx="3591564" cy="1918415"/>
            </a:xfrm>
            <a:prstGeom prst="ellipse">
              <a:avLst/>
            </a:prstGeom>
            <a:solidFill>
              <a:srgbClr val="FF9933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18038"/>
                <a:satOff val="-21072"/>
                <a:lumOff val="-4510"/>
                <a:alphaOff val="0"/>
              </a:schemeClr>
            </a:fillRef>
            <a:effectRef idx="0">
              <a:schemeClr val="accent4">
                <a:hueOff val="1218038"/>
                <a:satOff val="-21072"/>
                <a:lumOff val="-4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1289774" y="3018661"/>
              <a:ext cx="1870890" cy="439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Овощевод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1158" y="3516351"/>
            <a:ext cx="2896697" cy="1523490"/>
            <a:chOff x="0" y="1917768"/>
            <a:chExt cx="3591564" cy="1984911"/>
          </a:xfrm>
          <a:scene3d>
            <a:camera prst="orthographicFront"/>
            <a:lightRig rig="chilly" dir="t"/>
          </a:scene3d>
        </p:grpSpPr>
        <p:sp>
          <p:nvSpPr>
            <p:cNvPr id="35" name="Овал 34"/>
            <p:cNvSpPr/>
            <p:nvPr/>
          </p:nvSpPr>
          <p:spPr>
            <a:xfrm>
              <a:off x="0" y="1917768"/>
              <a:ext cx="3591564" cy="1984911"/>
            </a:xfrm>
            <a:prstGeom prst="ellipse">
              <a:avLst/>
            </a:prstGeom>
            <a:solidFill>
              <a:srgbClr val="FF9933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18038"/>
                <a:satOff val="-21072"/>
                <a:lumOff val="-4510"/>
                <a:alphaOff val="0"/>
              </a:schemeClr>
            </a:fillRef>
            <a:effectRef idx="0">
              <a:schemeClr val="accent4">
                <a:hueOff val="1218038"/>
                <a:satOff val="-21072"/>
                <a:lumOff val="-4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525972" y="2156916"/>
              <a:ext cx="2634695" cy="14462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Секретарь руководителя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02780" y="3516350"/>
            <a:ext cx="3788545" cy="3223675"/>
            <a:chOff x="525972" y="-596880"/>
            <a:chExt cx="4697351" cy="4200033"/>
          </a:xfrm>
          <a:scene3d>
            <a:camera prst="orthographicFront"/>
            <a:lightRig rig="chilly" dir="t"/>
          </a:scene3d>
        </p:grpSpPr>
        <p:sp>
          <p:nvSpPr>
            <p:cNvPr id="38" name="Овал 37"/>
            <p:cNvSpPr/>
            <p:nvPr/>
          </p:nvSpPr>
          <p:spPr>
            <a:xfrm>
              <a:off x="1631759" y="-596880"/>
              <a:ext cx="3591564" cy="1984911"/>
            </a:xfrm>
            <a:prstGeom prst="ellipse">
              <a:avLst/>
            </a:prstGeom>
            <a:solidFill>
              <a:srgbClr val="FF9933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18038"/>
                <a:satOff val="-21072"/>
                <a:lumOff val="-4510"/>
                <a:alphaOff val="0"/>
              </a:schemeClr>
            </a:fillRef>
            <a:effectRef idx="0">
              <a:schemeClr val="accent4">
                <a:hueOff val="1218038"/>
                <a:satOff val="-21072"/>
                <a:lumOff val="-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Животновод с основами ветеринарии 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Овал 4"/>
            <p:cNvSpPr/>
            <p:nvPr/>
          </p:nvSpPr>
          <p:spPr>
            <a:xfrm>
              <a:off x="525972" y="2156916"/>
              <a:ext cx="2634695" cy="14462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Овал 4"/>
          <p:cNvSpPr/>
          <p:nvPr/>
        </p:nvSpPr>
        <p:spPr>
          <a:xfrm>
            <a:off x="1654347" y="4755052"/>
            <a:ext cx="1854254" cy="1110039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solidFill>
                <a:srgbClr val="C00000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8150067">
            <a:off x="2895241" y="3949972"/>
            <a:ext cx="361809" cy="235341"/>
          </a:xfrm>
          <a:prstGeom prst="rightArrow">
            <a:avLst>
              <a:gd name="adj1" fmla="val 60155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Стрелка вправо 49"/>
          <p:cNvSpPr/>
          <p:nvPr/>
        </p:nvSpPr>
        <p:spPr>
          <a:xfrm rot="3451785">
            <a:off x="6099533" y="3931520"/>
            <a:ext cx="309638" cy="24306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Стрелка вправо 50"/>
          <p:cNvSpPr/>
          <p:nvPr/>
        </p:nvSpPr>
        <p:spPr>
          <a:xfrm rot="19368907">
            <a:off x="6072133" y="2707527"/>
            <a:ext cx="656676" cy="232253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899592" y="5797"/>
            <a:ext cx="8244408" cy="9668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2800" dirty="0" smtClean="0">
                <a:solidFill>
                  <a:prstClr val="black"/>
                </a:solidFill>
                <a:latin typeface="Bookman Old Style" pitchFamily="18" charset="0"/>
              </a:rPr>
              <a:t>    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97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1043608" y="5797"/>
            <a:ext cx="8064896" cy="96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межшкольных классов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064705" y="5165987"/>
            <a:ext cx="2896697" cy="1523490"/>
            <a:chOff x="0" y="1917768"/>
            <a:chExt cx="3591564" cy="1984911"/>
          </a:xfrm>
          <a:scene3d>
            <a:camera prst="orthographicFront"/>
            <a:lightRig rig="chilly" dir="t"/>
          </a:scene3d>
        </p:grpSpPr>
        <p:sp>
          <p:nvSpPr>
            <p:cNvPr id="52" name="Овал 51"/>
            <p:cNvSpPr/>
            <p:nvPr/>
          </p:nvSpPr>
          <p:spPr>
            <a:xfrm>
              <a:off x="0" y="1917768"/>
              <a:ext cx="3591564" cy="1984911"/>
            </a:xfrm>
            <a:prstGeom prst="ellipse">
              <a:avLst/>
            </a:prstGeom>
            <a:solidFill>
              <a:srgbClr val="FF9933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18038"/>
                <a:satOff val="-21072"/>
                <a:lumOff val="-4510"/>
                <a:alphaOff val="0"/>
              </a:schemeClr>
            </a:fillRef>
            <a:effectRef idx="0">
              <a:schemeClr val="accent4">
                <a:hueOff val="1218038"/>
                <a:satOff val="-21072"/>
                <a:lumOff val="-4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Овал 4"/>
            <p:cNvSpPr/>
            <p:nvPr/>
          </p:nvSpPr>
          <p:spPr>
            <a:xfrm>
              <a:off x="525972" y="2156916"/>
              <a:ext cx="2634695" cy="14462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Тракторист-машинист с/х производства </a:t>
              </a:r>
            </a:p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(10-11 классы)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Стрелка вправо 53"/>
          <p:cNvSpPr/>
          <p:nvPr/>
        </p:nvSpPr>
        <p:spPr>
          <a:xfrm rot="5400000">
            <a:off x="4297272" y="4669595"/>
            <a:ext cx="508239" cy="232253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816610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5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400" b="1" dirty="0" smtClean="0">
                <a:solidFill>
                  <a:srgbClr val="C00000"/>
                </a:solidFill>
              </a:rPr>
              <a:t>          </a:t>
            </a:r>
            <a:r>
              <a:rPr lang="ru-RU" sz="3400" b="1" dirty="0">
                <a:solidFill>
                  <a:srgbClr val="FF0000"/>
                </a:solidFill>
              </a:rPr>
              <a:t>Роль работодателей в </a:t>
            </a:r>
            <a:r>
              <a:rPr lang="ru-RU" sz="3400" b="1" dirty="0" smtClean="0">
                <a:solidFill>
                  <a:srgbClr val="FF0000"/>
                </a:solidFill>
              </a:rPr>
              <a:t>реализации</a:t>
            </a:r>
          </a:p>
          <a:p>
            <a:pPr marL="365125" indent="444500" algn="ctr" eaLnBrk="0" hangingPunct="0"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сетевого </a:t>
            </a:r>
            <a:r>
              <a:rPr lang="ru-RU" sz="3400" b="1" dirty="0">
                <a:solidFill>
                  <a:srgbClr val="FF0000"/>
                </a:solidFill>
              </a:rPr>
              <a:t>проекта «АГРОТЕХПРОФИ»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6621094"/>
              </p:ext>
            </p:extLst>
          </p:nvPr>
        </p:nvGraphicFramePr>
        <p:xfrm>
          <a:off x="107504" y="1556792"/>
          <a:ext cx="8856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84311" cy="119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16610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8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 Сетевое взаимодействие</a:t>
            </a:r>
          </a:p>
          <a:p>
            <a:pPr marL="365125" indent="-255588" algn="ctr" eaLnBrk="0" hangingPunct="0">
              <a:defRPr/>
            </a:pP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      с предприятиями аграрного кластера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5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25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8316417" y="6429375"/>
            <a:ext cx="541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4" y="3789040"/>
            <a:ext cx="4371920" cy="3098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Антон\Desktop\work\Фото\ФОТО КОНТОРА\фоото\DSC0074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2"/>
          <a:stretch/>
        </p:blipFill>
        <p:spPr bwMode="auto">
          <a:xfrm>
            <a:off x="4487227" y="3766560"/>
            <a:ext cx="4656773" cy="309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DSC0091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1775" y="968480"/>
            <a:ext cx="6140450" cy="29845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16610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87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:\Остроушко\P10507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4214842" cy="316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3" name="Picture 1" descr="Z:\Остроушко\PA0604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-4253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  </a:t>
            </a:r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Международное сотрудничество</a:t>
            </a:r>
          </a:p>
          <a:p>
            <a:pPr marL="365125" indent="-255588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      с «</a:t>
            </a:r>
            <a:r>
              <a:rPr lang="ru-RU" sz="2200" b="1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Аграр</a:t>
            </a:r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Контакте </a:t>
            </a:r>
            <a:r>
              <a:rPr lang="ru-RU" sz="2200" b="1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Интернациональ</a:t>
            </a:r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» </a:t>
            </a:r>
            <a:r>
              <a:rPr lang="ru-RU" sz="2200" b="1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г.Штудгард</a:t>
            </a:r>
            <a:endParaRPr lang="ru-RU" sz="2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3797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47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Андрей\Desktop\P104092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428628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Z:\Остроушко\P105064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7" y="1000108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714627" y="3844930"/>
            <a:ext cx="40005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Стажировка студентов в Германии</a:t>
            </a:r>
          </a:p>
        </p:txBody>
      </p:sp>
      <p:sp>
        <p:nvSpPr>
          <p:cNvPr id="33801" name="TextBox 13"/>
          <p:cNvSpPr txBox="1">
            <a:spLocks noChangeArrowheads="1"/>
          </p:cNvSpPr>
          <p:nvPr/>
        </p:nvSpPr>
        <p:spPr bwMode="auto">
          <a:xfrm>
            <a:off x="8455672" y="6384471"/>
            <a:ext cx="541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266950" y="115888"/>
            <a:ext cx="559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Учебная фирма «Белый клык»</a:t>
            </a:r>
          </a:p>
        </p:txBody>
      </p:sp>
      <p:pic>
        <p:nvPicPr>
          <p:cNvPr id="9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" y="52388"/>
            <a:ext cx="1017588" cy="94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Сетевое взаимодействие</a:t>
            </a:r>
          </a:p>
          <a:p>
            <a:pPr marL="365125" indent="-255588" algn="ctr" eaLnBrk="0" hangingPunct="0">
              <a:defRPr/>
            </a:pP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     </a:t>
            </a: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 предприятиями 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аграрного кластера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33338"/>
            <a:ext cx="1017588" cy="94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9" name="Picture 4" descr="F:\Image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1003300"/>
            <a:ext cx="21415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 descr="F:\lab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2708275"/>
            <a:ext cx="21415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" descr="F:\28599_9299d9b2__9299d9b2_midd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4005263"/>
            <a:ext cx="2141538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425" y="981075"/>
            <a:ext cx="7010400" cy="58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5" descr="F:\2010092012294824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5516563"/>
            <a:ext cx="21415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8610872" y="6330678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1029" name="Picture 5" descr="http://abali.ru/wp-content/uploads/2011/02/gerb_kubani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675" y="985006"/>
            <a:ext cx="1311150" cy="15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3\Desktop\Германия\набор-2014г\фото МАКАРЕНКО АЛЕКСЕЙ\P70705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55049"/>
            <a:ext cx="4006601" cy="2902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5797"/>
            <a:ext cx="8244408" cy="9668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marR="0" lvl="0" indent="-2555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    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797"/>
            <a:ext cx="8064896" cy="9668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реализации профориентационной программы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97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18242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2051" name="Picture 3" descr="C:\Users\13\Desktop\Германия\набор-2014г\фото МАКАРЕНКО АЛЕКСЕЙ\P51002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32441"/>
            <a:ext cx="3963497" cy="2972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3\Desktop\Германия\набор-2014г\фото МАКАРЕНКО АЛЕКСЕЙ\P71802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32441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3\Desktop\Германия\набор-2014г\фото МАКАРЕНКО АЛЕКСЕЙ\P819036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005064"/>
            <a:ext cx="3995936" cy="2744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97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18242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28596" y="4286256"/>
            <a:ext cx="8358188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 техникума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352500, г.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Лабинск,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Краснодарского края,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ул. Селиверстова, 26,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приемной комиссии: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(861-69)3-29-81,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3-29-21.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lsxt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2006@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www/lat-labinsk.ru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6470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3" descr="\\SHERIFF\Sheriff all\DSC074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607" y="1868189"/>
            <a:ext cx="4140758" cy="277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Контингент обучающихся</a:t>
            </a:r>
            <a:endParaRPr lang="ru-RU" sz="3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8702675" y="63087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" name="Шестиугольник 1"/>
          <p:cNvSpPr/>
          <p:nvPr/>
        </p:nvSpPr>
        <p:spPr>
          <a:xfrm>
            <a:off x="3282882" y="3052656"/>
            <a:ext cx="2673370" cy="1630503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1270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87824" y="1124744"/>
            <a:ext cx="3106728" cy="184909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Сельское, лесное и рыбное хозяйство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3131840" y="4797153"/>
            <a:ext cx="2941663" cy="19442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Промышленная экология и биотехнологии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6094552" y="4149080"/>
            <a:ext cx="2958044" cy="20162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Информатика и вычислительная техника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73115" y="4149080"/>
            <a:ext cx="3058725" cy="20162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Экономика и управление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7504" y="1998166"/>
            <a:ext cx="2880320" cy="20162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и технологии наземного транспорта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6094552" y="1965730"/>
            <a:ext cx="2880320" cy="20162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Ветеринария и зоотехния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Мониторинг поступивших  2017 г</a:t>
            </a:r>
            <a:endParaRPr lang="ru-RU" sz="3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7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16610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3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50027653"/>
              </p:ext>
            </p:extLst>
          </p:nvPr>
        </p:nvGraphicFramePr>
        <p:xfrm>
          <a:off x="0" y="1212998"/>
          <a:ext cx="9144000" cy="564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94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13574813"/>
              </p:ext>
            </p:extLst>
          </p:nvPr>
        </p:nvGraphicFramePr>
        <p:xfrm>
          <a:off x="0" y="1196975"/>
          <a:ext cx="9154589" cy="566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400" b="1" dirty="0" smtClean="0">
                <a:solidFill>
                  <a:srgbClr val="C00000"/>
                </a:solidFill>
              </a:rPr>
              <a:t>          </a:t>
            </a:r>
            <a:r>
              <a:rPr lang="ru-RU" sz="3400" b="1" dirty="0" smtClean="0">
                <a:solidFill>
                  <a:srgbClr val="FF0000"/>
                </a:solidFill>
              </a:rPr>
              <a:t>Анализ поступивших по </a:t>
            </a:r>
            <a:r>
              <a:rPr lang="ru-RU" sz="3400" b="1" dirty="0" err="1" smtClean="0">
                <a:solidFill>
                  <a:srgbClr val="FF0000"/>
                </a:solidFill>
              </a:rPr>
              <a:t>Лабинскому</a:t>
            </a:r>
            <a:r>
              <a:rPr lang="ru-RU" sz="3400" b="1" dirty="0" smtClean="0">
                <a:solidFill>
                  <a:srgbClr val="FF0000"/>
                </a:solidFill>
              </a:rPr>
              <a:t> району</a:t>
            </a:r>
            <a:endParaRPr lang="ru-RU" sz="3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7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16610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5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24198840"/>
              </p:ext>
            </p:extLst>
          </p:nvPr>
        </p:nvGraphicFramePr>
        <p:xfrm>
          <a:off x="9492" y="1217745"/>
          <a:ext cx="9134507" cy="564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25873700"/>
              </p:ext>
            </p:extLst>
          </p:nvPr>
        </p:nvGraphicFramePr>
        <p:xfrm>
          <a:off x="0" y="1196975"/>
          <a:ext cx="9154589" cy="566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400" b="1" dirty="0" smtClean="0">
                <a:solidFill>
                  <a:srgbClr val="C00000"/>
                </a:solidFill>
              </a:rPr>
              <a:t>          </a:t>
            </a:r>
            <a:r>
              <a:rPr lang="ru-RU" sz="3400" b="1" dirty="0" smtClean="0">
                <a:solidFill>
                  <a:srgbClr val="FF0000"/>
                </a:solidFill>
              </a:rPr>
              <a:t>Анализ поступивших по Мостовскому району</a:t>
            </a:r>
            <a:endParaRPr lang="ru-RU" sz="3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7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16610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5578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400" b="1" dirty="0" smtClean="0">
                <a:solidFill>
                  <a:srgbClr val="C00000"/>
                </a:solidFill>
              </a:rPr>
              <a:t>   </a:t>
            </a:r>
            <a:r>
              <a:rPr lang="ru-RU" sz="3400" b="1" dirty="0" smtClean="0">
                <a:solidFill>
                  <a:srgbClr val="FF0000"/>
                </a:solidFill>
              </a:rPr>
              <a:t>Рекламный </a:t>
            </a:r>
            <a:r>
              <a:rPr lang="ru-RU" sz="3400" b="1" dirty="0">
                <a:solidFill>
                  <a:srgbClr val="FF0000"/>
                </a:solidFill>
              </a:rPr>
              <a:t>материал </a:t>
            </a:r>
          </a:p>
          <a:p>
            <a:pPr marL="365125" indent="-255588" algn="ctr" eaLnBrk="0" hangingPunct="0">
              <a:defRPr/>
            </a:pPr>
            <a:r>
              <a:rPr lang="ru-RU" sz="3400" b="1" dirty="0">
                <a:solidFill>
                  <a:srgbClr val="FF0000"/>
                </a:solidFill>
              </a:rPr>
              <a:t>специальностей техникума</a:t>
            </a:r>
          </a:p>
        </p:txBody>
      </p:sp>
      <p:pic>
        <p:nvPicPr>
          <p:cNvPr id="6147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16610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/>
              <a:t>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96975"/>
            <a:ext cx="2029834" cy="46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3" y="1792792"/>
            <a:ext cx="2147621" cy="47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073" y="1196975"/>
            <a:ext cx="2183960" cy="46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7517" y="1792792"/>
            <a:ext cx="2217066" cy="478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6315" y="2217605"/>
            <a:ext cx="2218663" cy="464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276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400" b="1" dirty="0" smtClean="0">
                <a:solidFill>
                  <a:srgbClr val="C00000"/>
                </a:solidFill>
              </a:rPr>
              <a:t>          </a:t>
            </a:r>
            <a:r>
              <a:rPr lang="ru-RU" sz="3400" b="1" dirty="0" smtClean="0">
                <a:solidFill>
                  <a:srgbClr val="FF0000"/>
                </a:solidFill>
              </a:rPr>
              <a:t>Анализ результатов входного контроля знаний обучающихся 1 курсов</a:t>
            </a:r>
            <a:endParaRPr lang="ru-RU" sz="3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7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172400" y="630932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/>
              <a:t>7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582699"/>
              </p:ext>
            </p:extLst>
          </p:nvPr>
        </p:nvGraphicFramePr>
        <p:xfrm>
          <a:off x="323528" y="1916832"/>
          <a:ext cx="8496944" cy="32122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36104"/>
                <a:gridCol w="1728192"/>
                <a:gridCol w="1584176"/>
                <a:gridCol w="1440160"/>
                <a:gridCol w="1490079"/>
                <a:gridCol w="1318233"/>
              </a:tblGrid>
              <a:tr h="648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Bookman Old Style" pitchFamily="18" charset="0"/>
                        </a:rPr>
                        <a:t>Год </a:t>
                      </a:r>
                      <a:endParaRPr lang="ru-RU" sz="18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21892" marR="21892" marT="21892" marB="218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Средний балл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аттестата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поступивших</a:t>
                      </a:r>
                      <a:endParaRPr lang="ru-RU" sz="18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3980" marR="39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Русский язык</a:t>
                      </a:r>
                      <a:endParaRPr lang="ru-RU" sz="18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21892" marR="21892" marT="21892" marB="2189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Математика</a:t>
                      </a:r>
                      <a:endParaRPr lang="ru-RU" sz="18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3980" marR="39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7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50" dirty="0">
                        <a:latin typeface="Bookman Old Style" pitchFamily="18" charset="0"/>
                        <a:ea typeface="SimSun"/>
                        <a:cs typeface="Times New Roman"/>
                      </a:endParaRPr>
                    </a:p>
                  </a:txBody>
                  <a:tcPr marL="3980" marR="3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Уровень  </a:t>
                      </a:r>
                      <a:r>
                        <a:rPr lang="ru-RU" sz="1800" kern="150" dirty="0" err="1">
                          <a:latin typeface="Bookman Old Style" pitchFamily="18" charset="0"/>
                        </a:rPr>
                        <a:t>обученности</a:t>
                      </a:r>
                      <a:r>
                        <a:rPr lang="ru-RU" sz="1800" kern="150" dirty="0">
                          <a:latin typeface="Bookman Old Style" pitchFamily="18" charset="0"/>
                        </a:rPr>
                        <a:t>  (%)</a:t>
                      </a:r>
                      <a:endParaRPr lang="ru-RU" sz="18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21892" marR="21892" marT="21892" marB="218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Качество обучения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 (%)</a:t>
                      </a:r>
                      <a:endParaRPr lang="ru-RU" sz="18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21892" marR="21892" marT="21892" marB="218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Уровень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 err="1">
                          <a:latin typeface="Bookman Old Style" pitchFamily="18" charset="0"/>
                        </a:rPr>
                        <a:t>обученности</a:t>
                      </a:r>
                      <a:r>
                        <a:rPr lang="ru-RU" sz="1800" kern="150" dirty="0">
                          <a:latin typeface="Bookman Old Style" pitchFamily="18" charset="0"/>
                        </a:rPr>
                        <a:t> (%)</a:t>
                      </a:r>
                      <a:endParaRPr lang="ru-RU" sz="18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3980" marR="3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Качество обучения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Bookman Old Style" pitchFamily="18" charset="0"/>
                        </a:rPr>
                        <a:t> (%)</a:t>
                      </a:r>
                      <a:endParaRPr lang="ru-RU" sz="18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3980" marR="3980" marT="0" marB="0"/>
                </a:tc>
              </a:tr>
              <a:tr h="598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latin typeface="Bookman Old Style" pitchFamily="18" charset="0"/>
                        </a:rPr>
                        <a:t>2016 </a:t>
                      </a:r>
                      <a:endParaRPr lang="ru-RU" sz="20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21892" marR="21892" marT="21892" marB="218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latin typeface="Bookman Old Style" pitchFamily="18" charset="0"/>
                        </a:rPr>
                        <a:t>3,86</a:t>
                      </a:r>
                      <a:endParaRPr lang="ru-RU" sz="2000" kern="15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3980" marR="3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latin typeface="Bookman Old Style" pitchFamily="18" charset="0"/>
                        </a:rPr>
                        <a:t>60,75</a:t>
                      </a:r>
                      <a:endParaRPr lang="ru-RU" sz="2000" kern="15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21892" marR="21892" marT="21892" marB="218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latin typeface="Bookman Old Style" pitchFamily="18" charset="0"/>
                        </a:rPr>
                        <a:t>36,93</a:t>
                      </a:r>
                      <a:endParaRPr lang="ru-RU" sz="2000" kern="15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21892" marR="21892" marT="21892" marB="218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latin typeface="Bookman Old Style" pitchFamily="18" charset="0"/>
                        </a:rPr>
                        <a:t>31,77</a:t>
                      </a:r>
                      <a:endParaRPr lang="ru-RU" sz="20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3980" marR="3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latin typeface="Bookman Old Style" pitchFamily="18" charset="0"/>
                        </a:rPr>
                        <a:t>6,14</a:t>
                      </a:r>
                      <a:endParaRPr lang="ru-RU" sz="20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3980" marR="3980" marT="0" marB="0"/>
                </a:tc>
              </a:tr>
              <a:tr h="598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 smtClean="0">
                          <a:latin typeface="Bookman Old Style" pitchFamily="18" charset="0"/>
                        </a:rPr>
                        <a:t>2017</a:t>
                      </a:r>
                      <a:endParaRPr lang="ru-RU" sz="20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21892" marR="21892" marT="21892" marB="218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latin typeface="Bookman Old Style" pitchFamily="18" charset="0"/>
                        </a:rPr>
                        <a:t>3,86</a:t>
                      </a:r>
                      <a:endParaRPr lang="ru-RU" sz="2000" kern="15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3980" marR="3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latin typeface="Bookman Old Style" pitchFamily="18" charset="0"/>
                        </a:rPr>
                        <a:t>64,2</a:t>
                      </a:r>
                      <a:endParaRPr lang="ru-RU" sz="20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21892" marR="21892" marT="21892" marB="218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latin typeface="Bookman Old Style" pitchFamily="18" charset="0"/>
                        </a:rPr>
                        <a:t>28,7</a:t>
                      </a:r>
                      <a:endParaRPr lang="ru-RU" sz="2000" kern="15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21892" marR="21892" marT="21892" marB="218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latin typeface="Bookman Old Style" pitchFamily="18" charset="0"/>
                        </a:rPr>
                        <a:t>36,7</a:t>
                      </a:r>
                      <a:endParaRPr lang="ru-RU" sz="2000" kern="15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3980" marR="3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latin typeface="Bookman Old Style" pitchFamily="18" charset="0"/>
                        </a:rPr>
                        <a:t>9,5</a:t>
                      </a:r>
                      <a:endParaRPr lang="ru-RU" sz="2000" kern="150" dirty="0">
                        <a:latin typeface="Bookman Old Style" pitchFamily="18" charset="0"/>
                        <a:ea typeface="SimSun"/>
                        <a:cs typeface="Mangal"/>
                      </a:endParaRPr>
                    </a:p>
                  </a:txBody>
                  <a:tcPr marL="3980" marR="39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55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абличка 6"/>
          <p:cNvSpPr/>
          <p:nvPr/>
        </p:nvSpPr>
        <p:spPr>
          <a:xfrm>
            <a:off x="3215862" y="2887145"/>
            <a:ext cx="2712276" cy="1673749"/>
          </a:xfrm>
          <a:prstGeom prst="plaqu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3103563" y="3053576"/>
            <a:ext cx="2895600" cy="118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Пилотный сетевой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АГРОТЕХПРОФИ»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219459" y="1277619"/>
            <a:ext cx="2751118" cy="2016223"/>
            <a:chOff x="0" y="1857390"/>
            <a:chExt cx="3591564" cy="2045289"/>
          </a:xfrm>
          <a:solidFill>
            <a:schemeClr val="bg1">
              <a:lumMod val="75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10" name="Овал 9"/>
            <p:cNvSpPr/>
            <p:nvPr/>
          </p:nvSpPr>
          <p:spPr>
            <a:xfrm>
              <a:off x="0" y="1857390"/>
              <a:ext cx="3591564" cy="20452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525972" y="2156917"/>
              <a:ext cx="2634694" cy="13261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Администрация МО 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1" hangingPunct="1">
                <a:spcAft>
                  <a:spcPts val="0"/>
                </a:spcAft>
                <a:defRPr/>
              </a:pP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Лабинского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Мостовского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1" hangingPunct="1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районов</a:t>
              </a: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105636" y="1233861"/>
            <a:ext cx="2718942" cy="2269070"/>
            <a:chOff x="-88297" y="1573290"/>
            <a:chExt cx="3679861" cy="2531111"/>
          </a:xfrm>
        </p:grpSpPr>
        <p:sp>
          <p:nvSpPr>
            <p:cNvPr id="16" name="Овал 15"/>
            <p:cNvSpPr/>
            <p:nvPr/>
          </p:nvSpPr>
          <p:spPr>
            <a:xfrm>
              <a:off x="-88297" y="1573290"/>
              <a:ext cx="3679861" cy="253111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sp>
          <p:nvSpPr>
            <p:cNvPr id="17" name="Овал 4"/>
            <p:cNvSpPr/>
            <p:nvPr/>
          </p:nvSpPr>
          <p:spPr>
            <a:xfrm>
              <a:off x="525972" y="2156916"/>
              <a:ext cx="2539620" cy="144623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Лабинского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Мостовского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 eaLnBrk="1" hangingPunct="1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районов</a:t>
              </a:r>
            </a:p>
          </p:txBody>
        </p:sp>
      </p:grpSp>
      <p:grpSp>
        <p:nvGrpSpPr>
          <p:cNvPr id="5" name="Группа 20"/>
          <p:cNvGrpSpPr/>
          <p:nvPr/>
        </p:nvGrpSpPr>
        <p:grpSpPr>
          <a:xfrm>
            <a:off x="498095" y="4736618"/>
            <a:ext cx="2718943" cy="1798537"/>
            <a:chOff x="17819" y="1843159"/>
            <a:chExt cx="3591564" cy="2045289"/>
          </a:xfrm>
          <a:solidFill>
            <a:srgbClr val="66FF99"/>
          </a:solidFill>
          <a:scene3d>
            <a:camera prst="orthographicFront"/>
            <a:lightRig rig="chilly" dir="t"/>
          </a:scene3d>
        </p:grpSpPr>
        <p:sp>
          <p:nvSpPr>
            <p:cNvPr id="22" name="Овал 21"/>
            <p:cNvSpPr/>
            <p:nvPr/>
          </p:nvSpPr>
          <p:spPr>
            <a:xfrm>
              <a:off x="17819" y="1843159"/>
              <a:ext cx="3591564" cy="20452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735954" y="2156917"/>
              <a:ext cx="2329638" cy="13543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Партнеры-организации (работодатели)</a:t>
              </a:r>
            </a:p>
          </p:txBody>
        </p:sp>
      </p:grpSp>
      <p:sp>
        <p:nvSpPr>
          <p:cNvPr id="28" name="Стрелка вправо 27"/>
          <p:cNvSpPr/>
          <p:nvPr/>
        </p:nvSpPr>
        <p:spPr>
          <a:xfrm rot="13110402">
            <a:off x="2874533" y="2597706"/>
            <a:ext cx="458061" cy="378701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трелка вправо 33"/>
          <p:cNvSpPr/>
          <p:nvPr/>
        </p:nvSpPr>
        <p:spPr>
          <a:xfrm rot="19318531">
            <a:off x="5771286" y="2599404"/>
            <a:ext cx="455754" cy="35105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Стрелка вправо 34"/>
          <p:cNvSpPr/>
          <p:nvPr/>
        </p:nvSpPr>
        <p:spPr>
          <a:xfrm rot="7169315">
            <a:off x="2793489" y="4413049"/>
            <a:ext cx="605038" cy="38779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Группа 14"/>
          <p:cNvGrpSpPr/>
          <p:nvPr/>
        </p:nvGrpSpPr>
        <p:grpSpPr>
          <a:xfrm>
            <a:off x="5977405" y="4683871"/>
            <a:ext cx="2742116" cy="1779202"/>
            <a:chOff x="-2493885" y="2022422"/>
            <a:chExt cx="3679861" cy="2045289"/>
          </a:xfrm>
          <a:scene3d>
            <a:camera prst="orthographicFront"/>
            <a:lightRig rig="chilly" dir="t"/>
          </a:scene3d>
        </p:grpSpPr>
        <p:sp>
          <p:nvSpPr>
            <p:cNvPr id="29" name="Овал 28"/>
            <p:cNvSpPr/>
            <p:nvPr/>
          </p:nvSpPr>
          <p:spPr>
            <a:xfrm>
              <a:off x="-2493885" y="2022422"/>
              <a:ext cx="3679861" cy="20452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-2126449" y="2330952"/>
              <a:ext cx="3049303" cy="157172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ГАПОУ 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КК ЛАТ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Стрелка вправо 30"/>
          <p:cNvSpPr/>
          <p:nvPr/>
        </p:nvSpPr>
        <p:spPr>
          <a:xfrm rot="3263229">
            <a:off x="5701902" y="4439277"/>
            <a:ext cx="652349" cy="41829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0" y="16517"/>
            <a:ext cx="9144000" cy="1196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400" b="1" dirty="0" smtClean="0">
                <a:solidFill>
                  <a:srgbClr val="C00000"/>
                </a:solidFill>
              </a:rPr>
              <a:t>          </a:t>
            </a:r>
            <a:r>
              <a:rPr lang="ru-RU" sz="3400" b="1" dirty="0" smtClean="0">
                <a:solidFill>
                  <a:srgbClr val="FF0000"/>
                </a:solidFill>
              </a:rPr>
              <a:t>Участники сетевого взаимодействия</a:t>
            </a:r>
            <a:endParaRPr lang="ru-RU" sz="3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4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816610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26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    </a:t>
            </a:r>
            <a:r>
              <a:rPr lang="ru-RU" sz="26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   </a:t>
            </a:r>
            <a:r>
              <a:rPr lang="ru-RU" sz="26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Предпрофильное обучение в школах</a:t>
            </a:r>
            <a:endParaRPr lang="ru-RU" sz="2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5603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25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196752"/>
            <a:ext cx="4002781" cy="52937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1159579"/>
            <a:ext cx="4320480" cy="529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Программа элективного курса предпрофильной подготовки для учащихся 9-х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Агротехнологические и информационные технологии в сельском хозяйстве»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8166100" y="6381750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1112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4728</TotalTime>
  <Words>405</Words>
  <Application>Microsoft Office PowerPoint</Application>
  <PresentationFormat>Экран (4:3)</PresentationFormat>
  <Paragraphs>146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«Система предпрофильного обучения должна интегрироваться в большую систему –  в межмуниципальную образовательную сеть»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реализации профориентационной программы</vt:lpstr>
      <vt:lpstr>Презентация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Стелла</dc:creator>
  <cp:lastModifiedBy>13</cp:lastModifiedBy>
  <cp:revision>373</cp:revision>
  <dcterms:created xsi:type="dcterms:W3CDTF">2009-11-06T10:33:58Z</dcterms:created>
  <dcterms:modified xsi:type="dcterms:W3CDTF">2018-01-15T06:13:35Z</dcterms:modified>
</cp:coreProperties>
</file>