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9" r:id="rId12"/>
    <p:sldId id="268" r:id="rId13"/>
    <p:sldId id="269" r:id="rId14"/>
    <p:sldId id="280" r:id="rId15"/>
    <p:sldId id="281" r:id="rId16"/>
    <p:sldId id="270" r:id="rId17"/>
    <p:sldId id="282" r:id="rId18"/>
    <p:sldId id="271" r:id="rId19"/>
    <p:sldId id="274" r:id="rId20"/>
    <p:sldId id="272" r:id="rId21"/>
    <p:sldId id="273" r:id="rId22"/>
    <p:sldId id="275" r:id="rId23"/>
    <p:sldId id="276" r:id="rId24"/>
    <p:sldId id="277" r:id="rId25"/>
    <p:sldId id="283" r:id="rId26"/>
    <p:sldId id="278" r:id="rId27"/>
    <p:sldId id="26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2D256"/>
    <a:srgbClr val="00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0C3F7-5799-4D5C-B8B4-1195740681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628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EEFFD2-94A1-4C12-BA8B-C06D964D6E6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0379DE-567E-471F-8F9D-22A35F2728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416824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4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altLang="ru-RU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</a:t>
            </a:r>
            <a:r>
              <a:rPr lang="ru-RU" altLang="ru-RU" sz="4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 </a:t>
            </a:r>
          </a:p>
          <a:p>
            <a:pPr algn="ctr" eaLnBrk="1" hangingPunct="1">
              <a:defRPr/>
            </a:pPr>
            <a:r>
              <a:rPr lang="ru-RU" altLang="ru-RU" sz="36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активных методов обучения на уроках информатики.</a:t>
            </a:r>
            <a:endParaRPr lang="ru-RU" sz="36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40466" y="4149080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«Неграмотным человеком завтрашнего </a:t>
            </a: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</a:t>
            </a:r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не тот, кто не умеет читать,</a:t>
            </a:r>
          </a:p>
          <a:p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тот, кто не научился  при этом учиться»</a:t>
            </a:r>
          </a:p>
          <a:p>
            <a:r>
              <a:rPr lang="en-US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А</a:t>
            </a:r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Тофлер</a:t>
            </a:r>
            <a:endParaRPr lang="ru-RU" sz="2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69980"/>
            <a:ext cx="8208912" cy="61273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sz="5100" dirty="0">
                <a:solidFill>
                  <a:srgbClr val="006600"/>
                </a:solidFill>
              </a:rPr>
              <a:t>Корзина идей- </a:t>
            </a:r>
            <a:r>
              <a:rPr lang="ru-RU" sz="3800" dirty="0" smtClean="0"/>
              <a:t> </a:t>
            </a:r>
            <a:r>
              <a:rPr lang="ru-RU" sz="3800" dirty="0"/>
              <a:t>это "облако тегов", которые будут обсуждаться и анализироваться в процессе урока.</a:t>
            </a:r>
          </a:p>
          <a:p>
            <a:pPr marL="109728" indent="0">
              <a:buNone/>
            </a:pPr>
            <a:endParaRPr lang="ru-RU" sz="2900" dirty="0"/>
          </a:p>
          <a:p>
            <a:pPr marL="109728" indent="0">
              <a:buNone/>
            </a:pPr>
            <a:r>
              <a:rPr lang="ru-RU" sz="2900" dirty="0" smtClean="0"/>
              <a:t> Алгоритм работы </a:t>
            </a:r>
            <a:r>
              <a:rPr lang="ru-RU" sz="2900" dirty="0"/>
              <a:t>с "Корзиной идей":</a:t>
            </a:r>
          </a:p>
          <a:p>
            <a:pPr lvl="0"/>
            <a:r>
              <a:rPr lang="ru-RU" sz="2900" b="1" dirty="0"/>
              <a:t>Объявляется тема урока</a:t>
            </a:r>
            <a:r>
              <a:rPr lang="ru-RU" sz="2900" dirty="0"/>
              <a:t>.</a:t>
            </a:r>
          </a:p>
          <a:p>
            <a:pPr lvl="0"/>
            <a:r>
              <a:rPr lang="ru-RU" sz="2900" b="1" dirty="0"/>
              <a:t>Индивидуальная работа. </a:t>
            </a:r>
            <a:r>
              <a:rPr lang="ru-RU" sz="2900" dirty="0"/>
              <a:t>Каждый ученик </a:t>
            </a:r>
            <a:r>
              <a:rPr lang="ru-RU" sz="2900" dirty="0" err="1"/>
              <a:t>тезисно</a:t>
            </a:r>
            <a:r>
              <a:rPr lang="ru-RU" sz="2900" dirty="0"/>
              <a:t> записывает в тетради все, что ему известно по теме. Этот этап длится недолго — 2-3 минуты.</a:t>
            </a:r>
          </a:p>
          <a:p>
            <a:pPr lvl="0"/>
            <a:r>
              <a:rPr lang="ru-RU" sz="2900" b="1" dirty="0"/>
              <a:t>Работа в парах или в группах</a:t>
            </a:r>
            <a:r>
              <a:rPr lang="ru-RU" sz="2900" dirty="0"/>
              <a:t>. Учащиеся обмениваются информацией, выясняя, в чем совпали их мнения, а в чем возникли разногласия. Время проведения — 3 минуты.</a:t>
            </a:r>
          </a:p>
          <a:p>
            <a:pPr lvl="0"/>
            <a:r>
              <a:rPr lang="ru-RU" sz="2900" b="1" dirty="0"/>
              <a:t>Работа с классом. </a:t>
            </a:r>
            <a:r>
              <a:rPr lang="ru-RU" sz="2900" dirty="0"/>
              <a:t>На этом этапе каждая группа высказывает свое мнение по теме, приводит свои знания или высказывает идеи по данному вопросу. Причем ответы не должны повторятся. Все высказывания учитель кратко записывает на доске</a:t>
            </a:r>
            <a:r>
              <a:rPr lang="ru-RU" sz="2900" dirty="0" smtClean="0"/>
              <a:t>.</a:t>
            </a:r>
          </a:p>
          <a:p>
            <a:pPr marL="109728" indent="0">
              <a:buNone/>
            </a:pPr>
            <a:endParaRPr lang="ru-RU" sz="1600" dirty="0" smtClean="0"/>
          </a:p>
          <a:p>
            <a:pPr marL="109728" indent="0">
              <a:buNone/>
            </a:pPr>
            <a:r>
              <a:rPr lang="ru-RU" sz="2900" dirty="0" smtClean="0"/>
              <a:t> В </a:t>
            </a:r>
            <a:r>
              <a:rPr lang="ru-RU" sz="2900" dirty="0"/>
              <a:t>"корзину" скидывается все, что имеет отношение к теме урока: идеи, имена, даты, факты, предположения, термины и т.д</a:t>
            </a:r>
            <a:r>
              <a:rPr lang="ru-RU" sz="2900" dirty="0" smtClean="0"/>
              <a:t>.</a:t>
            </a:r>
          </a:p>
          <a:p>
            <a:pPr marL="109728" indent="0">
              <a:buNone/>
            </a:pPr>
            <a:endParaRPr lang="ru-RU" sz="2600" dirty="0"/>
          </a:p>
          <a:p>
            <a:r>
              <a:rPr lang="ru-RU" sz="2900" b="1" dirty="0"/>
              <a:t>Важно!</a:t>
            </a:r>
            <a:r>
              <a:rPr lang="ru-RU" sz="2900" dirty="0"/>
              <a:t> Предложения, предположения и идеи не критикуются и не оцениваются. На данном этапе идет просто сбор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0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ФИЛВОРД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552728" cy="504056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552728" cy="5008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91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426" y="116632"/>
            <a:ext cx="8608200" cy="451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«толстых» и «тонких» вопросов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«Толстые и тонкие вопросы» — это способ организации 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взаимоопроса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 по теме, при котором «тонкий» вопрос предполагает репродуктивный однозначный ответ (чаще это «да» или «нет»), а «толстый» (проблемный) требует глубокого осмысления задания, рациональных рассуждений, поиска дополнительных знаний и анализ информации.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Приём направлен на реализацию сразу трёх целей, которые ставятся на любом уроке:</a:t>
            </a:r>
            <a:endParaRPr lang="ru-RU" sz="2000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обучает ребёнка на практике применять новые знания и соотносить их с уже полученными;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отрабатывает умение формулировать вопросы;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воспитывает уважение к различным мнениям и взглядам на одну и ту же проблему.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2768" y="4599259"/>
            <a:ext cx="7951639" cy="196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Сформулированный ребёнком вопрос позволяет сделать вывод об уровне развития:</a:t>
            </a:r>
            <a:endParaRPr lang="ru-RU" sz="2000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погружаться в текст;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способности анализировать информацию в контексте личного опыта;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навыка работать в малых и больших группах, выслушивать оппонента и доказательно высказывать свою точку зрения.</a:t>
            </a:r>
          </a:p>
        </p:txBody>
      </p:sp>
    </p:spTree>
    <p:extLst>
      <p:ext uri="{BB962C8B-B14F-4D97-AF65-F5344CB8AC3E}">
        <p14:creationId xmlns:p14="http://schemas.microsoft.com/office/powerpoint/2010/main" val="36593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41851"/>
              </p:ext>
            </p:extLst>
          </p:nvPr>
        </p:nvGraphicFramePr>
        <p:xfrm>
          <a:off x="743947" y="656213"/>
          <a:ext cx="7860501" cy="5509091"/>
        </p:xfrm>
        <a:graphic>
          <a:graphicData uri="http://schemas.openxmlformats.org/drawingml/2006/table">
            <a:tbl>
              <a:tblPr/>
              <a:tblGrid>
                <a:gridCol w="3378066"/>
                <a:gridCol w="4482435"/>
              </a:tblGrid>
              <a:tr h="5509091">
                <a:tc>
                  <a:txBody>
                    <a:bodyPr/>
                    <a:lstStyle/>
                    <a:p>
                      <a:pPr algn="l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Тонкие 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вопросы»</a:t>
                      </a:r>
                    </a:p>
                    <a:p>
                      <a:pPr algn="l"/>
                      <a:endParaRPr lang="ru-RU" sz="1400" b="1" i="1" dirty="0"/>
                    </a:p>
                    <a:p>
                      <a:r>
                        <a:rPr lang="ru-RU" sz="2800" b="1" dirty="0"/>
                        <a:t>Кто…</a:t>
                      </a:r>
                    </a:p>
                    <a:p>
                      <a:r>
                        <a:rPr lang="ru-RU" sz="2800" b="1" dirty="0"/>
                        <a:t>Что…</a:t>
                      </a:r>
                    </a:p>
                    <a:p>
                      <a:r>
                        <a:rPr lang="ru-RU" sz="2800" b="1" dirty="0"/>
                        <a:t>Когда…</a:t>
                      </a:r>
                    </a:p>
                    <a:p>
                      <a:r>
                        <a:rPr lang="ru-RU" sz="2800" b="1" dirty="0" smtClean="0"/>
                        <a:t>Может ли…</a:t>
                      </a:r>
                      <a:endParaRPr lang="ru-RU" sz="2800" b="1" dirty="0"/>
                    </a:p>
                    <a:p>
                      <a:r>
                        <a:rPr lang="ru-RU" sz="2800" b="1" dirty="0" smtClean="0"/>
                        <a:t>Будет ли…</a:t>
                      </a:r>
                      <a:endParaRPr lang="ru-RU" sz="2800" b="1" dirty="0"/>
                    </a:p>
                    <a:p>
                      <a:r>
                        <a:rPr lang="ru-RU" sz="2800" b="1" dirty="0"/>
                        <a:t>Было ли…</a:t>
                      </a:r>
                    </a:p>
                    <a:p>
                      <a:r>
                        <a:rPr lang="ru-RU" sz="2800" b="1" dirty="0"/>
                        <a:t>Согласны ли вы…</a:t>
                      </a:r>
                    </a:p>
                    <a:p>
                      <a:r>
                        <a:rPr lang="ru-RU" sz="2800" b="1" dirty="0" smtClean="0"/>
                        <a:t>Верно ли…</a:t>
                      </a:r>
                      <a:endParaRPr lang="ru-RU" sz="2800" b="1" dirty="0"/>
                    </a:p>
                  </a:txBody>
                  <a:tcPr marL="71438" marR="71438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Толстые вопросы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</a:p>
                    <a:p>
                      <a:pPr algn="ctr"/>
                      <a:endParaRPr lang="ru-RU" sz="1050" b="1" i="1" dirty="0"/>
                    </a:p>
                    <a:p>
                      <a:r>
                        <a:rPr lang="ru-RU" sz="2600" b="1" dirty="0"/>
                        <a:t>Дайте объяснение почему…</a:t>
                      </a:r>
                    </a:p>
                    <a:p>
                      <a:r>
                        <a:rPr lang="ru-RU" sz="2600" b="1" dirty="0"/>
                        <a:t>Почему вы думаете…</a:t>
                      </a:r>
                    </a:p>
                    <a:p>
                      <a:r>
                        <a:rPr lang="ru-RU" sz="2600" b="1" dirty="0"/>
                        <a:t>Почему вы считаете…</a:t>
                      </a:r>
                    </a:p>
                    <a:p>
                      <a:r>
                        <a:rPr lang="ru-RU" sz="2600" b="1" dirty="0"/>
                        <a:t>В чем разница…</a:t>
                      </a:r>
                    </a:p>
                    <a:p>
                      <a:r>
                        <a:rPr lang="ru-RU" sz="2600" b="1" dirty="0"/>
                        <a:t>Предложите, что будет, если…</a:t>
                      </a:r>
                    </a:p>
                    <a:p>
                      <a:r>
                        <a:rPr lang="ru-RU" sz="2600" b="1" dirty="0"/>
                        <a:t>Можно ли изменить роли так, чтобы сделать их противоположными</a:t>
                      </a:r>
                      <a:r>
                        <a:rPr lang="ru-RU" sz="2600" b="1" dirty="0" smtClean="0"/>
                        <a:t>…</a:t>
                      </a:r>
                      <a:endParaRPr lang="ru-RU" sz="2600" b="1" dirty="0"/>
                    </a:p>
                  </a:txBody>
                  <a:tcPr marL="71438" marR="71438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8112" y="71439"/>
            <a:ext cx="817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«Тонкие и толстые вопросы»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900" y="5852177"/>
            <a:ext cx="826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«Толстые и тонкие вопросы» отлично вписываются в любой этап урока: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учителя — показать разницу между «тонкими» (однозначными) вопросами и «толстыми», имеющими несколько аспектов рассмотрения.</a:t>
            </a:r>
            <a:r>
              <a:rPr lang="ru-RU" sz="1600" dirty="0" smtClean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39552" y="2852936"/>
            <a:ext cx="8064896" cy="832436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5836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«Тонкие  вопросы</a:t>
            </a:r>
            <a:r>
              <a:rPr lang="ru-RU" sz="2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2272" y="2852936"/>
            <a:ext cx="6745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Используют ли компьютер для управления?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685372"/>
            <a:ext cx="6332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«Толстые вопросы</a:t>
            </a:r>
            <a:r>
              <a:rPr lang="ru-RU" sz="2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sz="2800" b="1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823" y="308376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с кибернетической точки зрения следует рас-сматривать варианты управляющих воздействий?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795" y="289910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Книга </a:t>
            </a:r>
            <a:r>
              <a:rPr lang="ru-RU" sz="2400" dirty="0" err="1" smtClean="0"/>
              <a:t>Норберта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Виннера</a:t>
            </a:r>
            <a:r>
              <a:rPr lang="ru-RU" sz="2400" dirty="0" smtClean="0"/>
              <a:t> «Кибернетика…» вышла после появления научного направления Кибернетика?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2668989"/>
            <a:ext cx="81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Дайте объяснение </a:t>
            </a:r>
            <a:r>
              <a:rPr lang="ru-RU" sz="2400" b="1" dirty="0" smtClean="0"/>
              <a:t>кто</a:t>
            </a:r>
            <a:r>
              <a:rPr lang="ru-RU" sz="2400" dirty="0" smtClean="0"/>
              <a:t> играет роль </a:t>
            </a:r>
            <a:r>
              <a:rPr lang="ru-RU" sz="2400" u="sng" dirty="0" smtClean="0"/>
              <a:t>управляющего</a:t>
            </a:r>
            <a:r>
              <a:rPr lang="ru-RU" sz="2400" dirty="0" smtClean="0"/>
              <a:t> и </a:t>
            </a:r>
            <a:r>
              <a:rPr lang="ru-RU" sz="2400" b="1" dirty="0" smtClean="0"/>
              <a:t>кто (или что)</a:t>
            </a:r>
            <a:r>
              <a:rPr lang="ru-RU" sz="2400" dirty="0" smtClean="0"/>
              <a:t> </a:t>
            </a:r>
            <a:r>
              <a:rPr lang="ru-RU" sz="2400" u="sng" dirty="0" smtClean="0"/>
              <a:t>объекта управления</a:t>
            </a:r>
            <a:r>
              <a:rPr lang="ru-RU" sz="2400" dirty="0" smtClean="0"/>
              <a:t> в системах: школа, класс, самолет, стая волков, стадо коров.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33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0382 -0.285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62428E-6 L -0.00087 0.157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9.24855E-7 L -0.00017 -0.2134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0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0867E-6 L 0.00122 0.3283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6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10" grpId="0" build="allAtOnce"/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Алгоритмом управления называется последовательность команд?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5836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Тонкий  вопрос»: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3762"/>
            <a:ext cx="6332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Толстый вопрос»:</a:t>
            </a:r>
            <a:endParaRPr lang="ru-RU" sz="2800" b="1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530" y="4327108"/>
            <a:ext cx="6625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Назовите</a:t>
            </a:r>
            <a:r>
              <a:rPr lang="ru-RU" dirty="0" smtClean="0"/>
              <a:t> </a:t>
            </a:r>
            <a:r>
              <a:rPr lang="ru-RU" sz="2400" dirty="0" smtClean="0"/>
              <a:t>основоположника кибернетики.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89038" y="185410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Неполное определение, </a:t>
            </a:r>
          </a:p>
          <a:p>
            <a:r>
              <a:rPr lang="ru-RU" sz="2400" dirty="0"/>
              <a:t>	… по управлению объектом, выполнение которой приводит к достижению заранее поставленной цели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24017" y="5050665"/>
            <a:ext cx="6776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Это ТОНКИЙ </a:t>
            </a:r>
            <a:r>
              <a:rPr lang="ru-RU" sz="2400" dirty="0" smtClean="0"/>
              <a:t>вопрос. Нет слова   </a:t>
            </a:r>
            <a:r>
              <a:rPr lang="ru-RU" sz="2400" b="1" dirty="0" smtClean="0">
                <a:solidFill>
                  <a:srgbClr val="008000"/>
                </a:solidFill>
              </a:rPr>
              <a:t>КТО</a:t>
            </a:r>
            <a:r>
              <a:rPr lang="ru-RU" sz="2400" dirty="0" smtClean="0"/>
              <a:t>?</a:t>
            </a: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628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001" y="1770297"/>
            <a:ext cx="7952431" cy="3880773"/>
          </a:xfrm>
        </p:spPr>
        <p:txBody>
          <a:bodyPr>
            <a:normAutofit lnSpcReduction="10000"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проблемные вопросы открытого характера по количеству групп. Необходимо подготовить цветные маркеры, листы А4 с написанными на них вопросами /по одному на каждом/. По сигналу учителя листы передаются по часовой стрелке. Учащиеся совместно дают ответ на каждый проблемный вопрос, не повторяясь.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«Карусель»</a:t>
            </a:r>
            <a:endParaRPr lang="ru-RU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0065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Возможные задания: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"/>
            </a:pPr>
            <a:r>
              <a:rPr lang="ru-RU" sz="2800" dirty="0" smtClean="0"/>
              <a:t>Когда импликация истинна?</a:t>
            </a:r>
          </a:p>
          <a:p>
            <a:pPr>
              <a:buFont typeface="Wingdings" panose="05000000000000000000" pitchFamily="2" charset="2"/>
              <a:buChar char=""/>
            </a:pPr>
            <a:endParaRPr lang="ru-RU" sz="2800" dirty="0"/>
          </a:p>
          <a:p>
            <a:pPr>
              <a:buFont typeface="Wingdings" panose="05000000000000000000" pitchFamily="2" charset="2"/>
              <a:buChar char=""/>
            </a:pPr>
            <a:r>
              <a:rPr lang="ru-RU" sz="2800" dirty="0" smtClean="0"/>
              <a:t>Представьте число 25 в </a:t>
            </a:r>
            <a:r>
              <a:rPr lang="ru-RU" sz="2800" u="sng" dirty="0" smtClean="0"/>
              <a:t>различных</a:t>
            </a:r>
            <a:r>
              <a:rPr lang="ru-RU" sz="2800" dirty="0" smtClean="0"/>
              <a:t> системах счисления.</a:t>
            </a:r>
          </a:p>
          <a:p>
            <a:pPr>
              <a:buFont typeface="Wingdings" panose="05000000000000000000" pitchFamily="2" charset="2"/>
              <a:buChar char=""/>
            </a:pPr>
            <a:endParaRPr lang="ru-RU" sz="2800" dirty="0"/>
          </a:p>
          <a:p>
            <a:pPr>
              <a:buFont typeface="Wingdings" panose="05000000000000000000" pitchFamily="2" charset="2"/>
              <a:buChar char=""/>
            </a:pPr>
            <a:r>
              <a:rPr lang="ru-RU" sz="2800" dirty="0" smtClean="0"/>
              <a:t>Перечислите устройства ввода (вывода, хранения, обработки)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8001" y="1583646"/>
            <a:ext cx="7952431" cy="41496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«карусели» вывешиваются работы учащихся на доске. Каждый ученик отдает свой голос за наиболее точный ответ на каждый вопрос. Таким образом можно определить, какая группа дала лучший ответ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«Галерея»</a:t>
            </a:r>
            <a:endParaRPr lang="ru-RU" sz="3600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950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14290"/>
            <a:ext cx="6172200" cy="928694"/>
          </a:xfrm>
        </p:spPr>
        <p:txBody>
          <a:bodyPr/>
          <a:lstStyle/>
          <a:p>
            <a:pPr algn="ctr">
              <a:defRPr/>
            </a:pP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 «</a:t>
            </a:r>
            <a:r>
              <a:rPr lang="ru-RU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2889" y="1214440"/>
            <a:ext cx="3711963" cy="521493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1.  Читая, ученик делает пометки в тексте: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уже знал,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новое,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думал иначе,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не понял, есть вопросы.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2. Читая, второй раз, заполняет таблицу, систематизируя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материал.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2400" dirty="0"/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5008246"/>
              </p:ext>
            </p:extLst>
          </p:nvPr>
        </p:nvGraphicFramePr>
        <p:xfrm>
          <a:off x="4304110" y="1285875"/>
          <a:ext cx="4588371" cy="4015333"/>
        </p:xfrm>
        <a:graphic>
          <a:graphicData uri="http://schemas.openxmlformats.org/drawingml/2006/table">
            <a:tbl>
              <a:tblPr/>
              <a:tblGrid>
                <a:gridCol w="987970"/>
                <a:gridCol w="1152128"/>
                <a:gridCol w="1080120"/>
                <a:gridCol w="1368153"/>
              </a:tblGrid>
              <a:tr h="1702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(есть вопросы)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3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779318" y="543793"/>
            <a:ext cx="7321074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ru-RU" sz="2600" dirty="0">
                <a:latin typeface="Times New Roman" panose="02020603050405020304" pitchFamily="18" charset="0"/>
              </a:rPr>
              <a:t>	</a:t>
            </a:r>
            <a:r>
              <a:rPr lang="ru-RU" altLang="ru-RU" sz="2600" dirty="0" smtClean="0">
                <a:latin typeface="Times New Roman" panose="02020603050405020304" pitchFamily="18" charset="0"/>
              </a:rPr>
              <a:t>Технология</a:t>
            </a:r>
            <a:r>
              <a:rPr lang="ru-RU" altLang="ru-RU" sz="26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«Развитие критического мышления»</a:t>
            </a:r>
            <a:r>
              <a:rPr lang="ru-RU" altLang="ru-RU" sz="26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600" dirty="0">
                <a:latin typeface="Times New Roman" panose="02020603050405020304" pitchFamily="18" charset="0"/>
              </a:rPr>
              <a:t>- это целостная система, которая развивает продуктивное творческое мышление, формирует интеллектуальные умения, навыки работы с информацией</a:t>
            </a:r>
            <a:r>
              <a:rPr lang="ru-RU" altLang="ru-RU" sz="2600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учит учиться</a:t>
            </a:r>
            <a:r>
              <a:rPr lang="ru-RU" altLang="ru-RU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ru-RU" altLang="ru-RU" sz="26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600" dirty="0">
                <a:solidFill>
                  <a:srgbClr val="006600"/>
                </a:solidFill>
                <a:latin typeface="Times New Roman" panose="02020603050405020304" pitchFamily="18" charset="0"/>
              </a:rPr>
              <a:t>Это интерактивная технология, то есть учебный процесс организован на основе взаимодействия учащихся друг с другом, с педагогом.</a:t>
            </a:r>
            <a:r>
              <a:rPr lang="ru-RU" altLang="ru-RU" sz="2600" dirty="0">
                <a:solidFill>
                  <a:srgbClr val="006600"/>
                </a:solidFill>
              </a:rPr>
              <a:t> </a:t>
            </a:r>
            <a:endParaRPr lang="en-US" altLang="ru-RU" sz="2600" dirty="0" smtClean="0">
              <a:solidFill>
                <a:srgbClr val="006600"/>
              </a:solidFill>
            </a:endParaRPr>
          </a:p>
          <a:p>
            <a:pPr algn="just" eaLnBrk="1" hangingPunct="1"/>
            <a:r>
              <a:rPr lang="en-US" altLang="ru-RU" sz="2600" dirty="0" smtClean="0">
                <a:latin typeface="Times New Roman" panose="02020603050405020304" pitchFamily="18" charset="0"/>
              </a:rPr>
              <a:t>	</a:t>
            </a:r>
            <a:r>
              <a:rPr lang="ru-RU" altLang="ru-RU" sz="2600" dirty="0" smtClean="0">
                <a:latin typeface="Times New Roman" panose="02020603050405020304" pitchFamily="18" charset="0"/>
              </a:rPr>
              <a:t>Это </a:t>
            </a:r>
            <a:r>
              <a:rPr lang="ru-RU" altLang="ru-RU" sz="2600" dirty="0">
                <a:latin typeface="Times New Roman" panose="02020603050405020304" pitchFamily="18" charset="0"/>
              </a:rPr>
              <a:t>американская технология, в России она начала развиваться с 1997 года. Она основана на обобщении мирового опыта и на достижениях российской педагогики и психологии (идеи Л. С. Выготского, П. Я. Гальперина, В. В. Давыдова, Д. Б. </a:t>
            </a:r>
            <a:r>
              <a:rPr lang="ru-RU" altLang="ru-RU" sz="2600" dirty="0" err="1">
                <a:latin typeface="Times New Roman" panose="02020603050405020304" pitchFamily="18" charset="0"/>
              </a:rPr>
              <a:t>Эльконина</a:t>
            </a:r>
            <a:r>
              <a:rPr lang="ru-RU" altLang="ru-RU" sz="2600" dirty="0">
                <a:latin typeface="Times New Roman" panose="02020603050405020304" pitchFamily="18" charset="0"/>
              </a:rPr>
              <a:t>, Л. В. </a:t>
            </a:r>
            <a:r>
              <a:rPr lang="ru-RU" altLang="ru-RU" sz="2600" dirty="0" err="1">
                <a:latin typeface="Times New Roman" panose="02020603050405020304" pitchFamily="18" charset="0"/>
              </a:rPr>
              <a:t>Занкова</a:t>
            </a:r>
            <a:r>
              <a:rPr lang="ru-RU" altLang="ru-RU" sz="2600" dirty="0">
                <a:latin typeface="Times New Roman" panose="02020603050405020304" pitchFamily="18" charset="0"/>
              </a:rPr>
              <a:t>).</a:t>
            </a:r>
          </a:p>
          <a:p>
            <a:pPr algn="just" eaLnBrk="1" hangingPunct="1"/>
            <a:endParaRPr lang="ru-RU" alt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998" y="620052"/>
            <a:ext cx="8228763" cy="4526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200" dirty="0" smtClean="0"/>
              <a:t>Прочитайте </a:t>
            </a:r>
            <a:r>
              <a:rPr lang="ru-RU" sz="3200" dirty="0"/>
              <a:t>текст, маркируя его специальными значками:</a:t>
            </a:r>
          </a:p>
          <a:p>
            <a:pPr marL="97967" indent="0">
              <a:buNone/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200" dirty="0"/>
              <a:t> — я это знаю;</a:t>
            </a:r>
          </a:p>
          <a:p>
            <a:pPr marL="97967" indent="0">
              <a:buNone/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3200" dirty="0"/>
              <a:t> — это новая информация для меня;</a:t>
            </a:r>
          </a:p>
          <a:p>
            <a:pPr marL="97967" indent="0"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̶  </a:t>
            </a:r>
            <a:r>
              <a:rPr lang="ru-RU" sz="3200" dirty="0" smtClean="0"/>
              <a:t> </a:t>
            </a:r>
            <a:r>
              <a:rPr lang="ru-RU" sz="3200" dirty="0"/>
              <a:t>— я думал по-другому, это противоречит тому, что я знал;</a:t>
            </a:r>
          </a:p>
          <a:p>
            <a:pPr marL="97967" indent="0">
              <a:buNone/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3200" dirty="0"/>
              <a:t> — это мне непонятно, нужны объяснения, уточнения.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66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500" dirty="0"/>
              <a:t>.</a:t>
            </a:r>
            <a:br>
              <a:rPr lang="ru-RU" sz="2500" dirty="0"/>
            </a:br>
            <a:r>
              <a:rPr lang="ru-RU" sz="31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Заполните таблицу, делая краткие записи, используя ключевые слова, небольшие фразы.</a:t>
            </a:r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6304532"/>
              </p:ext>
            </p:extLst>
          </p:nvPr>
        </p:nvGraphicFramePr>
        <p:xfrm>
          <a:off x="395536" y="1556792"/>
          <a:ext cx="8208912" cy="4421187"/>
        </p:xfrm>
        <a:graphic>
          <a:graphicData uri="http://schemas.openxmlformats.org/drawingml/2006/table">
            <a:tbl>
              <a:tblPr/>
              <a:tblGrid>
                <a:gridCol w="1872208"/>
                <a:gridCol w="1944216"/>
                <a:gridCol w="2088232"/>
                <a:gridCol w="2304256"/>
              </a:tblGrid>
              <a:tr h="187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новое)</a:t>
                      </a: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(есть вопросы)</a:t>
                      </a: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3" marR="91463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7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08720"/>
            <a:ext cx="8424935" cy="5434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 это методический прием, который представляет собой составление стихотворения, состоящего из 5 строк. При этом написание каждой из них подчинено определенным принципам, правилам. Таким образом, происходит краткое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резюмирование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подведение итогов по изученному учебному материалу.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Написание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это свободное творчество, которое требует от учащегося найти и выделить в изучаемой теме наиболее существенные элементы, проанализировать их, сделать выводы и коротко сформулировать, основываясь на основных принципах написания стихотворения. 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акцент делается на содержание и на принципы построения каждой из строк.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6515100" cy="838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200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3200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116632"/>
            <a:ext cx="8352927" cy="6741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5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построения </a:t>
            </a:r>
            <a:r>
              <a:rPr lang="ru-RU" sz="3600" b="1" dirty="0" err="1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endParaRPr lang="ru-RU" sz="3600" b="1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800" b="1" dirty="0" smtClean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строчка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стихотворения — это его тема. Представлена она всего одним словом и обязательно существительным.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строка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состоит из двух слов, раскрывающих основную тему, описывающих ее. Это должны быть прилагательные. Допускается использование причастий.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третьей строчке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посредством использования глаголов или деепричастий, описываются действия, относящиеся к слову, являющемуся темой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третьей строке три слова.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Четвертая строка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это уже не набор слов, а целая фраза, при помощи которой составляющий высказывает свое отношение к теме. В данном случае это может быть как предложение, составленное учеником самостоятельно, так и крылатое выражение, пословица, поговорка, цитата, афоризм, обязательно в контексте раскрываемой темы.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Пятая строчка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всего одно слово, которое представляет собой некий итог, резюме. Чаще всего это просто синоним к теме стихотворения.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как метод обучения универсален. Его можно применять к темам любого предмета школьной программы.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14290"/>
            <a:ext cx="65151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3712" y="1142984"/>
            <a:ext cx="6515100" cy="400052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29851" y="1340768"/>
            <a:ext cx="1848447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учитель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54204" y="2643182"/>
            <a:ext cx="18752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32922" y="4786313"/>
            <a:ext cx="1651446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учителя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54016" y="3857625"/>
            <a:ext cx="212428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воспитывает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89610" y="2643182"/>
            <a:ext cx="18752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мудрый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25766" y="3857625"/>
            <a:ext cx="190261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развивает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3857625"/>
            <a:ext cx="2063354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учит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1" y="4786313"/>
            <a:ext cx="14466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работа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7" y="4786313"/>
            <a:ext cx="14954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нравится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6579" y="4786313"/>
            <a:ext cx="1393031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мне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54016" y="5715000"/>
            <a:ext cx="251817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наставник</a:t>
            </a:r>
          </a:p>
        </p:txBody>
      </p:sp>
    </p:spTree>
    <p:extLst>
      <p:ext uri="{BB962C8B-B14F-4D97-AF65-F5344CB8AC3E}">
        <p14:creationId xmlns:p14="http://schemas.microsoft.com/office/powerpoint/2010/main" val="21238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14290"/>
            <a:ext cx="65151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u="sng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«Передача информации»</a:t>
            </a:r>
            <a:endParaRPr lang="ru-RU" sz="3200" u="sng" cap="none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3712" y="1142984"/>
            <a:ext cx="6515100" cy="400052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63542" y="1340768"/>
            <a:ext cx="2328279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4204" y="2643182"/>
            <a:ext cx="2614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секретная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2922" y="4786313"/>
            <a:ext cx="1651446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процесс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6240" y="3857625"/>
            <a:ext cx="212428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кодируется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9517" y="2653523"/>
            <a:ext cx="25717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достоверная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17990" y="3857625"/>
            <a:ext cx="27144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систематизируется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7840" y="3857625"/>
            <a:ext cx="2063354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передается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1" y="4786313"/>
            <a:ext cx="14466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важный 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4786313"/>
            <a:ext cx="1927499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7303" y="4759709"/>
            <a:ext cx="1393031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передача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54016" y="5715000"/>
            <a:ext cx="251817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45494" y="2795582"/>
            <a:ext cx="25717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закодированная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12283" y="2786708"/>
            <a:ext cx="25717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важная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82338" y="5805264"/>
            <a:ext cx="251817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деньги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764704"/>
            <a:ext cx="8643416" cy="4935745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нового стиля мышления (открытость, гибкость,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осознанность, альтернативность);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базовых качеств личности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критическое мышление, мобильность, самостоятельность, ответственность);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чтения и письма;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задавать вопросы, формулировать гипотезу;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самостоятельной поисковой творческой деятельности;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механизмов самообразования и самоорганизации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172200" cy="58259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</a:t>
            </a:r>
            <a:endParaRPr lang="ru-RU" b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334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467600" cy="2808312"/>
          </a:xfrm>
        </p:spPr>
        <p:txBody>
          <a:bodyPr>
            <a:normAutofit/>
          </a:bodyPr>
          <a:lstStyle/>
          <a:p>
            <a:pPr algn="ctr"/>
            <a:r>
              <a:rPr lang="ru-RU" sz="4400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Успехов, коллеги, </a:t>
            </a:r>
            <a:br>
              <a:rPr lang="ru-RU" sz="4400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критического мышления у школьников…</a:t>
            </a:r>
            <a:br>
              <a:rPr lang="ru-RU" sz="4400" cap="none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cap="none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57301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только у них</a:t>
            </a:r>
            <a:br>
              <a:rPr lang="ru-RU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897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205345" y="390671"/>
            <a:ext cx="58007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</a:t>
            </a:r>
            <a:r>
              <a:rPr lang="ru-RU" altLang="ru-RU" sz="3200" dirty="0" smtClean="0">
                <a:solidFill>
                  <a:srgbClr val="006600"/>
                </a:solidFill>
              </a:rPr>
              <a:t>-</a:t>
            </a:r>
            <a:endParaRPr lang="ru-RU" altLang="ru-RU" sz="3200" b="1" dirty="0"/>
          </a:p>
          <a:p>
            <a:pPr algn="just" eaLnBrk="1" hangingPunct="1"/>
            <a:r>
              <a:rPr lang="ru-RU" altLang="ru-RU" sz="3200" dirty="0">
                <a:solidFill>
                  <a:srgbClr val="BA0C25"/>
                </a:solidFill>
              </a:rPr>
              <a:t> </a:t>
            </a:r>
            <a:endParaRPr lang="ru-RU" altLang="ru-RU" sz="3200" dirty="0"/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376794" y="2276872"/>
            <a:ext cx="6507573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800" b="1" dirty="0"/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новые, полные смысла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разнообразные, подкрепляющие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независимые продуманные</a:t>
            </a:r>
            <a:r>
              <a:rPr lang="ru-RU" altLang="ru-RU" sz="2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8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1084" y="315193"/>
            <a:ext cx="80273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i="1" dirty="0">
                <a:solidFill>
                  <a:srgbClr val="FF0000"/>
                </a:solidFill>
              </a:rPr>
              <a:t>      </a:t>
            </a: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Целевое назначение</a:t>
            </a:r>
            <a:r>
              <a:rPr lang="en-US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ru-RU" sz="5400" dirty="0">
                <a:solidFill>
                  <a:srgbClr val="00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таких гражданских умений и навыков, как: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 вырабатывать своё собственное мнение,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осмыслить опыт,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прийти к определенным умозаключениям,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логично выстроить цепь доказательств,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выразить себя ясно и уверенно.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095676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57785" cy="113293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alt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</a:t>
            </a:r>
            <a:r>
              <a:rPr lang="ru-RU" alt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развития критического мышления</a:t>
            </a:r>
            <a:endParaRPr lang="ru-RU" altLang="ru-RU" sz="32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>
          <a:xfrm>
            <a:off x="555914" y="1700808"/>
            <a:ext cx="7688494" cy="485239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время и возможности для развития КМ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возможность учащимся размышлять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 учащихся, что они могут высказывать любые мнения, идеи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задавать вопросы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активной дискуссии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рефлексию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Выражать веру в то, что каждый учащийся способен на критические суждения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Ценить проявления КМ, развивая уверенность в себе и понимание ценности своих мнений и идей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с уважением выслушивать мнения других.</a:t>
            </a:r>
          </a:p>
          <a:p>
            <a:pPr>
              <a:defRPr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2553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619672" y="535761"/>
            <a:ext cx="6172200" cy="7858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стадии ТРКМ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1484784"/>
            <a:ext cx="64087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пробудить интерес, активизировать обучаемого;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структурировать последующий процесс изучения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11725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</a:t>
            </a:r>
            <a: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1340768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</a:rPr>
              <a:t>получение </a:t>
            </a:r>
            <a:r>
              <a:rPr lang="ru-RU" sz="3200" dirty="0">
                <a:latin typeface="Times New Roman" pitchFamily="18" charset="0"/>
              </a:rPr>
              <a:t>новой информации;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</a:rPr>
              <a:t>ее </a:t>
            </a:r>
            <a:r>
              <a:rPr lang="ru-RU" sz="3200" dirty="0">
                <a:latin typeface="Times New Roman" pitchFamily="18" charset="0"/>
              </a:rPr>
              <a:t>осмысление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</a:rPr>
              <a:t>соотнесение </a:t>
            </a:r>
            <a:r>
              <a:rPr lang="ru-RU" sz="3200" dirty="0">
                <a:latin typeface="Times New Roman" pitchFamily="18" charset="0"/>
              </a:rPr>
              <a:t>новой информации с собственными знаниями;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</a:rPr>
              <a:t>поддержание </a:t>
            </a:r>
            <a:r>
              <a:rPr lang="ru-RU" sz="3200" dirty="0">
                <a:latin typeface="Times New Roman" pitchFamily="18" charset="0"/>
              </a:rPr>
              <a:t>активности, интереса.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b="1" dirty="0">
                <a:solidFill>
                  <a:srgbClr val="008000"/>
                </a:solidFill>
              </a:rPr>
              <a:t/>
            </a:r>
            <a:br>
              <a:rPr lang="ru-RU" b="1" dirty="0">
                <a:solidFill>
                  <a:srgbClr val="008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5616" y="1340768"/>
            <a:ext cx="7056784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</a:rPr>
              <a:t>выражение </a:t>
            </a:r>
            <a:r>
              <a:rPr lang="ru-RU" sz="2800" dirty="0">
                <a:latin typeface="Times New Roman" pitchFamily="18" charset="0"/>
              </a:rPr>
              <a:t>новых идей и информации собственными словами;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</a:rPr>
              <a:t>целостное </a:t>
            </a:r>
            <a:r>
              <a:rPr lang="ru-RU" sz="2800" dirty="0">
                <a:latin typeface="Times New Roman" pitchFamily="18" charset="0"/>
              </a:rPr>
              <a:t>осмысление и обобщение полученной информации на основе обмена мнениями между обучаемыми друг с другом и преподавателем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1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772391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8000"/>
                </a:solidFill>
              </a:rPr>
              <a:t>Приёмы:</a:t>
            </a:r>
            <a:endParaRPr lang="ru-RU" sz="3200" b="1" u="sng" dirty="0">
              <a:solidFill>
                <a:srgbClr val="008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70346" y="1474789"/>
            <a:ext cx="7602054" cy="488140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Кластер 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Приём «Корзина идей»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Составление маркировочной таблицы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 (Знаю – Хочу узнать - Узнал)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err="1">
                <a:solidFill>
                  <a:schemeClr val="accent2"/>
                </a:solidFill>
              </a:rPr>
              <a:t>Синквейн</a:t>
            </a:r>
            <a:r>
              <a:rPr lang="ru-RU" sz="3200" b="1" dirty="0">
                <a:solidFill>
                  <a:schemeClr val="accent2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Стратегия «Галерея</a:t>
            </a:r>
            <a:r>
              <a:rPr lang="ru-RU" sz="3200" b="1" dirty="0" smtClean="0">
                <a:solidFill>
                  <a:schemeClr val="accent2"/>
                </a:solidFill>
              </a:rPr>
              <a:t>» и «Карусель»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Эссе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dirty="0">
                <a:solidFill>
                  <a:schemeClr val="accent2"/>
                </a:solidFill>
              </a:rPr>
              <a:t>Перепутанные логические цепочки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Верные и неверные </a:t>
            </a:r>
            <a:r>
              <a:rPr lang="ru-RU" sz="3200" b="1" dirty="0" smtClean="0">
                <a:solidFill>
                  <a:schemeClr val="accent2"/>
                </a:solidFill>
              </a:rPr>
              <a:t>утверждения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/>
                </a:solidFill>
              </a:rPr>
              <a:t>«Толстые» и «тонкие» вопросы </a:t>
            </a:r>
            <a:r>
              <a:rPr lang="ru-RU" b="1" dirty="0">
                <a:solidFill>
                  <a:schemeClr val="accent2"/>
                </a:solidFill>
              </a:rPr>
              <a:t>(демонстрация понимания пройденного)</a:t>
            </a:r>
            <a:endParaRPr lang="ru-RU" sz="32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8302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1049</Words>
  <Application>Microsoft Office PowerPoint</Application>
  <PresentationFormat>Экран (4:3)</PresentationFormat>
  <Paragraphs>203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Презентация PowerPoint</vt:lpstr>
      <vt:lpstr>Презентация PowerPoint</vt:lpstr>
      <vt:lpstr>Презентация PowerPoint</vt:lpstr>
      <vt:lpstr>      Целевое назначение технологии</vt:lpstr>
      <vt:lpstr>Условия, необходимые  для развития критического мышления</vt:lpstr>
      <vt:lpstr>Презентация PowerPoint</vt:lpstr>
      <vt:lpstr>Осмысление </vt:lpstr>
      <vt:lpstr>Рефлексия </vt:lpstr>
      <vt:lpstr>Приёмы:</vt:lpstr>
      <vt:lpstr>Презентация PowerPoint</vt:lpstr>
      <vt:lpstr>ФИЛВОРД</vt:lpstr>
      <vt:lpstr>Презентация PowerPoint</vt:lpstr>
      <vt:lpstr>Презентация PowerPoint</vt:lpstr>
      <vt:lpstr>Презентация PowerPoint</vt:lpstr>
      <vt:lpstr>Презентация PowerPoint</vt:lpstr>
      <vt:lpstr>Приём «Карусель»</vt:lpstr>
      <vt:lpstr>Возможные задания:</vt:lpstr>
      <vt:lpstr>Приём «Галерея»</vt:lpstr>
      <vt:lpstr>Прием  «Инсерт»</vt:lpstr>
      <vt:lpstr>Презентация PowerPoint</vt:lpstr>
      <vt:lpstr>. Заполните таблицу, делая краткие записи, используя ключевые слова, небольшие фразы.</vt:lpstr>
      <vt:lpstr>Презентация PowerPoint</vt:lpstr>
      <vt:lpstr>Презентация PowerPoint</vt:lpstr>
      <vt:lpstr>Приём «Синквейн»</vt:lpstr>
      <vt:lpstr>Тема «Передача информации»</vt:lpstr>
      <vt:lpstr>Образовательные результаты</vt:lpstr>
      <vt:lpstr>Успехов, коллеги,  в формировании критического мышления у школьников…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2017-08-10T06:22:58Z</dcterms:created>
  <dcterms:modified xsi:type="dcterms:W3CDTF">2017-08-11T07:38:42Z</dcterms:modified>
</cp:coreProperties>
</file>