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277" r:id="rId4"/>
    <p:sldId id="278" r:id="rId5"/>
    <p:sldId id="256" r:id="rId6"/>
    <p:sldId id="257" r:id="rId7"/>
    <p:sldId id="279" r:id="rId8"/>
    <p:sldId id="280" r:id="rId9"/>
    <p:sldId id="265" r:id="rId10"/>
    <p:sldId id="272" r:id="rId11"/>
    <p:sldId id="260" r:id="rId12"/>
    <p:sldId id="264" r:id="rId13"/>
    <p:sldId id="267" r:id="rId14"/>
    <p:sldId id="268" r:id="rId15"/>
    <p:sldId id="261" r:id="rId16"/>
    <p:sldId id="262" r:id="rId17"/>
    <p:sldId id="273" r:id="rId18"/>
    <p:sldId id="274" r:id="rId19"/>
    <p:sldId id="269" r:id="rId20"/>
    <p:sldId id="281" r:id="rId21"/>
    <p:sldId id="282" r:id="rId22"/>
    <p:sldId id="283" r:id="rId23"/>
    <p:sldId id="271"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A32E98F-0CD8-4210-A05E-6101C421C95B}" type="datetimeFigureOut">
              <a:rPr lang="ru-RU"/>
              <a:pPr>
                <a:defRPr/>
              </a:pPr>
              <a:t>26.08.2019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232B65-FE27-4944-A51D-C85B5B7965E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33229DC-4940-4B9C-8FA6-52A10A506DC0}" type="datetimeFigureOut">
              <a:rPr lang="ru-RU"/>
              <a:pPr>
                <a:defRPr/>
              </a:pPr>
              <a:t>26.08.2019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CC31D5-48E5-48F1-AFD3-1C76EDED9D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1969F2-B425-4A09-BC29-F655544DF58A}" type="datetimeFigureOut">
              <a:rPr lang="ru-RU"/>
              <a:pPr>
                <a:defRPr/>
              </a:pPr>
              <a:t>26.08.2019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8B2861-EFFA-478C-8FBE-4209971AE99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4EF22A-63E5-4629-A0FC-B8013CD44094}" type="datetimeFigureOut">
              <a:rPr lang="ru-RU"/>
              <a:pPr>
                <a:defRPr/>
              </a:pPr>
              <a:t>26.08.2019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DFC90F-2112-448D-B4C2-3955B9CC85D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23E0362-898F-4B7D-91A1-EE9A5409EB48}" type="datetimeFigureOut">
              <a:rPr lang="ru-RU"/>
              <a:pPr>
                <a:defRPr/>
              </a:pPr>
              <a:t>26.08.2019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6DA995-E19C-4E13-AA08-ADF44FAD439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EED828F-32C3-4F37-AE51-258EBA21B143}" type="datetimeFigureOut">
              <a:rPr lang="ru-RU"/>
              <a:pPr>
                <a:defRPr/>
              </a:pPr>
              <a:t>26.08.2019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79B2CE8-035F-447B-82D8-F808CF9A33D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F941B97-64A0-4E9E-815E-A4102BC9BB7E}" type="datetimeFigureOut">
              <a:rPr lang="ru-RU"/>
              <a:pPr>
                <a:defRPr/>
              </a:pPr>
              <a:t>26.08.2019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F5DDB43-6B69-4FC1-B8EC-705AE028BC2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349B046-CD86-40E5-870D-276F8D6D8CE8}" type="datetimeFigureOut">
              <a:rPr lang="ru-RU"/>
              <a:pPr>
                <a:defRPr/>
              </a:pPr>
              <a:t>26.08.2019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4C4C360-5DF1-4716-BC55-1C28D2DAFC1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1F7F307-A8BD-4CC1-9562-E3A4B3DA6271}" type="datetimeFigureOut">
              <a:rPr lang="ru-RU"/>
              <a:pPr>
                <a:defRPr/>
              </a:pPr>
              <a:t>26.08.2019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FD7A6BA-8D7C-4A0C-997C-3492B5CCBCE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B0FB12-5467-4BB8-A3FA-B7143868A156}" type="datetimeFigureOut">
              <a:rPr lang="ru-RU"/>
              <a:pPr>
                <a:defRPr/>
              </a:pPr>
              <a:t>26.08.2019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757647D-C672-4DB6-AF60-04E10B91049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88BF784-84B7-4ED7-9BBD-B4062D7583DA}" type="datetimeFigureOut">
              <a:rPr lang="ru-RU"/>
              <a:pPr>
                <a:defRPr/>
              </a:pPr>
              <a:t>26.08.2019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63AC2F-6A43-4AA3-8255-9E654251648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AD3B6CF-A17F-44CB-8F3F-42AB986CA2EF}" type="datetimeFigureOut">
              <a:rPr lang="ru-RU"/>
              <a:pPr>
                <a:defRPr/>
              </a:pPr>
              <a:t>26.08.2019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7E630C-396A-4E0B-926B-DA3E2E25776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1074;&#1080;&#1076;&#1077;&#1086;%20&#1055;&#1086;&#1082;&#1088;&#1086;&#1074;&#1082;&#1072;.mp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hoto\фото Покровка\26 10 05 0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29000" y="1143000"/>
            <a:ext cx="5715000" cy="4286250"/>
          </a:xfrm>
          <a:prstGeom prst="rect">
            <a:avLst/>
          </a:prstGeom>
          <a:noFill/>
          <a:ln w="9525">
            <a:noFill/>
            <a:miter lim="800000"/>
            <a:headEnd/>
            <a:tailEnd/>
          </a:ln>
        </p:spPr>
      </p:pic>
      <p:sp>
        <p:nvSpPr>
          <p:cNvPr id="2051" name="TextBox 5"/>
          <p:cNvSpPr txBox="1">
            <a:spLocks noChangeArrowheads="1"/>
          </p:cNvSpPr>
          <p:nvPr/>
        </p:nvSpPr>
        <p:spPr bwMode="auto">
          <a:xfrm>
            <a:off x="0" y="5226050"/>
            <a:ext cx="3857625" cy="1631950"/>
          </a:xfrm>
          <a:prstGeom prst="rect">
            <a:avLst/>
          </a:prstGeom>
          <a:noFill/>
          <a:ln w="9525">
            <a:noFill/>
            <a:miter lim="800000"/>
            <a:headEnd/>
            <a:tailEnd/>
          </a:ln>
        </p:spPr>
        <p:txBody>
          <a:bodyPr>
            <a:spAutoFit/>
          </a:bodyPr>
          <a:lstStyle/>
          <a:p>
            <a:pPr algn="ctr"/>
            <a:r>
              <a:rPr lang="ru-RU" sz="2000" b="1" dirty="0">
                <a:solidFill>
                  <a:schemeClr val="bg1"/>
                </a:solidFill>
                <a:latin typeface="Calibri" pitchFamily="34" charset="0"/>
              </a:rPr>
              <a:t>Игрушкина Евгения Ивановна</a:t>
            </a:r>
          </a:p>
          <a:p>
            <a:pPr algn="ctr"/>
            <a:r>
              <a:rPr lang="ru-RU" sz="2000" b="1" dirty="0">
                <a:solidFill>
                  <a:schemeClr val="bg1"/>
                </a:solidFill>
                <a:latin typeface="Calibri" pitchFamily="34" charset="0"/>
              </a:rPr>
              <a:t>        учитель географии первой категории МБОУ ООШ №16</a:t>
            </a:r>
          </a:p>
          <a:p>
            <a:pPr algn="ctr"/>
            <a:r>
              <a:rPr lang="ru-RU" sz="2000" b="1" dirty="0">
                <a:solidFill>
                  <a:schemeClr val="bg1"/>
                </a:solidFill>
                <a:latin typeface="Calibri" pitchFamily="34" charset="0"/>
              </a:rPr>
              <a:t>        </a:t>
            </a:r>
            <a:r>
              <a:rPr lang="ru-RU" sz="2000" b="1" dirty="0" err="1">
                <a:solidFill>
                  <a:schemeClr val="bg1"/>
                </a:solidFill>
                <a:latin typeface="Calibri" pitchFamily="34" charset="0"/>
              </a:rPr>
              <a:t>х.Новопокровский</a:t>
            </a:r>
            <a:r>
              <a:rPr lang="ru-RU" sz="2000" b="1" dirty="0">
                <a:solidFill>
                  <a:schemeClr val="bg1"/>
                </a:solidFill>
                <a:latin typeface="Calibri" pitchFamily="34" charset="0"/>
              </a:rPr>
              <a:t>, </a:t>
            </a:r>
            <a:r>
              <a:rPr lang="ru-RU" sz="2000" b="1" dirty="0" err="1">
                <a:solidFill>
                  <a:schemeClr val="bg1"/>
                </a:solidFill>
                <a:latin typeface="Calibri" pitchFamily="34" charset="0"/>
              </a:rPr>
              <a:t>Приморско-Ахтарский</a:t>
            </a:r>
            <a:r>
              <a:rPr lang="ru-RU" sz="2000" b="1" dirty="0">
                <a:solidFill>
                  <a:schemeClr val="bg1"/>
                </a:solidFill>
                <a:latin typeface="Calibri" pitchFamily="34" charset="0"/>
              </a:rPr>
              <a:t> район</a:t>
            </a:r>
          </a:p>
        </p:txBody>
      </p:sp>
      <p:sp>
        <p:nvSpPr>
          <p:cNvPr id="2052" name="TextBox 6"/>
          <p:cNvSpPr txBox="1">
            <a:spLocks noChangeArrowheads="1"/>
          </p:cNvSpPr>
          <p:nvPr/>
        </p:nvSpPr>
        <p:spPr bwMode="auto">
          <a:xfrm>
            <a:off x="357188" y="214313"/>
            <a:ext cx="8286750" cy="830262"/>
          </a:xfrm>
          <a:prstGeom prst="rect">
            <a:avLst/>
          </a:prstGeom>
          <a:noFill/>
          <a:ln w="9525">
            <a:noFill/>
            <a:miter lim="800000"/>
            <a:headEnd/>
            <a:tailEnd/>
          </a:ln>
        </p:spPr>
        <p:txBody>
          <a:bodyPr>
            <a:spAutoFit/>
          </a:bodyPr>
          <a:lstStyle/>
          <a:p>
            <a:r>
              <a:rPr lang="ru-RU" sz="2400" b="1">
                <a:solidFill>
                  <a:schemeClr val="bg1"/>
                </a:solidFill>
              </a:rPr>
              <a:t>Община старообрядцев-липован – изюминка Приморско-Ахтарского района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539750" y="333375"/>
            <a:ext cx="6119813" cy="460375"/>
          </a:xfrm>
          <a:prstGeom prst="rect">
            <a:avLst/>
          </a:prstGeom>
          <a:noFill/>
          <a:ln w="9525">
            <a:noFill/>
            <a:miter lim="800000"/>
            <a:headEnd/>
            <a:tailEnd/>
          </a:ln>
        </p:spPr>
        <p:txBody>
          <a:bodyPr>
            <a:spAutoFit/>
          </a:bodyPr>
          <a:lstStyle/>
          <a:p>
            <a:r>
              <a:rPr lang="ru-RU" sz="2400" b="1">
                <a:solidFill>
                  <a:schemeClr val="bg1"/>
                </a:solidFill>
              </a:rPr>
              <a:t>Конструкция жилища </a:t>
            </a:r>
          </a:p>
        </p:txBody>
      </p:sp>
      <p:sp>
        <p:nvSpPr>
          <p:cNvPr id="11267" name="TextBox 4"/>
          <p:cNvSpPr txBox="1">
            <a:spLocks noChangeArrowheads="1"/>
          </p:cNvSpPr>
          <p:nvPr/>
        </p:nvSpPr>
        <p:spPr bwMode="auto">
          <a:xfrm>
            <a:off x="539750" y="793750"/>
            <a:ext cx="8353425" cy="2308225"/>
          </a:xfrm>
          <a:prstGeom prst="rect">
            <a:avLst/>
          </a:prstGeom>
          <a:noFill/>
          <a:ln w="9525">
            <a:noFill/>
            <a:miter lim="800000"/>
            <a:headEnd/>
            <a:tailEnd/>
          </a:ln>
        </p:spPr>
        <p:txBody>
          <a:bodyPr>
            <a:spAutoFit/>
          </a:bodyPr>
          <a:lstStyle/>
          <a:p>
            <a:pPr algn="just"/>
            <a:r>
              <a:rPr lang="ru-RU">
                <a:solidFill>
                  <a:schemeClr val="bg1"/>
                </a:solidFill>
              </a:rPr>
              <a:t>При строительстве домов старообряцы-липоване использовали материалы, которые были доступны в данной местности. В хуторе Новопокровском преобладает глиносоломенный, «саманный» тип строительства. Заготовка строительного материала занимала несколько недель. В его изготовлении были заняты почти все жители хутора. Для замеса глины чаще всего использовали солончаки – 2-3 ямы, вырытые вблизи лимана. Для подачи воды в ямы выкапывали ерики – желобки, канавы, соединяющиеся с лиманом. </a:t>
            </a:r>
          </a:p>
        </p:txBody>
      </p:sp>
      <p:pic>
        <p:nvPicPr>
          <p:cNvPr id="11268" name="Picture 3" descr="E:\Староверы Кубани\Покровчане (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4988" y="3101975"/>
            <a:ext cx="4181475" cy="3135313"/>
          </a:xfrm>
          <a:prstGeom prst="rect">
            <a:avLst/>
          </a:prstGeom>
          <a:noFill/>
          <a:ln w="9525">
            <a:noFill/>
            <a:miter lim="800000"/>
            <a:headEnd/>
            <a:tailEnd/>
          </a:ln>
        </p:spPr>
      </p:pic>
      <p:sp>
        <p:nvSpPr>
          <p:cNvPr id="11269" name="Прямоугольник 6"/>
          <p:cNvSpPr>
            <a:spLocks noChangeArrowheads="1"/>
          </p:cNvSpPr>
          <p:nvPr/>
        </p:nvSpPr>
        <p:spPr bwMode="auto">
          <a:xfrm>
            <a:off x="1739900" y="6381750"/>
            <a:ext cx="1770063" cy="368300"/>
          </a:xfrm>
          <a:prstGeom prst="rect">
            <a:avLst/>
          </a:prstGeom>
          <a:noFill/>
          <a:ln w="9525">
            <a:noFill/>
            <a:miter lim="800000"/>
            <a:headEnd/>
            <a:tailEnd/>
          </a:ln>
        </p:spPr>
        <p:txBody>
          <a:bodyPr wrap="none">
            <a:spAutoFit/>
          </a:bodyPr>
          <a:lstStyle/>
          <a:p>
            <a:r>
              <a:rPr lang="ru-RU" b="1">
                <a:solidFill>
                  <a:schemeClr val="bg1"/>
                </a:solidFill>
              </a:rPr>
              <a:t>Замес самана</a:t>
            </a:r>
          </a:p>
        </p:txBody>
      </p:sp>
      <p:sp>
        <p:nvSpPr>
          <p:cNvPr id="11270" name="TextBox 7"/>
          <p:cNvSpPr txBox="1">
            <a:spLocks noChangeArrowheads="1"/>
          </p:cNvSpPr>
          <p:nvPr/>
        </p:nvSpPr>
        <p:spPr bwMode="auto">
          <a:xfrm>
            <a:off x="5076825" y="3357563"/>
            <a:ext cx="4067175" cy="922337"/>
          </a:xfrm>
          <a:prstGeom prst="rect">
            <a:avLst/>
          </a:prstGeom>
          <a:noFill/>
          <a:ln w="9525">
            <a:noFill/>
            <a:miter lim="800000"/>
            <a:headEnd/>
            <a:tailEnd/>
          </a:ln>
        </p:spPr>
        <p:txBody>
          <a:bodyPr>
            <a:spAutoFit/>
          </a:bodyPr>
          <a:lstStyle/>
          <a:p>
            <a:r>
              <a:rPr lang="ru-RU">
                <a:solidFill>
                  <a:schemeClr val="bg1"/>
                </a:solidFill>
              </a:rPr>
              <a:t>Готовый раствор утрамбовывали в деревянные формы – саманные станки высотой 20 см.</a:t>
            </a:r>
          </a:p>
        </p:txBody>
      </p:sp>
      <p:pic>
        <p:nvPicPr>
          <p:cNvPr id="11271" name="Picture 4" descr="image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24525" y="4365625"/>
            <a:ext cx="2300288" cy="1312863"/>
          </a:xfrm>
          <a:prstGeom prst="rect">
            <a:avLst/>
          </a:prstGeom>
          <a:noFill/>
          <a:ln w="9525">
            <a:noFill/>
            <a:miter lim="800000"/>
            <a:headEnd/>
            <a:tailEnd/>
          </a:ln>
        </p:spPr>
      </p:pic>
      <p:sp>
        <p:nvSpPr>
          <p:cNvPr id="11272" name="Прямоугольник 9"/>
          <p:cNvSpPr>
            <a:spLocks noChangeArrowheads="1"/>
          </p:cNvSpPr>
          <p:nvPr/>
        </p:nvSpPr>
        <p:spPr bwMode="auto">
          <a:xfrm>
            <a:off x="5654675" y="5678488"/>
            <a:ext cx="2355850" cy="400050"/>
          </a:xfrm>
          <a:prstGeom prst="rect">
            <a:avLst/>
          </a:prstGeom>
          <a:noFill/>
          <a:ln w="9525">
            <a:noFill/>
            <a:miter lim="800000"/>
            <a:headEnd/>
            <a:tailEnd/>
          </a:ln>
        </p:spPr>
        <p:txBody>
          <a:bodyPr wrap="none">
            <a:spAutoFit/>
          </a:bodyPr>
          <a:lstStyle/>
          <a:p>
            <a:r>
              <a:rPr lang="ru-RU" sz="2000" b="1">
                <a:solidFill>
                  <a:schemeClr val="bg1"/>
                </a:solidFill>
              </a:rPr>
              <a:t>Станок саманчик</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285750" y="77788"/>
            <a:ext cx="4786313" cy="461962"/>
          </a:xfrm>
          <a:prstGeom prst="rect">
            <a:avLst/>
          </a:prstGeom>
          <a:noFill/>
          <a:ln w="9525">
            <a:noFill/>
            <a:miter lim="800000"/>
            <a:headEnd/>
            <a:tailEnd/>
          </a:ln>
        </p:spPr>
        <p:txBody>
          <a:bodyPr>
            <a:spAutoFit/>
          </a:bodyPr>
          <a:lstStyle/>
          <a:p>
            <a:r>
              <a:rPr lang="ru-RU" sz="2400" b="1">
                <a:solidFill>
                  <a:schemeClr val="bg1"/>
                </a:solidFill>
                <a:latin typeface="Calibri" pitchFamily="34" charset="0"/>
              </a:rPr>
              <a:t>Традиционный костюм</a:t>
            </a:r>
          </a:p>
        </p:txBody>
      </p:sp>
      <p:pic>
        <p:nvPicPr>
          <p:cNvPr id="12291" name="Picture 3" descr="C:\Documents and Settings\111\Рабочий стол\музей х.Новопокровского\фестиваль Золотая осень 17.10.11 01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8363" y="2124075"/>
            <a:ext cx="3348037" cy="4464050"/>
          </a:xfrm>
          <a:prstGeom prst="rect">
            <a:avLst/>
          </a:prstGeom>
          <a:noFill/>
          <a:ln w="9525">
            <a:noFill/>
            <a:miter lim="800000"/>
            <a:headEnd/>
            <a:tailEnd/>
          </a:ln>
        </p:spPr>
      </p:pic>
      <p:sp>
        <p:nvSpPr>
          <p:cNvPr id="12292" name="TextBox 1"/>
          <p:cNvSpPr txBox="1">
            <a:spLocks noChangeArrowheads="1"/>
          </p:cNvSpPr>
          <p:nvPr/>
        </p:nvSpPr>
        <p:spPr bwMode="auto">
          <a:xfrm>
            <a:off x="285750" y="539750"/>
            <a:ext cx="8607425" cy="1476375"/>
          </a:xfrm>
          <a:prstGeom prst="rect">
            <a:avLst/>
          </a:prstGeom>
          <a:noFill/>
          <a:ln w="9525">
            <a:noFill/>
            <a:miter lim="800000"/>
            <a:headEnd/>
            <a:tailEnd/>
          </a:ln>
        </p:spPr>
        <p:txBody>
          <a:bodyPr>
            <a:spAutoFit/>
          </a:bodyPr>
          <a:lstStyle/>
          <a:p>
            <a:r>
              <a:rPr lang="ru-RU">
                <a:solidFill>
                  <a:schemeClr val="bg1"/>
                </a:solidFill>
              </a:rPr>
              <a:t>Традиционный костюм старообрядцев х.Новопокровского один из наиболее устойчивых и сохранившихся компонентов в традиционной культуре. Яркий и нарядный костюм замужней женщины, представленный рубахой-чехликом, шупкой, цветным вязаным поясом и отличительными от незамужней девушки  головными уборами – кичкой и косяком.</a:t>
            </a:r>
          </a:p>
        </p:txBody>
      </p:sp>
      <p:cxnSp>
        <p:nvCxnSpPr>
          <p:cNvPr id="4" name="Прямая со стрелкой 3"/>
          <p:cNvCxnSpPr/>
          <p:nvPr/>
        </p:nvCxnSpPr>
        <p:spPr>
          <a:xfrm flipH="1">
            <a:off x="3597275" y="2852738"/>
            <a:ext cx="812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94" name="TextBox 4"/>
          <p:cNvSpPr txBox="1">
            <a:spLocks noChangeArrowheads="1"/>
          </p:cNvSpPr>
          <p:nvPr/>
        </p:nvSpPr>
        <p:spPr bwMode="auto">
          <a:xfrm>
            <a:off x="3597275" y="2482850"/>
            <a:ext cx="1223963" cy="369888"/>
          </a:xfrm>
          <a:prstGeom prst="rect">
            <a:avLst/>
          </a:prstGeom>
          <a:noFill/>
          <a:ln w="9525">
            <a:noFill/>
            <a:miter lim="800000"/>
            <a:headEnd/>
            <a:tailEnd/>
          </a:ln>
        </p:spPr>
        <p:txBody>
          <a:bodyPr>
            <a:spAutoFit/>
          </a:bodyPr>
          <a:lstStyle/>
          <a:p>
            <a:r>
              <a:rPr lang="ru-RU"/>
              <a:t>чехлик</a:t>
            </a:r>
          </a:p>
        </p:txBody>
      </p:sp>
      <p:cxnSp>
        <p:nvCxnSpPr>
          <p:cNvPr id="8" name="Прямая со стрелкой 7"/>
          <p:cNvCxnSpPr/>
          <p:nvPr/>
        </p:nvCxnSpPr>
        <p:spPr>
          <a:xfrm flipH="1">
            <a:off x="3857625" y="4652963"/>
            <a:ext cx="7032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96" name="TextBox 8"/>
          <p:cNvSpPr txBox="1">
            <a:spLocks noChangeArrowheads="1"/>
          </p:cNvSpPr>
          <p:nvPr/>
        </p:nvSpPr>
        <p:spPr bwMode="auto">
          <a:xfrm>
            <a:off x="3857625" y="4283075"/>
            <a:ext cx="963613" cy="369888"/>
          </a:xfrm>
          <a:prstGeom prst="rect">
            <a:avLst/>
          </a:prstGeom>
          <a:noFill/>
          <a:ln w="9525">
            <a:noFill/>
            <a:miter lim="800000"/>
            <a:headEnd/>
            <a:tailEnd/>
          </a:ln>
        </p:spPr>
        <p:txBody>
          <a:bodyPr>
            <a:spAutoFit/>
          </a:bodyPr>
          <a:lstStyle/>
          <a:p>
            <a:r>
              <a:rPr lang="ru-RU"/>
              <a:t>шупка</a:t>
            </a:r>
          </a:p>
        </p:txBody>
      </p:sp>
      <p:pic>
        <p:nvPicPr>
          <p:cNvPr id="12297" name="Picture 3" descr="C:\Documents and Settings\111\Рабочий стол\музей х.Новопокровского\фестиваль Золотая осень 17.10.11 01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2063" y="2051050"/>
            <a:ext cx="3376612" cy="4502150"/>
          </a:xfrm>
          <a:prstGeom prst="rect">
            <a:avLst/>
          </a:prstGeom>
          <a:noFill/>
          <a:ln w="9525">
            <a:noFill/>
            <a:miter lim="800000"/>
            <a:headEnd/>
            <a:tailEnd/>
          </a:ln>
        </p:spPr>
      </p:pic>
      <p:cxnSp>
        <p:nvCxnSpPr>
          <p:cNvPr id="11" name="Прямая со стрелкой 10"/>
          <p:cNvCxnSpPr/>
          <p:nvPr/>
        </p:nvCxnSpPr>
        <p:spPr>
          <a:xfrm flipH="1">
            <a:off x="7740650" y="2838450"/>
            <a:ext cx="10080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99" name="TextBox 13"/>
          <p:cNvSpPr txBox="1">
            <a:spLocks noChangeArrowheads="1"/>
          </p:cNvSpPr>
          <p:nvPr/>
        </p:nvSpPr>
        <p:spPr bwMode="auto">
          <a:xfrm>
            <a:off x="7740650" y="2482850"/>
            <a:ext cx="1152525" cy="369888"/>
          </a:xfrm>
          <a:prstGeom prst="rect">
            <a:avLst/>
          </a:prstGeom>
          <a:noFill/>
          <a:ln w="9525">
            <a:noFill/>
            <a:miter lim="800000"/>
            <a:headEnd/>
            <a:tailEnd/>
          </a:ln>
        </p:spPr>
        <p:txBody>
          <a:bodyPr>
            <a:spAutoFit/>
          </a:bodyPr>
          <a:lstStyle/>
          <a:p>
            <a:r>
              <a:rPr lang="ru-RU"/>
              <a:t>косяк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Староверы Кубани\2006 Покров (3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57313" y="2625725"/>
            <a:ext cx="5000625" cy="3749675"/>
          </a:xfrm>
          <a:prstGeom prst="rect">
            <a:avLst/>
          </a:prstGeom>
          <a:noFill/>
          <a:ln w="9525">
            <a:noFill/>
            <a:miter lim="800000"/>
            <a:headEnd/>
            <a:tailEnd/>
          </a:ln>
        </p:spPr>
      </p:pic>
      <p:sp>
        <p:nvSpPr>
          <p:cNvPr id="8195" name="TextBox 4"/>
          <p:cNvSpPr txBox="1">
            <a:spLocks noChangeArrowheads="1"/>
          </p:cNvSpPr>
          <p:nvPr/>
        </p:nvSpPr>
        <p:spPr bwMode="auto">
          <a:xfrm>
            <a:off x="500063" y="0"/>
            <a:ext cx="4286250" cy="461963"/>
          </a:xfrm>
          <a:prstGeom prst="rect">
            <a:avLst/>
          </a:prstGeom>
          <a:noFill/>
          <a:ln w="9525">
            <a:noFill/>
            <a:miter lim="800000"/>
            <a:headEnd/>
            <a:tailEnd/>
          </a:ln>
        </p:spPr>
        <p:txBody>
          <a:bodyPr>
            <a:spAutoFit/>
          </a:bodyPr>
          <a:lstStyle/>
          <a:p>
            <a:pPr>
              <a:defRPr/>
            </a:pPr>
            <a:r>
              <a:rPr lang="ru-RU" sz="2400" b="1" dirty="0">
                <a:solidFill>
                  <a:schemeClr val="bg1"/>
                </a:solidFill>
                <a:latin typeface="+mn-lt"/>
              </a:rPr>
              <a:t>Церковные традиции</a:t>
            </a:r>
          </a:p>
        </p:txBody>
      </p:sp>
      <p:sp>
        <p:nvSpPr>
          <p:cNvPr id="13316" name="TextBox 5"/>
          <p:cNvSpPr txBox="1">
            <a:spLocks noChangeArrowheads="1"/>
          </p:cNvSpPr>
          <p:nvPr/>
        </p:nvSpPr>
        <p:spPr bwMode="auto">
          <a:xfrm>
            <a:off x="1643063" y="6286500"/>
            <a:ext cx="4857750" cy="369888"/>
          </a:xfrm>
          <a:prstGeom prst="rect">
            <a:avLst/>
          </a:prstGeom>
          <a:noFill/>
          <a:ln w="9525">
            <a:noFill/>
            <a:miter lim="800000"/>
            <a:headEnd/>
            <a:tailEnd/>
          </a:ln>
        </p:spPr>
        <p:txBody>
          <a:bodyPr>
            <a:spAutoFit/>
          </a:bodyPr>
          <a:lstStyle/>
          <a:p>
            <a:r>
              <a:rPr lang="ru-RU"/>
              <a:t>Церковная мужская одежда (подёвка)</a:t>
            </a:r>
          </a:p>
        </p:txBody>
      </p:sp>
      <p:sp>
        <p:nvSpPr>
          <p:cNvPr id="13317" name="TextBox 6"/>
          <p:cNvSpPr txBox="1">
            <a:spLocks noChangeArrowheads="1"/>
          </p:cNvSpPr>
          <p:nvPr/>
        </p:nvSpPr>
        <p:spPr bwMode="auto">
          <a:xfrm>
            <a:off x="357188" y="428625"/>
            <a:ext cx="8572500" cy="1754188"/>
          </a:xfrm>
          <a:prstGeom prst="rect">
            <a:avLst/>
          </a:prstGeom>
          <a:noFill/>
          <a:ln w="9525">
            <a:noFill/>
            <a:miter lim="800000"/>
            <a:headEnd/>
            <a:tailEnd/>
          </a:ln>
        </p:spPr>
        <p:txBody>
          <a:bodyPr>
            <a:spAutoFit/>
          </a:bodyPr>
          <a:lstStyle/>
          <a:p>
            <a:pPr algn="just"/>
            <a:r>
              <a:rPr lang="ru-RU">
                <a:solidFill>
                  <a:schemeClr val="bg1"/>
                </a:solidFill>
              </a:rPr>
              <a:t>Верующие, когда идут на моление в храм, одевают церковную одежду: женщины – шубку, на голову кичку, косяк, платок; мужчины – кафтан (подёвку), рубашку косоворотку с пояском. Не разрешается заходить в храм бритым мужчинам, женщинам с постриженными волосами. Верующим категорически запрещено курить. В храм верующие входят в разные двери. Мужчины входят в северные и южные двери, а женщины – в западные.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500063" y="285750"/>
            <a:ext cx="8358187" cy="646113"/>
          </a:xfrm>
          <a:prstGeom prst="rect">
            <a:avLst/>
          </a:prstGeom>
          <a:noFill/>
          <a:ln w="9525">
            <a:noFill/>
            <a:miter lim="800000"/>
            <a:headEnd/>
            <a:tailEnd/>
          </a:ln>
        </p:spPr>
        <p:txBody>
          <a:bodyPr>
            <a:spAutoFit/>
          </a:bodyPr>
          <a:lstStyle/>
          <a:p>
            <a:r>
              <a:rPr lang="ru-RU">
                <a:solidFill>
                  <a:schemeClr val="bg1"/>
                </a:solidFill>
              </a:rPr>
              <a:t>Мужчины  на службе стоят в передней части по обеим сторонам храма, а женщины – в задней части. </a:t>
            </a:r>
          </a:p>
        </p:txBody>
      </p:sp>
      <p:pic>
        <p:nvPicPr>
          <p:cNvPr id="14339" name="Picture 2" descr="E:\Староверы Кубани\2006 Покров (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4375" y="1000125"/>
            <a:ext cx="7548563"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571500" y="0"/>
            <a:ext cx="8572500" cy="2032000"/>
          </a:xfrm>
          <a:prstGeom prst="rect">
            <a:avLst/>
          </a:prstGeom>
          <a:noFill/>
          <a:ln w="9525">
            <a:noFill/>
            <a:miter lim="800000"/>
            <a:headEnd/>
            <a:tailEnd/>
          </a:ln>
        </p:spPr>
        <p:txBody>
          <a:bodyPr>
            <a:spAutoFit/>
          </a:bodyPr>
          <a:lstStyle/>
          <a:p>
            <a:pPr algn="just"/>
            <a:r>
              <a:rPr lang="ru-RU">
                <a:solidFill>
                  <a:schemeClr val="bg1"/>
                </a:solidFill>
              </a:rPr>
              <a:t>Особым образом отмечается престольный праздник – Покров пресвятой Богородицы. После торжественной литургии совершается крестный ход по всему хутору. На одной из улиц делается остановка и служится водосвятный молебен. Во время крестного хода херугвии, иконы несут молодые девушки с распущенными волосами, как знак девственной чистоты. После службы и крестного хода во дворе храма устраивается обильная общинная трапеза для всех молящихся и гостей.</a:t>
            </a:r>
          </a:p>
        </p:txBody>
      </p:sp>
      <p:pic>
        <p:nvPicPr>
          <p:cNvPr id="15363" name="Picture 2" descr="E:\Староверы Кубани\2006 Покров (9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625" y="2071688"/>
            <a:ext cx="4095750" cy="3071812"/>
          </a:xfrm>
          <a:prstGeom prst="rect">
            <a:avLst/>
          </a:prstGeom>
          <a:noFill/>
          <a:ln w="9525">
            <a:noFill/>
            <a:miter lim="800000"/>
            <a:headEnd/>
            <a:tailEnd/>
          </a:ln>
        </p:spPr>
      </p:pic>
      <p:pic>
        <p:nvPicPr>
          <p:cNvPr id="15365" name="Picture 4" descr="E:\Староверы Кубани\2006 Покров (27).JPG"/>
          <p:cNvPicPr>
            <a:picLocks noChangeAspect="1" noChangeArrowheads="1"/>
          </p:cNvPicPr>
          <p:nvPr/>
        </p:nvPicPr>
        <p:blipFill>
          <a:blip r:embed="rId3" cstate="print"/>
          <a:srcRect/>
          <a:stretch>
            <a:fillRect/>
          </a:stretch>
        </p:blipFill>
        <p:spPr bwMode="auto">
          <a:xfrm>
            <a:off x="4000694" y="2999903"/>
            <a:ext cx="5143306" cy="3858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285750" y="0"/>
            <a:ext cx="5857875" cy="461963"/>
          </a:xfrm>
          <a:prstGeom prst="rect">
            <a:avLst/>
          </a:prstGeom>
          <a:noFill/>
          <a:ln w="9525">
            <a:noFill/>
            <a:miter lim="800000"/>
            <a:headEnd/>
            <a:tailEnd/>
          </a:ln>
        </p:spPr>
        <p:txBody>
          <a:bodyPr>
            <a:spAutoFit/>
          </a:bodyPr>
          <a:lstStyle/>
          <a:p>
            <a:r>
              <a:rPr lang="ru-RU" sz="2400" b="1">
                <a:solidFill>
                  <a:schemeClr val="bg1"/>
                </a:solidFill>
                <a:latin typeface="Calibri" pitchFamily="34" charset="0"/>
              </a:rPr>
              <a:t>Семейный быт</a:t>
            </a:r>
          </a:p>
        </p:txBody>
      </p:sp>
      <p:pic>
        <p:nvPicPr>
          <p:cNvPr id="16387" name="Picture 3" descr="C:\Documents and Settings\111\Рабочий стол\музей х.Новопокровского\фестиваль Золотая осень 17.10.11 00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188" y="1071563"/>
            <a:ext cx="7000875" cy="5251450"/>
          </a:xfrm>
          <a:prstGeom prst="rect">
            <a:avLst/>
          </a:prstGeom>
          <a:noFill/>
          <a:ln w="9525">
            <a:noFill/>
            <a:miter lim="800000"/>
            <a:headEnd/>
            <a:tailEnd/>
          </a:ln>
        </p:spPr>
      </p:pic>
      <p:pic>
        <p:nvPicPr>
          <p:cNvPr id="16388" name="Picture 4" descr="C:\Documents and Settings\111\Рабочий стол\музей х.Новопокровского\фестиваль Золотая осень 17.10.11 0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0" y="4875213"/>
            <a:ext cx="2643188" cy="1982787"/>
          </a:xfrm>
          <a:prstGeom prst="rect">
            <a:avLst/>
          </a:prstGeom>
          <a:noFill/>
          <a:ln w="9525">
            <a:noFill/>
            <a:miter lim="800000"/>
            <a:headEnd/>
            <a:tailEnd/>
          </a:ln>
        </p:spPr>
      </p:pic>
      <p:pic>
        <p:nvPicPr>
          <p:cNvPr id="16389" name="Picture 5" descr="C:\Documents and Settings\111\Рабочий стол\музей х.Новопокровского\фестиваль Золотая осень 17.10.11 00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15125" y="357188"/>
            <a:ext cx="2185988"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785813" y="285750"/>
            <a:ext cx="4714875" cy="461963"/>
          </a:xfrm>
          <a:prstGeom prst="rect">
            <a:avLst/>
          </a:prstGeom>
          <a:noFill/>
          <a:ln w="9525">
            <a:noFill/>
            <a:miter lim="800000"/>
            <a:headEnd/>
            <a:tailEnd/>
          </a:ln>
        </p:spPr>
        <p:txBody>
          <a:bodyPr>
            <a:spAutoFit/>
          </a:bodyPr>
          <a:lstStyle/>
          <a:p>
            <a:r>
              <a:rPr lang="ru-RU" sz="2400" b="1">
                <a:solidFill>
                  <a:schemeClr val="bg1"/>
                </a:solidFill>
                <a:latin typeface="Calibri" pitchFamily="34" charset="0"/>
              </a:rPr>
              <a:t>Свадебный  комплекс</a:t>
            </a:r>
          </a:p>
        </p:txBody>
      </p:sp>
      <p:pic>
        <p:nvPicPr>
          <p:cNvPr id="17411" name="Picture 2" descr="image2"/>
          <p:cNvPicPr>
            <a:picLocks noChangeAspect="1" noChangeArrowheads="1"/>
          </p:cNvPicPr>
          <p:nvPr/>
        </p:nvPicPr>
        <p:blipFill>
          <a:blip r:embed="rId2" cstate="print"/>
          <a:srcRect/>
          <a:stretch>
            <a:fillRect/>
          </a:stretch>
        </p:blipFill>
        <p:spPr bwMode="auto">
          <a:xfrm>
            <a:off x="500063" y="785813"/>
            <a:ext cx="3357562" cy="2774950"/>
          </a:xfrm>
          <a:prstGeom prst="rect">
            <a:avLst/>
          </a:prstGeom>
          <a:noFill/>
          <a:ln w="9525">
            <a:noFill/>
            <a:miter lim="800000"/>
            <a:headEnd/>
            <a:tailEnd/>
          </a:ln>
        </p:spPr>
      </p:pic>
      <p:pic>
        <p:nvPicPr>
          <p:cNvPr id="17412" name="Picture 5" descr="image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7538" y="1052513"/>
            <a:ext cx="4198937" cy="4576762"/>
          </a:xfrm>
          <a:prstGeom prst="rect">
            <a:avLst/>
          </a:prstGeom>
          <a:noFill/>
          <a:ln w="9525">
            <a:noFill/>
            <a:miter lim="800000"/>
            <a:headEnd/>
            <a:tailEnd/>
          </a:ln>
        </p:spPr>
      </p:pic>
      <p:sp>
        <p:nvSpPr>
          <p:cNvPr id="17413" name="TextBox 6"/>
          <p:cNvSpPr txBox="1">
            <a:spLocks noChangeArrowheads="1"/>
          </p:cNvSpPr>
          <p:nvPr/>
        </p:nvSpPr>
        <p:spPr bwMode="auto">
          <a:xfrm>
            <a:off x="214313" y="3857625"/>
            <a:ext cx="3643312" cy="2862263"/>
          </a:xfrm>
          <a:prstGeom prst="rect">
            <a:avLst/>
          </a:prstGeom>
          <a:noFill/>
          <a:ln w="9525">
            <a:noFill/>
            <a:miter lim="800000"/>
            <a:headEnd/>
            <a:tailEnd/>
          </a:ln>
        </p:spPr>
        <p:txBody>
          <a:bodyPr>
            <a:spAutoFit/>
          </a:bodyPr>
          <a:lstStyle/>
          <a:p>
            <a:pPr algn="just"/>
            <a:r>
              <a:rPr lang="ru-RU">
                <a:solidFill>
                  <a:schemeClr val="bg1"/>
                </a:solidFill>
              </a:rPr>
              <a:t>Красиво совершаются Венчания. После службы в храме нововенчаную пару певчие провожают до дома. Процессию возглавляет священник с крестом. А молодые  супруги идут по улицам хутора  в венцах. Около дома их встречают родители с иконой, хлебом и солью.</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image3"/>
          <p:cNvPicPr>
            <a:picLocks noChangeAspect="1" noChangeArrowheads="1"/>
          </p:cNvPicPr>
          <p:nvPr/>
        </p:nvPicPr>
        <p:blipFill>
          <a:blip r:embed="rId2" cstate="print"/>
          <a:srcRect/>
          <a:stretch>
            <a:fillRect/>
          </a:stretch>
        </p:blipFill>
        <p:spPr bwMode="auto">
          <a:xfrm>
            <a:off x="611188" y="1741488"/>
            <a:ext cx="3455987" cy="2879725"/>
          </a:xfrm>
          <a:prstGeom prst="rect">
            <a:avLst/>
          </a:prstGeom>
          <a:noFill/>
          <a:ln w="9525">
            <a:noFill/>
            <a:miter lim="800000"/>
            <a:headEnd/>
            <a:tailEnd/>
          </a:ln>
        </p:spPr>
      </p:pic>
      <p:pic>
        <p:nvPicPr>
          <p:cNvPr id="18435" name="Picture 4" descr="image4"/>
          <p:cNvPicPr>
            <a:picLocks noChangeAspect="1" noChangeArrowheads="1"/>
          </p:cNvPicPr>
          <p:nvPr/>
        </p:nvPicPr>
        <p:blipFill>
          <a:blip r:embed="rId3" cstate="print"/>
          <a:srcRect/>
          <a:stretch>
            <a:fillRect/>
          </a:stretch>
        </p:blipFill>
        <p:spPr bwMode="auto">
          <a:xfrm>
            <a:off x="5218113" y="1652588"/>
            <a:ext cx="3097212" cy="2901950"/>
          </a:xfrm>
          <a:prstGeom prst="rect">
            <a:avLst/>
          </a:prstGeom>
          <a:noFill/>
          <a:ln w="9525">
            <a:noFill/>
            <a:miter lim="800000"/>
            <a:headEnd/>
            <a:tailEnd/>
          </a:ln>
        </p:spPr>
      </p:pic>
      <p:sp>
        <p:nvSpPr>
          <p:cNvPr id="18436" name="TextBox 5"/>
          <p:cNvSpPr txBox="1">
            <a:spLocks noChangeArrowheads="1"/>
          </p:cNvSpPr>
          <p:nvPr/>
        </p:nvSpPr>
        <p:spPr bwMode="auto">
          <a:xfrm>
            <a:off x="323850" y="260350"/>
            <a:ext cx="8351838" cy="1477963"/>
          </a:xfrm>
          <a:prstGeom prst="rect">
            <a:avLst/>
          </a:prstGeom>
          <a:noFill/>
          <a:ln w="9525">
            <a:noFill/>
            <a:miter lim="800000"/>
            <a:headEnd/>
            <a:tailEnd/>
          </a:ln>
        </p:spPr>
        <p:txBody>
          <a:bodyPr>
            <a:spAutoFit/>
          </a:bodyPr>
          <a:lstStyle/>
          <a:p>
            <a:r>
              <a:rPr lang="ru-RU">
                <a:solidFill>
                  <a:schemeClr val="bg1"/>
                </a:solidFill>
              </a:rPr>
              <a:t>Во время венчания, когда батюшка читает молитву, девушке  расплетают косу и разделяют её на две, которые заплетают и укладывают вокруг головы. Сверху кос надевают кичку, затем косяк и последним покрывается платок. Теперь женщина на всю жизнь становится венчаной, замужней и не имеет права ходить без кички и косяка.</a:t>
            </a:r>
          </a:p>
        </p:txBody>
      </p:sp>
      <p:sp>
        <p:nvSpPr>
          <p:cNvPr id="18437" name="TextBox 6"/>
          <p:cNvSpPr txBox="1">
            <a:spLocks noChangeArrowheads="1"/>
          </p:cNvSpPr>
          <p:nvPr/>
        </p:nvSpPr>
        <p:spPr bwMode="auto">
          <a:xfrm>
            <a:off x="611188" y="4868863"/>
            <a:ext cx="8281987" cy="1754187"/>
          </a:xfrm>
          <a:prstGeom prst="rect">
            <a:avLst/>
          </a:prstGeom>
          <a:noFill/>
          <a:ln w="9525">
            <a:noFill/>
            <a:miter lim="800000"/>
            <a:headEnd/>
            <a:tailEnd/>
          </a:ln>
        </p:spPr>
        <p:txBody>
          <a:bodyPr>
            <a:spAutoFit/>
          </a:bodyPr>
          <a:lstStyle/>
          <a:p>
            <a:r>
              <a:rPr lang="ru-RU">
                <a:solidFill>
                  <a:schemeClr val="bg1"/>
                </a:solidFill>
              </a:rPr>
              <a:t>Во время венчания проходит ещё один интересный  обряд. Батюшка дает отпить  церковного вина из стеклянного стакана поочерёдно мужу и жене, после чего пустой стакан кладёт на поднос и разбивает молоточком. Народная примета гласит: если стакан разбился при первом ударе, значит не быть семье крепкой и долгой. Говорят, бывали случаи, когда священник только с пятого раза мог разбить стакан.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468313" y="0"/>
            <a:ext cx="8207375" cy="2308225"/>
          </a:xfrm>
          <a:prstGeom prst="rect">
            <a:avLst/>
          </a:prstGeom>
          <a:noFill/>
          <a:ln w="9525">
            <a:noFill/>
            <a:miter lim="800000"/>
            <a:headEnd/>
            <a:tailEnd/>
          </a:ln>
        </p:spPr>
        <p:txBody>
          <a:bodyPr>
            <a:spAutoFit/>
          </a:bodyPr>
          <a:lstStyle/>
          <a:p>
            <a:pPr algn="just"/>
            <a:r>
              <a:rPr lang="ru-RU">
                <a:solidFill>
                  <a:schemeClr val="bg1"/>
                </a:solidFill>
              </a:rPr>
              <a:t>В целом, церковной одежде отводится особое место в костюмном комплексе. </a:t>
            </a:r>
            <a:r>
              <a:rPr lang="ru-RU" i="1">
                <a:solidFill>
                  <a:schemeClr val="bg1"/>
                </a:solidFill>
              </a:rPr>
              <a:t>«У человека до пояса чистое, всё, что ниже пояса – поганое. Одежду поганую надо стирать в специальной ёмкости. Церковную одежду стирают в отдельном тазике, в чистом. После стирки и полоскания ещё ополаскивается под проточной водой с молитвой. Погань – все, что связано с нечистотой. Мы стараемся даже после бани обливаться чистой водой, обязательно нужно освятить и в бане тазики (банную утварь)».</a:t>
            </a:r>
          </a:p>
        </p:txBody>
      </p:sp>
      <p:pic>
        <p:nvPicPr>
          <p:cNvPr id="19459" name="Picture 2" descr="E:\Староверы Кубани\2006 Покров (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3350" y="2308225"/>
            <a:ext cx="5976938"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357188" y="0"/>
            <a:ext cx="4572000" cy="954088"/>
          </a:xfrm>
          <a:prstGeom prst="rect">
            <a:avLst/>
          </a:prstGeom>
          <a:noFill/>
          <a:ln w="9525">
            <a:noFill/>
            <a:miter lim="800000"/>
            <a:headEnd/>
            <a:tailEnd/>
          </a:ln>
        </p:spPr>
        <p:txBody>
          <a:bodyPr>
            <a:spAutoFit/>
          </a:bodyPr>
          <a:lstStyle/>
          <a:p>
            <a:r>
              <a:rPr lang="ru-RU" sz="2000" b="1">
                <a:solidFill>
                  <a:schemeClr val="bg1"/>
                </a:solidFill>
              </a:rPr>
              <a:t>Родильно-крестильный комплекс</a:t>
            </a:r>
            <a:r>
              <a:rPr lang="ru-RU" sz="2000" b="1"/>
              <a:t>.</a:t>
            </a:r>
          </a:p>
          <a:p>
            <a:endParaRPr lang="ru-RU"/>
          </a:p>
          <a:p>
            <a:endParaRPr lang="ru-RU"/>
          </a:p>
        </p:txBody>
      </p:sp>
      <p:pic>
        <p:nvPicPr>
          <p:cNvPr id="20483" name="Picture 2" descr="image1"/>
          <p:cNvPicPr>
            <a:picLocks noChangeAspect="1" noChangeArrowheads="1"/>
          </p:cNvPicPr>
          <p:nvPr/>
        </p:nvPicPr>
        <p:blipFill>
          <a:blip r:embed="rId2" cstate="print"/>
          <a:srcRect/>
          <a:stretch>
            <a:fillRect/>
          </a:stretch>
        </p:blipFill>
        <p:spPr bwMode="auto">
          <a:xfrm>
            <a:off x="2640013" y="2047875"/>
            <a:ext cx="4524375" cy="4371975"/>
          </a:xfrm>
          <a:prstGeom prst="rect">
            <a:avLst/>
          </a:prstGeom>
          <a:noFill/>
          <a:ln w="9525">
            <a:noFill/>
            <a:miter lim="800000"/>
            <a:headEnd/>
            <a:tailEnd/>
          </a:ln>
        </p:spPr>
      </p:pic>
      <p:sp>
        <p:nvSpPr>
          <p:cNvPr id="20484" name="TextBox 7"/>
          <p:cNvSpPr txBox="1">
            <a:spLocks noChangeArrowheads="1"/>
          </p:cNvSpPr>
          <p:nvPr/>
        </p:nvSpPr>
        <p:spPr bwMode="auto">
          <a:xfrm>
            <a:off x="357188" y="642938"/>
            <a:ext cx="8102600" cy="1477962"/>
          </a:xfrm>
          <a:prstGeom prst="rect">
            <a:avLst/>
          </a:prstGeom>
          <a:noFill/>
          <a:ln w="9525">
            <a:noFill/>
            <a:miter lim="800000"/>
            <a:headEnd/>
            <a:tailEnd/>
          </a:ln>
        </p:spPr>
        <p:txBody>
          <a:bodyPr>
            <a:spAutoFit/>
          </a:bodyPr>
          <a:lstStyle/>
          <a:p>
            <a:r>
              <a:rPr lang="ru-RU">
                <a:solidFill>
                  <a:schemeClr val="bg1"/>
                </a:solidFill>
              </a:rPr>
              <a:t>По церковной книге выбирают имя ребёнку. Если выпадавшее имя на этот день не нравилось, батюшка разрешал восемь имён вперёд и восемь имён назад отсчитать. Самому имя давать не разрешалось. Человека обязательно крестят, погружаю в воду с головой. Детей крестят в маленькой купели, а взрослых в большой деревянной бочке.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фото Покровка\26 10 05 07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0125" y="1714500"/>
            <a:ext cx="7500938" cy="4857750"/>
          </a:xfrm>
          <a:prstGeom prst="rect">
            <a:avLst/>
          </a:prstGeom>
          <a:noFill/>
          <a:ln w="9525">
            <a:noFill/>
            <a:miter lim="800000"/>
            <a:headEnd/>
            <a:tailEnd/>
          </a:ln>
        </p:spPr>
      </p:pic>
      <p:sp>
        <p:nvSpPr>
          <p:cNvPr id="3075" name="Прямоугольник 4"/>
          <p:cNvSpPr>
            <a:spLocks noChangeArrowheads="1"/>
          </p:cNvSpPr>
          <p:nvPr/>
        </p:nvSpPr>
        <p:spPr bwMode="auto">
          <a:xfrm>
            <a:off x="285750" y="214313"/>
            <a:ext cx="7643813" cy="1477962"/>
          </a:xfrm>
          <a:prstGeom prst="rect">
            <a:avLst/>
          </a:prstGeom>
          <a:noFill/>
          <a:ln w="9525">
            <a:noFill/>
            <a:miter lim="800000"/>
            <a:headEnd/>
            <a:tailEnd/>
          </a:ln>
        </p:spPr>
        <p:txBody>
          <a:bodyPr>
            <a:spAutoFit/>
          </a:bodyPr>
          <a:lstStyle/>
          <a:p>
            <a:r>
              <a:rPr lang="ru-RU">
                <a:solidFill>
                  <a:schemeClr val="bg1"/>
                </a:solidFill>
                <a:cs typeface="Arial" charset="0"/>
              </a:rPr>
              <a:t>Муниципальное образование – Приморско-Ахтарский район</a:t>
            </a:r>
          </a:p>
          <a:p>
            <a:r>
              <a:rPr lang="ru-RU">
                <a:solidFill>
                  <a:schemeClr val="bg1"/>
                </a:solidFill>
                <a:cs typeface="Arial" charset="0"/>
              </a:rPr>
              <a:t>Название  посёлка - хутор Новопокровский </a:t>
            </a:r>
          </a:p>
          <a:p>
            <a:r>
              <a:rPr lang="ru-RU">
                <a:solidFill>
                  <a:schemeClr val="bg1"/>
                </a:solidFill>
                <a:cs typeface="Arial" charset="0"/>
              </a:rPr>
              <a:t>Географические координаты  45°54´с.ш.38°14´в.д.</a:t>
            </a:r>
          </a:p>
          <a:p>
            <a:r>
              <a:rPr lang="ru-RU">
                <a:solidFill>
                  <a:schemeClr val="bg1"/>
                </a:solidFill>
                <a:cs typeface="Arial" charset="0"/>
              </a:rPr>
              <a:t>Площадь 119,51 га</a:t>
            </a:r>
          </a:p>
          <a:p>
            <a:r>
              <a:rPr lang="ru-RU">
                <a:solidFill>
                  <a:schemeClr val="bg1"/>
                </a:solidFill>
                <a:cs typeface="Arial" charset="0"/>
              </a:rPr>
              <a:t>Численность населения 752 чел (на 01.01.2018г)</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фотки\семинар июль 2019\20190702_190211.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57188" y="2857500"/>
            <a:ext cx="8229600" cy="4000500"/>
          </a:xfrm>
          <a:noFill/>
        </p:spPr>
      </p:pic>
      <p:sp>
        <p:nvSpPr>
          <p:cNvPr id="5" name="TextBox 4"/>
          <p:cNvSpPr txBox="1"/>
          <p:nvPr/>
        </p:nvSpPr>
        <p:spPr>
          <a:xfrm>
            <a:off x="357188" y="0"/>
            <a:ext cx="7358062" cy="461963"/>
          </a:xfrm>
          <a:prstGeom prst="rect">
            <a:avLst/>
          </a:prstGeom>
          <a:noFill/>
        </p:spPr>
        <p:txBody>
          <a:bodyPr>
            <a:spAutoFit/>
          </a:bodyPr>
          <a:lstStyle/>
          <a:p>
            <a:pPr>
              <a:defRPr/>
            </a:pPr>
            <a:r>
              <a:rPr lang="ru-RU" sz="2400" b="1" dirty="0">
                <a:solidFill>
                  <a:schemeClr val="bg1"/>
                </a:solidFill>
                <a:latin typeface="+mn-lt"/>
              </a:rPr>
              <a:t>Храм Покрова Пресвятой Богородицы</a:t>
            </a:r>
          </a:p>
        </p:txBody>
      </p:sp>
      <p:sp>
        <p:nvSpPr>
          <p:cNvPr id="21508" name="Rectangle 3"/>
          <p:cNvSpPr>
            <a:spLocks noChangeArrowheads="1"/>
          </p:cNvSpPr>
          <p:nvPr/>
        </p:nvSpPr>
        <p:spPr bwMode="auto">
          <a:xfrm>
            <a:off x="357188" y="500063"/>
            <a:ext cx="8072437" cy="2246312"/>
          </a:xfrm>
          <a:prstGeom prst="rect">
            <a:avLst/>
          </a:prstGeom>
          <a:noFill/>
          <a:ln w="9525">
            <a:noFill/>
            <a:miter lim="800000"/>
            <a:headEnd/>
            <a:tailEnd/>
          </a:ln>
        </p:spPr>
        <p:txBody>
          <a:bodyPr anchor="ctr">
            <a:spAutoFit/>
          </a:bodyPr>
          <a:lstStyle/>
          <a:p>
            <a:pPr algn="just" eaLnBrk="0" hangingPunct="0"/>
            <a:r>
              <a:rPr lang="ru-RU" sz="1400">
                <a:solidFill>
                  <a:schemeClr val="bg1"/>
                </a:solidFill>
                <a:cs typeface="Times New Roman" pitchFamily="18" charset="0"/>
              </a:rPr>
              <a:t>    Строительство Храма началось в 1988 году на месте бывшей старенькой церкви. Разрешение на строительство было подписано 31 марта 1988 года при Совете Министров СССР Членом Совета А.М.Кондратьевым. Средства на строительство Храма собирались по дворам. Были приглашены строители из Румынии, собрана бригада мастеров-строителей из местных жителей. </a:t>
            </a:r>
            <a:endParaRPr lang="ru-RU" sz="1400">
              <a:solidFill>
                <a:schemeClr val="bg1"/>
              </a:solidFill>
            </a:endParaRPr>
          </a:p>
          <a:p>
            <a:pPr algn="just" eaLnBrk="0" hangingPunct="0"/>
            <a:r>
              <a:rPr lang="ru-RU" sz="1400">
                <a:solidFill>
                  <a:schemeClr val="bg1"/>
                </a:solidFill>
                <a:cs typeface="Times New Roman" pitchFamily="18" charset="0"/>
              </a:rPr>
              <a:t>      14 октября 1994 года – Праздник Покрова Пресвятой Богородицы…. В этот тёплый солнечный день состоялось освящение вновь выстроенной церкви. А через год после освящения Храма, в торжественной обстановке было совершено освящение первого центрального купола, который потом на глазах у всех жителей был поднят наверх. И горят купола, как свечи, под яркими лучами солнца! И замолкают уста при виде такой Красоты!</a:t>
            </a:r>
            <a:r>
              <a:rPr lang="ru-RU" sz="1400" b="1">
                <a:solidFill>
                  <a:schemeClr val="bg1"/>
                </a:solidFill>
                <a:cs typeface="Times New Roman" pitchFamily="18" charset="0"/>
              </a:rPr>
              <a:t> </a:t>
            </a:r>
            <a:endParaRPr lang="ru-RU" sz="140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85750" y="0"/>
            <a:ext cx="4786313" cy="3262313"/>
          </a:xfrm>
          <a:prstGeom prst="rect">
            <a:avLst/>
          </a:prstGeom>
          <a:noFill/>
          <a:ln w="9525">
            <a:noFill/>
            <a:miter lim="800000"/>
            <a:headEnd/>
            <a:tailEnd/>
          </a:ln>
        </p:spPr>
        <p:txBody>
          <a:bodyPr anchor="ctr">
            <a:spAutoFit/>
          </a:bodyPr>
          <a:lstStyle/>
          <a:p>
            <a:pPr algn="just" eaLnBrk="0" hangingPunct="0"/>
            <a:r>
              <a:rPr lang="ru-RU" sz="2400" b="1">
                <a:solidFill>
                  <a:schemeClr val="bg1"/>
                </a:solidFill>
                <a:latin typeface="Calibri" pitchFamily="34" charset="0"/>
                <a:cs typeface="Times New Roman" pitchFamily="18" charset="0"/>
              </a:rPr>
              <a:t>Поклонный Крест</a:t>
            </a:r>
            <a:endParaRPr lang="ru-RU" sz="2400">
              <a:solidFill>
                <a:schemeClr val="bg1"/>
              </a:solidFill>
              <a:latin typeface="Calibri" pitchFamily="34" charset="0"/>
            </a:endParaRPr>
          </a:p>
          <a:p>
            <a:pPr algn="just" eaLnBrk="0" hangingPunct="0"/>
            <a:r>
              <a:rPr lang="ru-RU" sz="1400">
                <a:solidFill>
                  <a:schemeClr val="bg1"/>
                </a:solidFill>
                <a:cs typeface="Times New Roman" pitchFamily="18" charset="0"/>
              </a:rPr>
              <a:t>5 октября 2018 года при въезде в хутор на повороте улицы Центральной был установлен красивый, величественный Поклонный Крест. Место выбрано не случайно. Оживлённо, многолюдно, обзорно. Для каждого местного жителя – это особое место. Сюда ежегодно в день Великого праздника Покрова, 14 октября, совершается Крестный ход, в котором принимают участие не только прихожане Храма, но и все желающие. А их с каждым годом всё больше и больше. Здесь у Креста проходит богослужение, освящение воды, возложение венка из цветов. После чего все люди возвращаются в Храм Покрова на праздничную трапезу.</a:t>
            </a:r>
            <a:endParaRPr lang="ru-RU">
              <a:solidFill>
                <a:schemeClr val="bg1"/>
              </a:solidFill>
            </a:endParaRPr>
          </a:p>
        </p:txBody>
      </p:sp>
      <p:pic>
        <p:nvPicPr>
          <p:cNvPr id="22531" name="Picture 2" descr="D:\фотки\семинар июль 2019\20190702_1852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0"/>
            <a:ext cx="3333750" cy="6858000"/>
          </a:xfrm>
          <a:prstGeom prst="rect">
            <a:avLst/>
          </a:prstGeom>
          <a:noFill/>
          <a:ln w="9525">
            <a:noFill/>
            <a:miter lim="800000"/>
            <a:headEnd/>
            <a:tailEnd/>
          </a:ln>
        </p:spPr>
      </p:pic>
      <p:pic>
        <p:nvPicPr>
          <p:cNvPr id="22532" name="Picture 3" descr="E:\Староверы Кубани\2006 Покров (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813" y="3286125"/>
            <a:ext cx="4238625" cy="317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D:\фотки\семинар июль 2019\20190702_123058.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571500" y="2428875"/>
            <a:ext cx="8123238" cy="4429125"/>
          </a:xfrm>
          <a:noFill/>
        </p:spPr>
      </p:pic>
      <p:sp>
        <p:nvSpPr>
          <p:cNvPr id="23555" name="Прямоугольник 5"/>
          <p:cNvSpPr>
            <a:spLocks noChangeArrowheads="1"/>
          </p:cNvSpPr>
          <p:nvPr/>
        </p:nvSpPr>
        <p:spPr bwMode="auto">
          <a:xfrm>
            <a:off x="0" y="0"/>
            <a:ext cx="1582738" cy="369888"/>
          </a:xfrm>
          <a:prstGeom prst="rect">
            <a:avLst/>
          </a:prstGeom>
          <a:noFill/>
          <a:ln w="9525">
            <a:noFill/>
            <a:miter lim="800000"/>
            <a:headEnd/>
            <a:tailEnd/>
          </a:ln>
        </p:spPr>
        <p:txBody>
          <a:bodyPr wrap="none">
            <a:spAutoFit/>
          </a:bodyPr>
          <a:lstStyle/>
          <a:p>
            <a:r>
              <a:rPr lang="ru-RU" b="1">
                <a:solidFill>
                  <a:schemeClr val="bg1"/>
                </a:solidFill>
              </a:rPr>
              <a:t>Заключение</a:t>
            </a:r>
          </a:p>
        </p:txBody>
      </p:sp>
      <p:sp>
        <p:nvSpPr>
          <p:cNvPr id="23556" name="Прямоугольник 6"/>
          <p:cNvSpPr>
            <a:spLocks noChangeArrowheads="1"/>
          </p:cNvSpPr>
          <p:nvPr/>
        </p:nvSpPr>
        <p:spPr bwMode="auto">
          <a:xfrm>
            <a:off x="571500" y="428625"/>
            <a:ext cx="8215313" cy="2032000"/>
          </a:xfrm>
          <a:prstGeom prst="rect">
            <a:avLst/>
          </a:prstGeom>
          <a:noFill/>
          <a:ln w="9525">
            <a:noFill/>
            <a:miter lim="800000"/>
            <a:headEnd/>
            <a:tailEnd/>
          </a:ln>
        </p:spPr>
        <p:txBody>
          <a:bodyPr>
            <a:spAutoFit/>
          </a:bodyPr>
          <a:lstStyle/>
          <a:p>
            <a:pPr algn="just"/>
            <a:r>
              <a:rPr lang="ru-RU" sz="1400">
                <a:solidFill>
                  <a:schemeClr val="bg1"/>
                </a:solidFill>
              </a:rPr>
              <a:t>В настоящее время жители хутора представляют собой уникальную общность людей, где с почитанием изучаются древнерусские книги, сохраняются традиции древнего иконописания и приёмы колокольного звона, бытует широкий репертуар народных песен, как  раннего происхождения, так и сложившихся на чужбине, которые не сохранились в других регионах нашей страны. Велики заслуги старообрядцев –покровчан в сохранении древнерусской церковной культуры.</a:t>
            </a:r>
          </a:p>
          <a:p>
            <a:pPr algn="just"/>
            <a:r>
              <a:rPr lang="ru-RU" sz="1400">
                <a:solidFill>
                  <a:schemeClr val="bg1"/>
                </a:solidFill>
              </a:rPr>
              <a:t>    Хутор Новопокровский – это некий оазис, заповедник, который подобен красоте лотоса, излучающего аромат на всю Приморско-Ахтарскую округу. Красота его хрупка, также как красота цветка, на который он похож.</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88" y="404813"/>
            <a:ext cx="8569325" cy="4340225"/>
          </a:xfrm>
          <a:prstGeom prst="rect">
            <a:avLst/>
          </a:prstGeom>
          <a:noFill/>
        </p:spPr>
        <p:txBody>
          <a:bodyPr>
            <a:spAutoFit/>
          </a:bodyPr>
          <a:lstStyle/>
          <a:p>
            <a:pPr>
              <a:defRPr/>
            </a:pPr>
            <a:r>
              <a:rPr lang="ru-RU" sz="2400" b="1" dirty="0">
                <a:solidFill>
                  <a:schemeClr val="bg1"/>
                </a:solidFill>
              </a:rPr>
              <a:t>Перечень используемых источников:</a:t>
            </a:r>
          </a:p>
          <a:p>
            <a:pPr>
              <a:defRPr/>
            </a:pPr>
            <a:endParaRPr lang="ru-RU" b="1" dirty="0">
              <a:solidFill>
                <a:schemeClr val="bg1"/>
              </a:solidFill>
            </a:endParaRPr>
          </a:p>
          <a:p>
            <a:pPr marL="342900" indent="-342900">
              <a:buFontTx/>
              <a:buAutoNum type="arabicPeriod"/>
              <a:defRPr/>
            </a:pPr>
            <a:r>
              <a:rPr lang="ru-RU" b="1" dirty="0">
                <a:solidFill>
                  <a:schemeClr val="bg1"/>
                </a:solidFill>
              </a:rPr>
              <a:t>История и культура старообрядцев Кубани. Автор-составитель: </a:t>
            </a:r>
            <a:r>
              <a:rPr lang="ru-RU" b="1" dirty="0" err="1">
                <a:solidFill>
                  <a:schemeClr val="bg1"/>
                </a:solidFill>
              </a:rPr>
              <a:t>М.А.Лященко</a:t>
            </a:r>
            <a:r>
              <a:rPr lang="ru-RU" b="1" dirty="0">
                <a:solidFill>
                  <a:schemeClr val="bg1"/>
                </a:solidFill>
              </a:rPr>
              <a:t>;-Краснодар,2006</a:t>
            </a:r>
          </a:p>
          <a:p>
            <a:pPr>
              <a:defRPr/>
            </a:pPr>
            <a:endParaRPr lang="ru-RU" b="1" dirty="0">
              <a:solidFill>
                <a:schemeClr val="bg1"/>
              </a:solidFill>
            </a:endParaRPr>
          </a:p>
          <a:p>
            <a:pPr>
              <a:defRPr/>
            </a:pPr>
            <a:r>
              <a:rPr lang="ru-RU" b="1" dirty="0">
                <a:solidFill>
                  <a:schemeClr val="bg1"/>
                </a:solidFill>
              </a:rPr>
              <a:t>2.Русская связь: история и культура старообрядчества юга России и зарубежья/</a:t>
            </a:r>
            <a:r>
              <a:rPr lang="ru-RU" b="1" dirty="0" err="1">
                <a:solidFill>
                  <a:schemeClr val="bg1"/>
                </a:solidFill>
              </a:rPr>
              <a:t>А.И.Зудин</a:t>
            </a:r>
            <a:r>
              <a:rPr lang="ru-RU" b="1" dirty="0">
                <a:solidFill>
                  <a:schemeClr val="bg1"/>
                </a:solidFill>
              </a:rPr>
              <a:t>, </a:t>
            </a:r>
            <a:r>
              <a:rPr lang="ru-RU" b="1" dirty="0" err="1">
                <a:solidFill>
                  <a:schemeClr val="bg1"/>
                </a:solidFill>
              </a:rPr>
              <a:t>Н.А.Власкина</a:t>
            </a:r>
            <a:r>
              <a:rPr lang="ru-RU" b="1" dirty="0">
                <a:solidFill>
                  <a:schemeClr val="bg1"/>
                </a:solidFill>
              </a:rPr>
              <a:t>;- Приморско-Ахтарск, 2016</a:t>
            </a:r>
          </a:p>
          <a:p>
            <a:pPr>
              <a:defRPr/>
            </a:pPr>
            <a:endParaRPr lang="ru-RU" b="1" u="sng" dirty="0">
              <a:solidFill>
                <a:schemeClr val="bg1"/>
              </a:solidFill>
            </a:endParaRPr>
          </a:p>
          <a:p>
            <a:pPr>
              <a:defRPr/>
            </a:pPr>
            <a:r>
              <a:rPr lang="ru-RU" b="1" u="sng" dirty="0">
                <a:solidFill>
                  <a:schemeClr val="bg1"/>
                </a:solidFill>
              </a:rPr>
              <a:t>Интернет-ресурсы:</a:t>
            </a:r>
          </a:p>
          <a:p>
            <a:pPr>
              <a:defRPr/>
            </a:pPr>
            <a:r>
              <a:rPr lang="ru-RU" b="1" dirty="0">
                <a:solidFill>
                  <a:schemeClr val="bg1"/>
                </a:solidFill>
              </a:rPr>
              <a:t>1.Мельников Ф.Е. Краткая история </a:t>
            </a:r>
            <a:r>
              <a:rPr lang="ru-RU" b="1" dirty="0" err="1">
                <a:solidFill>
                  <a:schemeClr val="bg1"/>
                </a:solidFill>
              </a:rPr>
              <a:t>древлеправославной</a:t>
            </a:r>
            <a:r>
              <a:rPr lang="ru-RU" b="1" dirty="0">
                <a:solidFill>
                  <a:schemeClr val="bg1"/>
                </a:solidFill>
              </a:rPr>
              <a:t> (старообрядческой) церкви   </a:t>
            </a:r>
            <a:r>
              <a:rPr lang="en-US" b="1" dirty="0">
                <a:solidFill>
                  <a:schemeClr val="bg1"/>
                </a:solidFill>
              </a:rPr>
              <a:t>http://e-libra.ru/read/202246-kratkaya-istoriya-drevlepravoslavnoj-staroobryadcheskoj-cerkvi.html</a:t>
            </a:r>
            <a:r>
              <a:rPr lang="ru-RU" b="1" dirty="0">
                <a:solidFill>
                  <a:schemeClr val="bg1"/>
                </a:solidFill>
              </a:rPr>
              <a:t> </a:t>
            </a:r>
          </a:p>
          <a:p>
            <a:pPr>
              <a:defRPr/>
            </a:pPr>
            <a:r>
              <a:rPr lang="ru-RU" b="1" dirty="0"/>
              <a:t> </a:t>
            </a:r>
          </a:p>
          <a:p>
            <a:pPr>
              <a:defRPr/>
            </a:pPr>
            <a:endParaRPr lang="ru-RU" b="1" dirty="0"/>
          </a:p>
          <a:p>
            <a:pPr>
              <a:defRPr/>
            </a:pPr>
            <a:endParaRPr lang="ru-R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a:hlinkClick r:id="rId2" action="ppaction://hlinkfile"/>
          </p:cNvPr>
          <p:cNvPicPr>
            <a:picLocks noChangeAspect="1" noChangeArrowheads="1"/>
          </p:cNvPicPr>
          <p:nvPr/>
        </p:nvPicPr>
        <p:blipFill>
          <a:blip r:embed="rId3" cstate="print"/>
          <a:srcRect l="12827" t="9402" r="24800" b="13390"/>
          <a:stretch>
            <a:fillRect/>
          </a:stretch>
        </p:blipFill>
        <p:spPr bwMode="auto">
          <a:xfrm>
            <a:off x="0" y="0"/>
            <a:ext cx="914400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571500" y="500063"/>
            <a:ext cx="8286750" cy="646112"/>
          </a:xfrm>
          <a:prstGeom prst="rect">
            <a:avLst/>
          </a:prstGeom>
          <a:noFill/>
          <a:ln w="9525">
            <a:noFill/>
            <a:miter lim="800000"/>
            <a:headEnd/>
            <a:tailEnd/>
          </a:ln>
        </p:spPr>
        <p:txBody>
          <a:bodyPr>
            <a:spAutoFit/>
          </a:bodyPr>
          <a:lstStyle/>
          <a:p>
            <a:endParaRPr lang="ru-RU"/>
          </a:p>
          <a:p>
            <a:endParaRPr lang="ru-RU"/>
          </a:p>
        </p:txBody>
      </p:sp>
      <p:sp>
        <p:nvSpPr>
          <p:cNvPr id="5123" name="Прямоугольник 4"/>
          <p:cNvSpPr>
            <a:spLocks noChangeArrowheads="1"/>
          </p:cNvSpPr>
          <p:nvPr/>
        </p:nvSpPr>
        <p:spPr bwMode="auto">
          <a:xfrm>
            <a:off x="500063" y="357188"/>
            <a:ext cx="8072437" cy="1200150"/>
          </a:xfrm>
          <a:prstGeom prst="rect">
            <a:avLst/>
          </a:prstGeom>
          <a:noFill/>
          <a:ln w="9525">
            <a:noFill/>
            <a:miter lim="800000"/>
            <a:headEnd/>
            <a:tailEnd/>
          </a:ln>
        </p:spPr>
        <p:txBody>
          <a:bodyPr>
            <a:spAutoFit/>
          </a:bodyPr>
          <a:lstStyle/>
          <a:p>
            <a:pPr>
              <a:spcBef>
                <a:spcPct val="50000"/>
              </a:spcBef>
            </a:pPr>
            <a:r>
              <a:rPr lang="ru-RU">
                <a:solidFill>
                  <a:schemeClr val="bg1"/>
                </a:solidFill>
                <a:cs typeface="Arial" charset="0"/>
              </a:rPr>
              <a:t>Хутор расположен к юго-востоку от г.Приморско-Ахтарск</a:t>
            </a:r>
            <a:r>
              <a:rPr lang="ru-RU">
                <a:solidFill>
                  <a:schemeClr val="bg1"/>
                </a:solidFill>
              </a:rPr>
              <a:t>. </a:t>
            </a:r>
            <a:r>
              <a:rPr lang="ru-RU">
                <a:solidFill>
                  <a:schemeClr val="bg1"/>
                </a:solidFill>
                <a:cs typeface="Arial" charset="0"/>
              </a:rPr>
              <a:t>Рельеф равнинный. Климат умеренно-континентальный. По количеству осадков  местность относится к зоне с недостаточным увлажнением, с частыми суховеями.</a:t>
            </a:r>
          </a:p>
        </p:txBody>
      </p:sp>
      <p:pic>
        <p:nvPicPr>
          <p:cNvPr id="5124" name="Picture 3" descr="F:\фото Покровка\2005 179.jpg"/>
          <p:cNvPicPr>
            <a:picLocks noChangeAspect="1" noChangeArrowheads="1"/>
          </p:cNvPicPr>
          <p:nvPr/>
        </p:nvPicPr>
        <p:blipFill>
          <a:blip r:embed="rId2" cstate="print"/>
          <a:srcRect/>
          <a:stretch>
            <a:fillRect/>
          </a:stretch>
        </p:blipFill>
        <p:spPr bwMode="auto">
          <a:xfrm>
            <a:off x="1428750" y="1554163"/>
            <a:ext cx="6850063"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571500" y="0"/>
            <a:ext cx="8321675" cy="7202488"/>
          </a:xfrm>
          <a:prstGeom prst="rect">
            <a:avLst/>
          </a:prstGeom>
          <a:noFill/>
          <a:ln w="9525">
            <a:noFill/>
            <a:miter lim="800000"/>
            <a:headEnd/>
            <a:tailEnd/>
          </a:ln>
        </p:spPr>
        <p:txBody>
          <a:bodyPr>
            <a:spAutoFit/>
          </a:bodyPr>
          <a:lstStyle/>
          <a:p>
            <a:r>
              <a:rPr lang="ru-RU" sz="2400" b="1">
                <a:solidFill>
                  <a:schemeClr val="bg1"/>
                </a:solidFill>
                <a:latin typeface="Calibri" pitchFamily="34" charset="0"/>
              </a:rPr>
              <a:t>Из глубины веков……</a:t>
            </a:r>
          </a:p>
          <a:p>
            <a:pPr algn="just"/>
            <a:r>
              <a:rPr lang="ru-RU">
                <a:solidFill>
                  <a:schemeClr val="bg1"/>
                </a:solidFill>
                <a:latin typeface="Calibri" pitchFamily="34" charset="0"/>
              </a:rPr>
              <a:t>Люди преданы месту, где они родились, с которым связана их жизнь. Историю запоминают и записывают люди для того, чтобы передать свои познания в будущее себе подобным.</a:t>
            </a:r>
          </a:p>
          <a:p>
            <a:pPr algn="just"/>
            <a:r>
              <a:rPr lang="ru-RU">
                <a:solidFill>
                  <a:schemeClr val="bg1"/>
                </a:solidFill>
                <a:latin typeface="Calibri" pitchFamily="34" charset="0"/>
              </a:rPr>
              <a:t>     Хутор Новопокровский имеет уникальную историю своего развития…</a:t>
            </a:r>
          </a:p>
          <a:p>
            <a:pPr algn="just"/>
            <a:r>
              <a:rPr lang="ru-RU">
                <a:solidFill>
                  <a:schemeClr val="bg1"/>
                </a:solidFill>
                <a:latin typeface="Calibri" pitchFamily="34" charset="0"/>
              </a:rPr>
              <a:t> Для жителей  хутора всегда первостепенное значение имела вера в Бога. Основы доверия к ней были заложены нашими предками более трёхсот лет назад покинувшими родину из-за раскола церкви. «Раскольники» ушли далеко за рубежи российского государства. Уходили не из боязни мук и смерти за истину, они стремились в те места, где могли свободно исповедовать древнее православие  и не соприкасаться с миром, изменившим ему. Только в 20 веке государственная власть признала за старообрядцами, да и то с оговорками, право исповедовать православную веру, так как это было заведено на Руси со времени Крещения и до раскола в 17 веке.</a:t>
            </a:r>
          </a:p>
          <a:p>
            <a:pPr algn="just"/>
            <a:r>
              <a:rPr lang="ru-RU">
                <a:solidFill>
                  <a:schemeClr val="bg1"/>
                </a:solidFill>
                <a:latin typeface="Calibri" pitchFamily="34" charset="0"/>
              </a:rPr>
              <a:t>      Менее века существует наш родной хутор Новопокровский… Много это или мало? Трудно ответить. Многое пришлось пережить: и гражданскую войну, и голод, и репрессии, и долгие годы Великой Отечественной, и «гонения» за веру.</a:t>
            </a:r>
          </a:p>
          <a:p>
            <a:pPr algn="just"/>
            <a:r>
              <a:rPr lang="ru-RU">
                <a:solidFill>
                  <a:schemeClr val="bg1"/>
                </a:solidFill>
                <a:latin typeface="Calibri" pitchFamily="34" charset="0"/>
              </a:rPr>
              <a:t>    Наш народ  – это народ откровений и вдохновений, ему свойственны основные характеристики русского человека – вольность, склонность к доброте, человечность, мягкость, обострённое сознание личности, религиозность и благочестие. </a:t>
            </a:r>
          </a:p>
          <a:p>
            <a:pPr algn="just"/>
            <a:r>
              <a:rPr lang="ru-RU">
                <a:solidFill>
                  <a:schemeClr val="bg1"/>
                </a:solidFill>
                <a:latin typeface="Calibri" pitchFamily="34" charset="0"/>
              </a:rPr>
              <a:t>      Проходя через все испытания, староверы х.Новопокровского сохранили свою уникальную культуру и традиции.  И по сей день привлекают к себе внимание……</a:t>
            </a:r>
          </a:p>
          <a:p>
            <a:pPr algn="just"/>
            <a:r>
              <a:rPr lang="ru-RU">
                <a:solidFill>
                  <a:schemeClr val="bg1"/>
                </a:solidFill>
                <a:latin typeface="Calibri" pitchFamily="34" charset="0"/>
              </a:rPr>
              <a:t>     </a:t>
            </a:r>
          </a:p>
          <a:p>
            <a:pPr algn="just"/>
            <a:endParaRPr lang="ru-RU"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111\Рабочий стол\музей х.Новопокровского\фестиваль Золотая осень 17.10.11 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16063" y="10661650"/>
            <a:ext cx="4986337" cy="3740150"/>
          </a:xfrm>
          <a:prstGeom prst="rect">
            <a:avLst/>
          </a:prstGeom>
          <a:noFill/>
          <a:ln w="9525">
            <a:noFill/>
            <a:miter lim="800000"/>
            <a:headEnd/>
            <a:tailEnd/>
          </a:ln>
        </p:spPr>
      </p:pic>
      <p:sp>
        <p:nvSpPr>
          <p:cNvPr id="8196" name="TextBox 6"/>
          <p:cNvSpPr txBox="1">
            <a:spLocks noChangeArrowheads="1"/>
          </p:cNvSpPr>
          <p:nvPr/>
        </p:nvSpPr>
        <p:spPr bwMode="auto">
          <a:xfrm>
            <a:off x="285720" y="0"/>
            <a:ext cx="8358188" cy="1323975"/>
          </a:xfrm>
          <a:prstGeom prst="rect">
            <a:avLst/>
          </a:prstGeom>
          <a:noFill/>
          <a:ln w="9525">
            <a:noFill/>
            <a:miter lim="800000"/>
            <a:headEnd/>
            <a:tailEnd/>
          </a:ln>
        </p:spPr>
        <p:txBody>
          <a:bodyPr>
            <a:spAutoFit/>
          </a:bodyPr>
          <a:lstStyle/>
          <a:p>
            <a:pPr algn="just"/>
            <a:r>
              <a:rPr lang="ru-RU" sz="2000" dirty="0">
                <a:solidFill>
                  <a:schemeClr val="bg1"/>
                </a:solidFill>
                <a:latin typeface="Calibri" pitchFamily="34" charset="0"/>
              </a:rPr>
              <a:t>Старообрядцы х.Новопокровского представляют собой исключительное явление на фоне современной этнической картины Кубани. Основав своё поселение в 1921 году, они до наших дней сохраняют свой традиционный облик и отеческую веру.</a:t>
            </a:r>
          </a:p>
        </p:txBody>
      </p:sp>
      <p:pic>
        <p:nvPicPr>
          <p:cNvPr id="8197" name="Picture 7" descr="E:\Староверы Кубани\2006 Покров (9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8662" y="1285860"/>
            <a:ext cx="7072397" cy="53038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пот"/>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787900" cy="6858000"/>
          </a:xfrm>
          <a:prstGeom prst="rect">
            <a:avLst/>
          </a:prstGeom>
          <a:noFill/>
          <a:ln w="9525">
            <a:noFill/>
            <a:miter lim="800000"/>
            <a:headEnd/>
            <a:tailEnd/>
          </a:ln>
        </p:spPr>
      </p:pic>
      <p:sp>
        <p:nvSpPr>
          <p:cNvPr id="8198" name="Text Box 6"/>
          <p:cNvSpPr txBox="1">
            <a:spLocks noChangeArrowheads="1"/>
          </p:cNvSpPr>
          <p:nvPr/>
        </p:nvSpPr>
        <p:spPr bwMode="auto">
          <a:xfrm>
            <a:off x="5000625" y="1500188"/>
            <a:ext cx="3814763" cy="4708525"/>
          </a:xfrm>
          <a:prstGeom prst="rect">
            <a:avLst/>
          </a:prstGeom>
          <a:noFill/>
          <a:ln w="9525">
            <a:noFill/>
            <a:miter lim="800000"/>
            <a:headEnd/>
            <a:tailEnd/>
          </a:ln>
        </p:spPr>
        <p:txBody>
          <a:bodyPr>
            <a:spAutoFit/>
          </a:bodyPr>
          <a:lstStyle/>
          <a:p>
            <a:pPr algn="just">
              <a:spcBef>
                <a:spcPct val="50000"/>
              </a:spcBef>
            </a:pPr>
            <a:r>
              <a:rPr lang="ru-RU" sz="2000" dirty="0">
                <a:solidFill>
                  <a:schemeClr val="bg1"/>
                </a:solidFill>
              </a:rPr>
              <a:t>В 20-е годы прошлого столетия  на Кубань приехала партия переселенцев из  Турции и Румынии.  Они и образовали хутор Потемский, который состоял из одной улицы. Место для поселения было выбрано не случайно: вокруг  лиманы, в которых  «длинными юбками ловили рыбу», плодородные земли, укрытие от преследований и гонений за спасение Веры.  Так и живут до сих пор здесь </a:t>
            </a:r>
            <a:r>
              <a:rPr lang="ru-RU" sz="2000" dirty="0" err="1">
                <a:solidFill>
                  <a:schemeClr val="bg1"/>
                </a:solidFill>
              </a:rPr>
              <a:t>старообрядцы-липоване</a:t>
            </a:r>
            <a:r>
              <a:rPr lang="ru-RU" sz="2000" dirty="0">
                <a:solidFill>
                  <a:schemeClr val="bg1"/>
                </a:solidFill>
              </a:rPr>
              <a:t>.</a:t>
            </a:r>
          </a:p>
        </p:txBody>
      </p:sp>
      <p:sp>
        <p:nvSpPr>
          <p:cNvPr id="8199" name="AutoShape 7"/>
          <p:cNvSpPr>
            <a:spLocks noChangeArrowheads="1"/>
          </p:cNvSpPr>
          <p:nvPr/>
        </p:nvSpPr>
        <p:spPr bwMode="auto">
          <a:xfrm>
            <a:off x="5148263" y="260350"/>
            <a:ext cx="3455987" cy="936625"/>
          </a:xfrm>
          <a:prstGeom prst="doubleWave">
            <a:avLst>
              <a:gd name="adj1" fmla="val 6500"/>
              <a:gd name="adj2" fmla="val 0"/>
            </a:avLst>
          </a:prstGeom>
          <a:gradFill rotWithShape="1">
            <a:gsLst>
              <a:gs pos="0">
                <a:srgbClr val="FFCCFF"/>
              </a:gs>
              <a:gs pos="100000">
                <a:srgbClr val="FF99FF"/>
              </a:gs>
            </a:gsLst>
            <a:path path="rect">
              <a:fillToRect l="50000" t="50000" r="50000" b="50000"/>
            </a:path>
          </a:gradFill>
          <a:ln w="9525">
            <a:solidFill>
              <a:schemeClr val="tx1"/>
            </a:solidFill>
            <a:miter lim="800000"/>
            <a:headEnd/>
            <a:tailEnd/>
          </a:ln>
        </p:spPr>
        <p:txBody>
          <a:bodyPr wrap="none" anchor="ctr"/>
          <a:lstStyle/>
          <a:p>
            <a:pPr algn="ctr"/>
            <a:r>
              <a:rPr lang="ru-RU" sz="2400" b="1" dirty="0">
                <a:solidFill>
                  <a:schemeClr val="bg1"/>
                </a:solidFill>
                <a:cs typeface="Arial" charset="0"/>
              </a:rPr>
              <a:t>Первые поселенцы</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50" y="285750"/>
            <a:ext cx="7572375" cy="461963"/>
          </a:xfrm>
          <a:prstGeom prst="rect">
            <a:avLst/>
          </a:prstGeom>
        </p:spPr>
        <p:txBody>
          <a:bodyPr>
            <a:spAutoFit/>
          </a:bodyPr>
          <a:lstStyle/>
          <a:p>
            <a:pPr algn="ctr">
              <a:defRPr/>
            </a:pPr>
            <a:r>
              <a:rPr lang="ru-RU" sz="2400" b="1" dirty="0">
                <a:solidFill>
                  <a:schemeClr val="bg1"/>
                </a:solidFill>
                <a:latin typeface="+mn-lt"/>
              </a:rPr>
              <a:t>Общая характеристика населения хутора</a:t>
            </a:r>
          </a:p>
        </p:txBody>
      </p:sp>
      <p:graphicFrame>
        <p:nvGraphicFramePr>
          <p:cNvPr id="5" name="Таблица 4"/>
          <p:cNvGraphicFramePr>
            <a:graphicFrameLocks noGrp="1"/>
          </p:cNvGraphicFramePr>
          <p:nvPr/>
        </p:nvGraphicFramePr>
        <p:xfrm>
          <a:off x="714375" y="1000125"/>
          <a:ext cx="7572430" cy="5047488"/>
        </p:xfrm>
        <a:graphic>
          <a:graphicData uri="http://schemas.openxmlformats.org/drawingml/2006/table">
            <a:tbl>
              <a:tblPr/>
              <a:tblGrid>
                <a:gridCol w="2602699"/>
                <a:gridCol w="1752016"/>
                <a:gridCol w="1752016"/>
                <a:gridCol w="1465699"/>
              </a:tblGrid>
              <a:tr h="855580">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Характеристики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solidFill>
                          <a:schemeClr val="bg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Кол-во (чел.)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 от общего количества населения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387">
                <a:tc>
                  <a:txBody>
                    <a:bodyPr/>
                    <a:lstStyle/>
                    <a:p>
                      <a:pPr>
                        <a:lnSpc>
                          <a:spcPct val="115000"/>
                        </a:lnSpc>
                        <a:spcAft>
                          <a:spcPts val="0"/>
                        </a:spcAft>
                      </a:pPr>
                      <a:r>
                        <a:rPr lang="ru-RU" sz="1800">
                          <a:solidFill>
                            <a:schemeClr val="bg1"/>
                          </a:solidFill>
                          <a:latin typeface="Arial" pitchFamily="34" charset="0"/>
                          <a:ea typeface="Calibri"/>
                          <a:cs typeface="Arial" pitchFamily="34" charset="0"/>
                        </a:rPr>
                        <a:t>1.Религиозный состав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solidFill>
                          <a:schemeClr val="bg1"/>
                        </a:solidFill>
                        <a:latin typeface="Arial" pitchFamily="34" charset="0"/>
                        <a:ea typeface="Calibri"/>
                        <a:cs typeface="Arial" pitchFamily="34" charset="0"/>
                      </a:endParaRPr>
                    </a:p>
                    <a:p>
                      <a:pPr algn="ctr">
                        <a:lnSpc>
                          <a:spcPct val="115000"/>
                        </a:lnSpc>
                        <a:spcAft>
                          <a:spcPts val="0"/>
                        </a:spcAft>
                      </a:pPr>
                      <a:r>
                        <a:rPr lang="ru-RU" sz="1800" b="1">
                          <a:solidFill>
                            <a:schemeClr val="bg1"/>
                          </a:solidFill>
                          <a:latin typeface="Arial" pitchFamily="34" charset="0"/>
                          <a:ea typeface="Calibri"/>
                          <a:cs typeface="Arial" pitchFamily="34" charset="0"/>
                        </a:rPr>
                        <a:t>христиане</a:t>
                      </a:r>
                      <a:endParaRPr lang="ru-RU" sz="1800">
                        <a:solidFill>
                          <a:schemeClr val="bg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solidFill>
                          <a:schemeClr val="bg1"/>
                        </a:solidFill>
                        <a:latin typeface="Arial" pitchFamily="34" charset="0"/>
                        <a:ea typeface="Calibri"/>
                        <a:cs typeface="Arial" pitchFamily="34" charset="0"/>
                      </a:endParaRPr>
                    </a:p>
                    <a:p>
                      <a:pPr algn="ctr">
                        <a:lnSpc>
                          <a:spcPct val="115000"/>
                        </a:lnSpc>
                        <a:spcAft>
                          <a:spcPts val="0"/>
                        </a:spcAft>
                      </a:pPr>
                      <a:r>
                        <a:rPr lang="ru-RU" sz="1800" dirty="0">
                          <a:solidFill>
                            <a:schemeClr val="bg1"/>
                          </a:solidFill>
                          <a:latin typeface="Arial" pitchFamily="34" charset="0"/>
                          <a:ea typeface="Calibri"/>
                          <a:cs typeface="Arial" pitchFamily="34" charset="0"/>
                        </a:rPr>
                        <a:t>752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solidFill>
                          <a:schemeClr val="bg1"/>
                        </a:solidFill>
                        <a:latin typeface="Arial" pitchFamily="34" charset="0"/>
                        <a:ea typeface="Calibri"/>
                        <a:cs typeface="Arial" pitchFamily="34" charset="0"/>
                      </a:endParaRPr>
                    </a:p>
                    <a:p>
                      <a:pPr algn="ctr">
                        <a:lnSpc>
                          <a:spcPct val="115000"/>
                        </a:lnSpc>
                        <a:spcAft>
                          <a:spcPts val="0"/>
                        </a:spcAft>
                      </a:pPr>
                      <a:r>
                        <a:rPr lang="ru-RU" sz="1800" dirty="0">
                          <a:solidFill>
                            <a:schemeClr val="bg1"/>
                          </a:solidFill>
                          <a:latin typeface="Arial" pitchFamily="34" charset="0"/>
                          <a:ea typeface="Calibri"/>
                          <a:cs typeface="Arial"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387">
                <a:tc>
                  <a:txBody>
                    <a:bodyPr/>
                    <a:lstStyle/>
                    <a:p>
                      <a:pPr>
                        <a:lnSpc>
                          <a:spcPct val="115000"/>
                        </a:lnSpc>
                        <a:spcAft>
                          <a:spcPts val="0"/>
                        </a:spcAft>
                      </a:pPr>
                      <a:r>
                        <a:rPr lang="ru-RU" sz="1800" dirty="0">
                          <a:solidFill>
                            <a:schemeClr val="bg1"/>
                          </a:solidFill>
                          <a:latin typeface="Arial" pitchFamily="34" charset="0"/>
                          <a:ea typeface="Calibri"/>
                          <a:cs typeface="Arial" pitchFamily="34" charset="0"/>
                        </a:rPr>
                        <a:t>2.Этнический состав</a:t>
                      </a:r>
                    </a:p>
                    <a:p>
                      <a:pPr>
                        <a:lnSpc>
                          <a:spcPct val="115000"/>
                        </a:lnSpc>
                        <a:spcAft>
                          <a:spcPts val="0"/>
                        </a:spcAft>
                      </a:pPr>
                      <a:r>
                        <a:rPr lang="ru-RU" sz="1800" dirty="0">
                          <a:solidFill>
                            <a:schemeClr val="bg1"/>
                          </a:solidFill>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b="1" dirty="0">
                        <a:solidFill>
                          <a:schemeClr val="bg1"/>
                        </a:solidFill>
                        <a:latin typeface="Arial" pitchFamily="34" charset="0"/>
                        <a:ea typeface="Calibri"/>
                        <a:cs typeface="Arial" pitchFamily="34" charset="0"/>
                      </a:endParaRPr>
                    </a:p>
                    <a:p>
                      <a:pPr algn="ctr">
                        <a:lnSpc>
                          <a:spcPct val="115000"/>
                        </a:lnSpc>
                        <a:spcAft>
                          <a:spcPts val="0"/>
                        </a:spcAft>
                      </a:pPr>
                      <a:r>
                        <a:rPr lang="ru-RU" sz="1800" b="1" dirty="0">
                          <a:solidFill>
                            <a:schemeClr val="bg1"/>
                          </a:solidFill>
                          <a:latin typeface="Arial" pitchFamily="34" charset="0"/>
                          <a:ea typeface="Calibri"/>
                          <a:cs typeface="Arial" pitchFamily="34" charset="0"/>
                        </a:rPr>
                        <a:t>русские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solidFill>
                          <a:schemeClr val="bg1"/>
                        </a:solidFill>
                        <a:latin typeface="Arial" pitchFamily="34" charset="0"/>
                        <a:ea typeface="Calibri"/>
                        <a:cs typeface="Arial" pitchFamily="34" charset="0"/>
                      </a:endParaRPr>
                    </a:p>
                    <a:p>
                      <a:pPr algn="ctr">
                        <a:lnSpc>
                          <a:spcPct val="115000"/>
                        </a:lnSpc>
                        <a:spcAft>
                          <a:spcPts val="0"/>
                        </a:spcAft>
                      </a:pPr>
                      <a:r>
                        <a:rPr lang="ru-RU" sz="1800" dirty="0">
                          <a:solidFill>
                            <a:schemeClr val="bg1"/>
                          </a:solidFill>
                          <a:latin typeface="Arial" pitchFamily="34" charset="0"/>
                          <a:ea typeface="Calibri"/>
                          <a:cs typeface="Arial" pitchFamily="34" charset="0"/>
                        </a:rPr>
                        <a:t>735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solidFill>
                          <a:schemeClr val="bg1"/>
                        </a:solidFill>
                        <a:latin typeface="Arial" pitchFamily="34" charset="0"/>
                        <a:ea typeface="Calibri"/>
                        <a:cs typeface="Arial" pitchFamily="34" charset="0"/>
                      </a:endParaRPr>
                    </a:p>
                    <a:p>
                      <a:pPr algn="ctr">
                        <a:lnSpc>
                          <a:spcPct val="115000"/>
                        </a:lnSpc>
                        <a:spcAft>
                          <a:spcPts val="0"/>
                        </a:spcAft>
                      </a:pPr>
                      <a:r>
                        <a:rPr lang="ru-RU" sz="1800" dirty="0">
                          <a:solidFill>
                            <a:schemeClr val="bg1"/>
                          </a:solidFill>
                          <a:latin typeface="Arial" pitchFamily="34" charset="0"/>
                          <a:ea typeface="Calibri"/>
                          <a:cs typeface="Arial" pitchFamily="34" charset="0"/>
                        </a:rPr>
                        <a:t>97,7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193">
                <a:tc>
                  <a:txBody>
                    <a:bodyPr/>
                    <a:lstStyle/>
                    <a:p>
                      <a:pPr>
                        <a:lnSpc>
                          <a:spcPct val="115000"/>
                        </a:lnSpc>
                        <a:spcAft>
                          <a:spcPts val="0"/>
                        </a:spcAft>
                      </a:pPr>
                      <a:endParaRPr lang="ru-RU" sz="1800">
                        <a:solidFill>
                          <a:schemeClr val="bg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chemeClr val="bg1"/>
                          </a:solidFill>
                          <a:latin typeface="Arial" pitchFamily="34" charset="0"/>
                          <a:ea typeface="Calibri"/>
                          <a:cs typeface="Arial" pitchFamily="34" charset="0"/>
                        </a:rPr>
                        <a:t>украинцы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solidFill>
                            <a:schemeClr val="bg1"/>
                          </a:solidFill>
                          <a:latin typeface="Arial" pitchFamily="34" charset="0"/>
                          <a:ea typeface="Calibri"/>
                          <a:cs typeface="Arial"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193">
                <a:tc>
                  <a:txBody>
                    <a:bodyPr/>
                    <a:lstStyle/>
                    <a:p>
                      <a:pPr>
                        <a:lnSpc>
                          <a:spcPct val="115000"/>
                        </a:lnSpc>
                        <a:spcAft>
                          <a:spcPts val="0"/>
                        </a:spcAft>
                      </a:pPr>
                      <a:endParaRPr lang="ru-RU" sz="1800">
                        <a:solidFill>
                          <a:schemeClr val="bg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chemeClr val="bg1"/>
                          </a:solidFill>
                          <a:latin typeface="Arial" pitchFamily="34" charset="0"/>
                          <a:ea typeface="Calibri"/>
                          <a:cs typeface="Arial" pitchFamily="34" charset="0"/>
                        </a:rPr>
                        <a:t>грузины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solidFill>
                            <a:schemeClr val="bg1"/>
                          </a:solidFill>
                          <a:latin typeface="Arial" pitchFamily="34" charset="0"/>
                          <a:ea typeface="Calibri"/>
                          <a:cs typeface="Arial"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387">
                <a:tc>
                  <a:txBody>
                    <a:bodyPr/>
                    <a:lstStyle/>
                    <a:p>
                      <a:pPr>
                        <a:lnSpc>
                          <a:spcPct val="115000"/>
                        </a:lnSpc>
                        <a:spcAft>
                          <a:spcPts val="0"/>
                        </a:spcAft>
                      </a:pPr>
                      <a:endParaRPr lang="ru-RU" sz="1800">
                        <a:solidFill>
                          <a:schemeClr val="bg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chemeClr val="bg1"/>
                          </a:solidFill>
                          <a:latin typeface="Arial" pitchFamily="34" charset="0"/>
                          <a:ea typeface="Calibri"/>
                          <a:cs typeface="Arial" pitchFamily="34" charset="0"/>
                        </a:rPr>
                        <a:t>азербайджанцы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387">
                <a:tc>
                  <a:txBody>
                    <a:bodyPr/>
                    <a:lstStyle/>
                    <a:p>
                      <a:pPr>
                        <a:lnSpc>
                          <a:spcPct val="115000"/>
                        </a:lnSpc>
                        <a:spcAft>
                          <a:spcPts val="0"/>
                        </a:spcAft>
                      </a:pPr>
                      <a:r>
                        <a:rPr lang="ru-RU" sz="1800">
                          <a:solidFill>
                            <a:schemeClr val="bg1"/>
                          </a:solidFill>
                          <a:latin typeface="Arial" pitchFamily="34" charset="0"/>
                          <a:ea typeface="Calibri"/>
                          <a:cs typeface="Arial" pitchFamily="34" charset="0"/>
                        </a:rPr>
                        <a:t>3.Возрастной состав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b="1" dirty="0">
                        <a:solidFill>
                          <a:schemeClr val="bg1"/>
                        </a:solidFill>
                        <a:latin typeface="Arial" pitchFamily="34" charset="0"/>
                        <a:ea typeface="Calibri"/>
                        <a:cs typeface="Arial" pitchFamily="34" charset="0"/>
                      </a:endParaRPr>
                    </a:p>
                    <a:p>
                      <a:pPr algn="ctr">
                        <a:lnSpc>
                          <a:spcPct val="115000"/>
                        </a:lnSpc>
                        <a:spcAft>
                          <a:spcPts val="0"/>
                        </a:spcAft>
                      </a:pPr>
                      <a:r>
                        <a:rPr lang="ru-RU" sz="1800" b="1" dirty="0">
                          <a:solidFill>
                            <a:schemeClr val="bg1"/>
                          </a:solidFill>
                          <a:latin typeface="Arial" pitchFamily="34" charset="0"/>
                          <a:ea typeface="Calibri"/>
                          <a:cs typeface="Arial" pitchFamily="34" charset="0"/>
                        </a:rPr>
                        <a:t>15-30 лет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solidFill>
                          <a:schemeClr val="bg1"/>
                        </a:solidFill>
                        <a:latin typeface="Arial" pitchFamily="34" charset="0"/>
                        <a:ea typeface="Calibri"/>
                        <a:cs typeface="Arial" pitchFamily="34" charset="0"/>
                      </a:endParaRPr>
                    </a:p>
                    <a:p>
                      <a:pPr algn="ctr">
                        <a:lnSpc>
                          <a:spcPct val="115000"/>
                        </a:lnSpc>
                        <a:spcAft>
                          <a:spcPts val="0"/>
                        </a:spcAft>
                      </a:pPr>
                      <a:r>
                        <a:rPr lang="ru-RU" sz="1800" dirty="0">
                          <a:solidFill>
                            <a:schemeClr val="bg1"/>
                          </a:solidFill>
                          <a:latin typeface="Arial" pitchFamily="34" charset="0"/>
                          <a:ea typeface="Calibri"/>
                          <a:cs typeface="Arial" pitchFamily="34" charset="0"/>
                        </a:rPr>
                        <a:t>197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solidFill>
                          <a:schemeClr val="bg1"/>
                        </a:solidFill>
                        <a:latin typeface="Arial" pitchFamily="34" charset="0"/>
                        <a:ea typeface="Calibri"/>
                        <a:cs typeface="Arial" pitchFamily="34" charset="0"/>
                      </a:endParaRPr>
                    </a:p>
                    <a:p>
                      <a:pPr algn="ctr">
                        <a:lnSpc>
                          <a:spcPct val="115000"/>
                        </a:lnSpc>
                        <a:spcAft>
                          <a:spcPts val="0"/>
                        </a:spcAft>
                      </a:pPr>
                      <a:r>
                        <a:rPr lang="ru-RU" sz="1800" dirty="0">
                          <a:solidFill>
                            <a:schemeClr val="bg1"/>
                          </a:solidFill>
                          <a:latin typeface="Arial" pitchFamily="34" charset="0"/>
                          <a:ea typeface="Calibri"/>
                          <a:cs typeface="Arial"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193">
                <a:tc>
                  <a:txBody>
                    <a:bodyPr/>
                    <a:lstStyle/>
                    <a:p>
                      <a:pPr>
                        <a:lnSpc>
                          <a:spcPct val="115000"/>
                        </a:lnSpc>
                        <a:spcAft>
                          <a:spcPts val="0"/>
                        </a:spcAft>
                      </a:pPr>
                      <a:endParaRPr lang="ru-RU" sz="1800">
                        <a:solidFill>
                          <a:schemeClr val="bg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chemeClr val="bg1"/>
                          </a:solidFill>
                          <a:latin typeface="Arial" pitchFamily="34" charset="0"/>
                          <a:ea typeface="Calibri"/>
                          <a:cs typeface="Arial" pitchFamily="34" charset="0"/>
                        </a:rPr>
                        <a:t>80 лет и выше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chemeClr val="bg1"/>
                          </a:solidFill>
                          <a:latin typeface="Arial" pitchFamily="34" charset="0"/>
                          <a:ea typeface="Calibri"/>
                          <a:cs typeface="Arial" pitchFamily="34"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642938" y="214313"/>
            <a:ext cx="5000625" cy="461962"/>
          </a:xfrm>
          <a:prstGeom prst="rect">
            <a:avLst/>
          </a:prstGeom>
          <a:noFill/>
          <a:ln w="9525">
            <a:noFill/>
            <a:miter lim="800000"/>
            <a:headEnd/>
            <a:tailEnd/>
          </a:ln>
        </p:spPr>
        <p:txBody>
          <a:bodyPr>
            <a:spAutoFit/>
          </a:bodyPr>
          <a:lstStyle/>
          <a:p>
            <a:pPr>
              <a:defRPr/>
            </a:pPr>
            <a:r>
              <a:rPr lang="ru-RU" sz="2400" b="1" dirty="0">
                <a:solidFill>
                  <a:schemeClr val="bg1"/>
                </a:solidFill>
                <a:latin typeface="+mn-lt"/>
              </a:rPr>
              <a:t>Поселение и строительная культура</a:t>
            </a:r>
          </a:p>
        </p:txBody>
      </p:sp>
      <p:pic>
        <p:nvPicPr>
          <p:cNvPr id="10243" name="Picture 2" descr="E:\Староверы Кубани\Новопокровский (10).jpg"/>
          <p:cNvPicPr>
            <a:picLocks noChangeAspect="1" noChangeArrowheads="1"/>
          </p:cNvPicPr>
          <p:nvPr/>
        </p:nvPicPr>
        <p:blipFill>
          <a:blip r:embed="rId2" cstate="print"/>
          <a:srcRect/>
          <a:stretch>
            <a:fillRect/>
          </a:stretch>
        </p:blipFill>
        <p:spPr bwMode="auto">
          <a:xfrm>
            <a:off x="285750" y="3429000"/>
            <a:ext cx="4286250" cy="3214688"/>
          </a:xfrm>
          <a:prstGeom prst="rect">
            <a:avLst/>
          </a:prstGeom>
          <a:noFill/>
          <a:ln w="9525">
            <a:noFill/>
            <a:miter lim="800000"/>
            <a:headEnd/>
            <a:tailEnd/>
          </a:ln>
        </p:spPr>
      </p:pic>
      <p:pic>
        <p:nvPicPr>
          <p:cNvPr id="10244" name="Picture 2" descr="image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98925" y="4183063"/>
            <a:ext cx="5045075" cy="2674937"/>
          </a:xfrm>
          <a:prstGeom prst="rect">
            <a:avLst/>
          </a:prstGeom>
          <a:noFill/>
          <a:ln w="9525">
            <a:noFill/>
            <a:miter lim="800000"/>
            <a:headEnd/>
            <a:tailEnd/>
          </a:ln>
        </p:spPr>
      </p:pic>
      <p:sp>
        <p:nvSpPr>
          <p:cNvPr id="10245" name="TextBox 6"/>
          <p:cNvSpPr txBox="1">
            <a:spLocks noChangeArrowheads="1"/>
          </p:cNvSpPr>
          <p:nvPr/>
        </p:nvSpPr>
        <p:spPr bwMode="auto">
          <a:xfrm>
            <a:off x="285750" y="642938"/>
            <a:ext cx="8501063" cy="2862262"/>
          </a:xfrm>
          <a:prstGeom prst="rect">
            <a:avLst/>
          </a:prstGeom>
          <a:noFill/>
          <a:ln w="9525">
            <a:noFill/>
            <a:miter lim="800000"/>
            <a:headEnd/>
            <a:tailEnd/>
          </a:ln>
        </p:spPr>
        <p:txBody>
          <a:bodyPr>
            <a:spAutoFit/>
          </a:bodyPr>
          <a:lstStyle/>
          <a:p>
            <a:r>
              <a:rPr lang="ru-RU">
                <a:solidFill>
                  <a:schemeClr val="bg1"/>
                </a:solidFill>
              </a:rPr>
              <a:t>1.Хата ставилась вблизи подъездной дороги и внешней стороны усадьбы. Вне зависимости от расположения жилого дома относительно подъездных дорог хату устанавливали, ориентируя длинной фасадной стеной, в которой размещались два, три окна жилой части и входной двери в хоз.помещения, в основном на юг или юго-восток. Глухая стена, без окон, была ориентирована на север.</a:t>
            </a:r>
          </a:p>
          <a:p>
            <a:r>
              <a:rPr lang="ru-RU">
                <a:solidFill>
                  <a:schemeClr val="bg1"/>
                </a:solidFill>
              </a:rPr>
              <a:t>2.За хатой располагались строения, предназначенные для хранения зерна и хозяйственной утвари.</a:t>
            </a:r>
          </a:p>
          <a:p>
            <a:r>
              <a:rPr lang="ru-RU">
                <a:solidFill>
                  <a:schemeClr val="bg1"/>
                </a:solidFill>
              </a:rPr>
              <a:t>3.Против скотного двора располагался огород и виноградники – </a:t>
            </a:r>
            <a:r>
              <a:rPr lang="ru-RU" b="1" i="1" u="sng">
                <a:solidFill>
                  <a:schemeClr val="bg1"/>
                </a:solidFill>
              </a:rPr>
              <a:t>бага.</a:t>
            </a:r>
          </a:p>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1573</Words>
  <Application>Microsoft Office PowerPoint</Application>
  <PresentationFormat>Экран (4:3)</PresentationFormat>
  <Paragraphs>103</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Local</cp:lastModifiedBy>
  <cp:revision>56</cp:revision>
  <dcterms:created xsi:type="dcterms:W3CDTF">2011-10-19T14:34:20Z</dcterms:created>
  <dcterms:modified xsi:type="dcterms:W3CDTF">2019-08-26T12:06:42Z</dcterms:modified>
</cp:coreProperties>
</file>