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90" r:id="rId4"/>
    <p:sldId id="299" r:id="rId5"/>
    <p:sldId id="305" r:id="rId6"/>
    <p:sldId id="301" r:id="rId7"/>
    <p:sldId id="303" r:id="rId8"/>
    <p:sldId id="319" r:id="rId9"/>
    <p:sldId id="321" r:id="rId10"/>
    <p:sldId id="307" r:id="rId11"/>
    <p:sldId id="315" r:id="rId12"/>
    <p:sldId id="320" r:id="rId13"/>
    <p:sldId id="316" r:id="rId14"/>
    <p:sldId id="304" r:id="rId15"/>
    <p:sldId id="322" r:id="rId16"/>
    <p:sldId id="308" r:id="rId17"/>
    <p:sldId id="317" r:id="rId18"/>
    <p:sldId id="323" r:id="rId19"/>
    <p:sldId id="324" r:id="rId20"/>
    <p:sldId id="325" r:id="rId21"/>
    <p:sldId id="326" r:id="rId22"/>
    <p:sldId id="327" r:id="rId23"/>
    <p:sldId id="291" r:id="rId24"/>
  </p:sldIdLst>
  <p:sldSz cx="9144000" cy="6858000" type="screen4x3"/>
  <p:notesSz cx="6881813" cy="97107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7FF"/>
    <a:srgbClr val="C6C7FF"/>
    <a:srgbClr val="FFF7B5"/>
    <a:srgbClr val="A4F4FF"/>
    <a:srgbClr val="F6D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3"/>
  </p:normalViewPr>
  <p:slideViewPr>
    <p:cSldViewPr>
      <p:cViewPr>
        <p:scale>
          <a:sx n="94" d="100"/>
          <a:sy n="94" d="100"/>
        </p:scale>
        <p:origin x="-882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517B4-160D-446E-8767-FF4023B5A92E}" type="doc">
      <dgm:prSet loTypeId="urn:microsoft.com/office/officeart/2005/8/layout/hList7#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A06A2-191D-4ECE-9D5C-C63D2CA1F959}">
      <dgm:prSet custT="1"/>
      <dgm:spPr>
        <a:solidFill>
          <a:srgbClr val="A4F4FF"/>
        </a:solidFill>
      </dgm:spPr>
      <dgm:t>
        <a:bodyPr/>
        <a:lstStyle/>
        <a:p>
          <a:pPr rtl="0"/>
          <a:r>
            <a:rPr kumimoji="1" lang="ru-RU" sz="2400" b="1" dirty="0" smtClean="0">
              <a:solidFill>
                <a:srgbClr val="800000"/>
              </a:solidFill>
            </a:rPr>
            <a:t>Качество условий</a:t>
          </a:r>
          <a:endParaRPr kumimoji="1" lang="ru-RU" sz="2400" b="1" dirty="0">
            <a:solidFill>
              <a:srgbClr val="800000"/>
            </a:solidFill>
          </a:endParaRPr>
        </a:p>
      </dgm:t>
    </dgm:pt>
    <dgm:pt modelId="{4212D18E-3289-4714-8B24-0E77D5E09726}" type="parTrans" cxnId="{B9AC67E2-C647-425D-A5D2-8BD604AF179F}">
      <dgm:prSet/>
      <dgm:spPr/>
      <dgm:t>
        <a:bodyPr/>
        <a:lstStyle/>
        <a:p>
          <a:endParaRPr lang="ru-RU"/>
        </a:p>
      </dgm:t>
    </dgm:pt>
    <dgm:pt modelId="{28D0C48E-26D2-4B6E-A4C4-6D00B2EC8BA5}" type="sibTrans" cxnId="{B9AC67E2-C647-425D-A5D2-8BD604AF179F}">
      <dgm:prSet/>
      <dgm:spPr/>
      <dgm:t>
        <a:bodyPr/>
        <a:lstStyle/>
        <a:p>
          <a:endParaRPr lang="ru-RU"/>
        </a:p>
      </dgm:t>
    </dgm:pt>
    <dgm:pt modelId="{0EAEB1B8-740B-4E7D-BAC6-CEDAA892BA97}">
      <dgm:prSet custT="1"/>
      <dgm:spPr>
        <a:solidFill>
          <a:srgbClr val="CCFFCC"/>
        </a:solidFill>
      </dgm:spPr>
      <dgm:t>
        <a:bodyPr/>
        <a:lstStyle/>
        <a:p>
          <a:pPr rtl="0"/>
          <a:r>
            <a:rPr kumimoji="1" lang="ru-RU" sz="2400" b="1" dirty="0" smtClean="0">
              <a:solidFill>
                <a:srgbClr val="800000"/>
              </a:solidFill>
            </a:rPr>
            <a:t>Качество </a:t>
          </a:r>
          <a:r>
            <a:rPr kumimoji="1" lang="ru-RU" sz="2000" b="1" dirty="0" smtClean="0">
              <a:solidFill>
                <a:srgbClr val="800000"/>
              </a:solidFill>
            </a:rPr>
            <a:t>управления</a:t>
          </a:r>
          <a:endParaRPr kumimoji="1" lang="ru-RU" sz="2000" b="1" dirty="0">
            <a:solidFill>
              <a:srgbClr val="800000"/>
            </a:solidFill>
          </a:endParaRPr>
        </a:p>
      </dgm:t>
    </dgm:pt>
    <dgm:pt modelId="{E6F513F7-EDBC-4D5B-AB58-825D741E02A7}" type="parTrans" cxnId="{DEC6F2B3-D19B-482F-93BF-EF6F1D7CC915}">
      <dgm:prSet/>
      <dgm:spPr/>
      <dgm:t>
        <a:bodyPr/>
        <a:lstStyle/>
        <a:p>
          <a:endParaRPr lang="ru-RU"/>
        </a:p>
      </dgm:t>
    </dgm:pt>
    <dgm:pt modelId="{3E84EF47-A6F6-4F8D-A3AF-21CC992A8360}" type="sibTrans" cxnId="{DEC6F2B3-D19B-482F-93BF-EF6F1D7CC915}">
      <dgm:prSet/>
      <dgm:spPr/>
      <dgm:t>
        <a:bodyPr/>
        <a:lstStyle/>
        <a:p>
          <a:endParaRPr lang="ru-RU"/>
        </a:p>
      </dgm:t>
    </dgm:pt>
    <dgm:pt modelId="{9AD359CA-65CB-473F-BB6B-353D4E23800C}">
      <dgm:prSet custT="1"/>
      <dgm:spPr>
        <a:solidFill>
          <a:srgbClr val="FFF7B5"/>
        </a:solidFill>
      </dgm:spPr>
      <dgm:t>
        <a:bodyPr/>
        <a:lstStyle/>
        <a:p>
          <a:pPr rtl="0"/>
          <a:r>
            <a:rPr kumimoji="1" lang="ru-RU" sz="2400" b="1" dirty="0" smtClean="0">
              <a:solidFill>
                <a:srgbClr val="800000"/>
              </a:solidFill>
            </a:rPr>
            <a:t>Компетентность  кадров</a:t>
          </a:r>
          <a:endParaRPr kumimoji="1" lang="ru-RU" sz="2400" b="1" dirty="0">
            <a:solidFill>
              <a:srgbClr val="800000"/>
            </a:solidFill>
          </a:endParaRPr>
        </a:p>
      </dgm:t>
    </dgm:pt>
    <dgm:pt modelId="{652FBB97-A6B8-4FE3-A504-39D64CAB8B9F}" type="parTrans" cxnId="{DB130D84-1CDF-4191-BF49-ED9075C16F0A}">
      <dgm:prSet/>
      <dgm:spPr/>
      <dgm:t>
        <a:bodyPr/>
        <a:lstStyle/>
        <a:p>
          <a:endParaRPr lang="ru-RU"/>
        </a:p>
      </dgm:t>
    </dgm:pt>
    <dgm:pt modelId="{00D9167C-78C2-46EC-A9F1-23BC964F86CC}" type="sibTrans" cxnId="{DB130D84-1CDF-4191-BF49-ED9075C16F0A}">
      <dgm:prSet/>
      <dgm:spPr/>
      <dgm:t>
        <a:bodyPr/>
        <a:lstStyle/>
        <a:p>
          <a:endParaRPr lang="ru-RU"/>
        </a:p>
      </dgm:t>
    </dgm:pt>
    <dgm:pt modelId="{D430A848-D74C-4B5E-B2C6-210EDAAF6229}">
      <dgm:prSet custT="1"/>
      <dgm:spPr>
        <a:solidFill>
          <a:srgbClr val="F6DFFF"/>
        </a:solidFill>
      </dgm:spPr>
      <dgm:t>
        <a:bodyPr/>
        <a:lstStyle/>
        <a:p>
          <a:pPr rtl="0"/>
          <a:r>
            <a:rPr kumimoji="1" lang="ru-RU" sz="2400" b="1" dirty="0" smtClean="0">
              <a:solidFill>
                <a:srgbClr val="800000"/>
              </a:solidFill>
            </a:rPr>
            <a:t>Качество </a:t>
          </a:r>
          <a:r>
            <a:rPr kumimoji="1" lang="ru-RU" sz="2000" b="1" dirty="0" smtClean="0">
              <a:solidFill>
                <a:srgbClr val="800000"/>
              </a:solidFill>
            </a:rPr>
            <a:t>результата</a:t>
          </a:r>
          <a:r>
            <a:rPr kumimoji="1" lang="ru-RU" sz="2400" b="1" dirty="0" smtClean="0">
              <a:solidFill>
                <a:srgbClr val="800000"/>
              </a:solidFill>
            </a:rPr>
            <a:t> освоения ООП</a:t>
          </a:r>
          <a:endParaRPr kumimoji="1" lang="ru-RU" sz="2400" b="1" dirty="0">
            <a:solidFill>
              <a:srgbClr val="800000"/>
            </a:solidFill>
          </a:endParaRPr>
        </a:p>
      </dgm:t>
    </dgm:pt>
    <dgm:pt modelId="{994D7EEE-1094-4803-A67E-57492AC3CAB1}" type="parTrans" cxnId="{93211A84-D45C-42AC-887E-09A7DCB79DD1}">
      <dgm:prSet/>
      <dgm:spPr/>
      <dgm:t>
        <a:bodyPr/>
        <a:lstStyle/>
        <a:p>
          <a:endParaRPr lang="ru-RU"/>
        </a:p>
      </dgm:t>
    </dgm:pt>
    <dgm:pt modelId="{400B5ADE-3087-45CD-894E-974DE6D7F897}" type="sibTrans" cxnId="{93211A84-D45C-42AC-887E-09A7DCB79DD1}">
      <dgm:prSet/>
      <dgm:spPr/>
      <dgm:t>
        <a:bodyPr/>
        <a:lstStyle/>
        <a:p>
          <a:endParaRPr lang="ru-RU"/>
        </a:p>
      </dgm:t>
    </dgm:pt>
    <dgm:pt modelId="{6A830386-DF69-488F-A4B1-633349E78A15}" type="pres">
      <dgm:prSet presAssocID="{FFA517B4-160D-446E-8767-FF4023B5A9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6FC14-82A4-4AD2-A0A9-7C63898A6906}" type="pres">
      <dgm:prSet presAssocID="{FFA517B4-160D-446E-8767-FF4023B5A92E}" presName="fgShape" presStyleLbl="fgShp" presStyleIdx="0" presStyleCnt="1" custScaleY="190476" custLinFactY="107981" custLinFactNeighborX="420" custLinFactNeighborY="200000"/>
      <dgm:spPr>
        <a:noFill/>
      </dgm:spPr>
      <dgm:t>
        <a:bodyPr/>
        <a:lstStyle/>
        <a:p>
          <a:endParaRPr lang="ru-RU"/>
        </a:p>
      </dgm:t>
    </dgm:pt>
    <dgm:pt modelId="{0B90C955-9815-4BCD-9E75-42836D4DD39F}" type="pres">
      <dgm:prSet presAssocID="{FFA517B4-160D-446E-8767-FF4023B5A92E}" presName="linComp" presStyleCnt="0"/>
      <dgm:spPr/>
    </dgm:pt>
    <dgm:pt modelId="{58F77EAA-35EF-41DF-B71B-4853B9AAA8BF}" type="pres">
      <dgm:prSet presAssocID="{7BCA06A2-191D-4ECE-9D5C-C63D2CA1F959}" presName="compNode" presStyleCnt="0"/>
      <dgm:spPr/>
    </dgm:pt>
    <dgm:pt modelId="{D0CAE40A-445E-4AAF-9875-1CA9E47A311F}" type="pres">
      <dgm:prSet presAssocID="{7BCA06A2-191D-4ECE-9D5C-C63D2CA1F959}" presName="bkgdShape" presStyleLbl="node1" presStyleIdx="0" presStyleCnt="4"/>
      <dgm:spPr/>
      <dgm:t>
        <a:bodyPr/>
        <a:lstStyle/>
        <a:p>
          <a:endParaRPr lang="ru-RU"/>
        </a:p>
      </dgm:t>
    </dgm:pt>
    <dgm:pt modelId="{DDB03CAE-2491-43D4-956C-5137E4F21939}" type="pres">
      <dgm:prSet presAssocID="{7BCA06A2-191D-4ECE-9D5C-C63D2CA1F959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B7346-D614-4F2B-B699-F2996921C3D4}" type="pres">
      <dgm:prSet presAssocID="{7BCA06A2-191D-4ECE-9D5C-C63D2CA1F959}" presName="invisiNode" presStyleLbl="node1" presStyleIdx="0" presStyleCnt="4"/>
      <dgm:spPr/>
    </dgm:pt>
    <dgm:pt modelId="{F6544BD0-66F1-45B6-B801-0603BAB5C37A}" type="pres">
      <dgm:prSet presAssocID="{7BCA06A2-191D-4ECE-9D5C-C63D2CA1F959}" presName="imagNode" presStyleLbl="fgImgPlace1" presStyleIdx="0" presStyleCnt="4" custLinFactNeighborX="12696" custLinFactNeighborY="6113"/>
      <dgm:spPr>
        <a:noFill/>
      </dgm:spPr>
      <dgm:t>
        <a:bodyPr/>
        <a:lstStyle/>
        <a:p>
          <a:endParaRPr lang="ru-RU"/>
        </a:p>
      </dgm:t>
    </dgm:pt>
    <dgm:pt modelId="{C7E14B93-2CEB-4D32-AFD8-01754D05161C}" type="pres">
      <dgm:prSet presAssocID="{28D0C48E-26D2-4B6E-A4C4-6D00B2EC8BA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E0D45F-03B2-4AAD-AE9E-C2E072836455}" type="pres">
      <dgm:prSet presAssocID="{0EAEB1B8-740B-4E7D-BAC6-CEDAA892BA97}" presName="compNode" presStyleCnt="0"/>
      <dgm:spPr/>
    </dgm:pt>
    <dgm:pt modelId="{16E7D038-2B6D-4366-BFCA-4BB313D59BEA}" type="pres">
      <dgm:prSet presAssocID="{0EAEB1B8-740B-4E7D-BAC6-CEDAA892BA97}" presName="bkgdShape" presStyleLbl="node1" presStyleIdx="1" presStyleCnt="4"/>
      <dgm:spPr/>
      <dgm:t>
        <a:bodyPr/>
        <a:lstStyle/>
        <a:p>
          <a:endParaRPr lang="ru-RU"/>
        </a:p>
      </dgm:t>
    </dgm:pt>
    <dgm:pt modelId="{868C0251-B7B0-4129-A9AE-12E7C27339CC}" type="pres">
      <dgm:prSet presAssocID="{0EAEB1B8-740B-4E7D-BAC6-CEDAA892B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09315-5EBE-4392-9FF5-857A03B225D6}" type="pres">
      <dgm:prSet presAssocID="{0EAEB1B8-740B-4E7D-BAC6-CEDAA892BA97}" presName="invisiNode" presStyleLbl="node1" presStyleIdx="1" presStyleCnt="4"/>
      <dgm:spPr/>
    </dgm:pt>
    <dgm:pt modelId="{AFC6695A-5699-4A64-ADF1-52688BAF6487}" type="pres">
      <dgm:prSet presAssocID="{0EAEB1B8-740B-4E7D-BAC6-CEDAA892BA97}" presName="imagNode" presStyleLbl="fgImgPlace1" presStyleIdx="1" presStyleCnt="4"/>
      <dgm:spPr>
        <a:noFill/>
      </dgm:spPr>
      <dgm:t>
        <a:bodyPr/>
        <a:lstStyle/>
        <a:p>
          <a:endParaRPr lang="ru-RU"/>
        </a:p>
      </dgm:t>
    </dgm:pt>
    <dgm:pt modelId="{152D446D-3067-4E4C-81AB-B4581A7C0908}" type="pres">
      <dgm:prSet presAssocID="{3E84EF47-A6F6-4F8D-A3AF-21CC992A836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D1155F-BD86-4343-B327-E3884F4173D3}" type="pres">
      <dgm:prSet presAssocID="{9AD359CA-65CB-473F-BB6B-353D4E23800C}" presName="compNode" presStyleCnt="0"/>
      <dgm:spPr/>
    </dgm:pt>
    <dgm:pt modelId="{AE950078-1620-4AE0-8352-6C0A2DFB84B6}" type="pres">
      <dgm:prSet presAssocID="{9AD359CA-65CB-473F-BB6B-353D4E23800C}" presName="bkgdShape" presStyleLbl="node1" presStyleIdx="2" presStyleCnt="4"/>
      <dgm:spPr/>
      <dgm:t>
        <a:bodyPr/>
        <a:lstStyle/>
        <a:p>
          <a:endParaRPr lang="ru-RU"/>
        </a:p>
      </dgm:t>
    </dgm:pt>
    <dgm:pt modelId="{88293235-4FB8-4E4D-96F6-F6A4B7217400}" type="pres">
      <dgm:prSet presAssocID="{9AD359CA-65CB-473F-BB6B-353D4E23800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C2B69-1E96-4BDB-88FC-19A68F716209}" type="pres">
      <dgm:prSet presAssocID="{9AD359CA-65CB-473F-BB6B-353D4E23800C}" presName="invisiNode" presStyleLbl="node1" presStyleIdx="2" presStyleCnt="4"/>
      <dgm:spPr/>
    </dgm:pt>
    <dgm:pt modelId="{1EC9DA2E-FFED-427A-B0B2-9C23C13F0F96}" type="pres">
      <dgm:prSet presAssocID="{9AD359CA-65CB-473F-BB6B-353D4E23800C}" presName="imagNode" presStyleLbl="fgImgPlace1" presStyleIdx="2" presStyleCnt="4"/>
      <dgm:spPr>
        <a:noFill/>
      </dgm:spPr>
      <dgm:t>
        <a:bodyPr/>
        <a:lstStyle/>
        <a:p>
          <a:endParaRPr lang="ru-RU"/>
        </a:p>
      </dgm:t>
    </dgm:pt>
    <dgm:pt modelId="{CCEF6697-33DE-418B-9BA8-E0BE9061E72F}" type="pres">
      <dgm:prSet presAssocID="{00D9167C-78C2-46EC-A9F1-23BC964F86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99B555-4D14-4F7C-9F07-E86FEA16E85B}" type="pres">
      <dgm:prSet presAssocID="{D430A848-D74C-4B5E-B2C6-210EDAAF6229}" presName="compNode" presStyleCnt="0"/>
      <dgm:spPr/>
    </dgm:pt>
    <dgm:pt modelId="{E3D1E135-84B7-497C-8870-6CA1945C220F}" type="pres">
      <dgm:prSet presAssocID="{D430A848-D74C-4B5E-B2C6-210EDAAF6229}" presName="bkgdShape" presStyleLbl="node1" presStyleIdx="3" presStyleCnt="4"/>
      <dgm:spPr/>
      <dgm:t>
        <a:bodyPr/>
        <a:lstStyle/>
        <a:p>
          <a:endParaRPr lang="ru-RU"/>
        </a:p>
      </dgm:t>
    </dgm:pt>
    <dgm:pt modelId="{B822CAE7-F8E3-4DA7-9148-A9643273FCEF}" type="pres">
      <dgm:prSet presAssocID="{D430A848-D74C-4B5E-B2C6-210EDAAF622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CD46D-EAA1-4D8C-8249-E7B6DA8ECBEA}" type="pres">
      <dgm:prSet presAssocID="{D430A848-D74C-4B5E-B2C6-210EDAAF6229}" presName="invisiNode" presStyleLbl="node1" presStyleIdx="3" presStyleCnt="4"/>
      <dgm:spPr/>
    </dgm:pt>
    <dgm:pt modelId="{8F8094FF-533A-4ED6-BE37-F5285DC36C01}" type="pres">
      <dgm:prSet presAssocID="{D430A848-D74C-4B5E-B2C6-210EDAAF6229}" presName="imagNode" presStyleLbl="fgImgPlace1" presStyleIdx="3" presStyleCnt="4"/>
      <dgm:spPr>
        <a:noFill/>
      </dgm:spPr>
      <dgm:t>
        <a:bodyPr/>
        <a:lstStyle/>
        <a:p>
          <a:endParaRPr lang="ru-RU"/>
        </a:p>
      </dgm:t>
    </dgm:pt>
  </dgm:ptLst>
  <dgm:cxnLst>
    <dgm:cxn modelId="{D39E8F8E-C67F-0C49-89C5-2C2FD0DC5DD6}" type="presOf" srcId="{D430A848-D74C-4B5E-B2C6-210EDAAF6229}" destId="{E3D1E135-84B7-497C-8870-6CA1945C220F}" srcOrd="0" destOrd="0" presId="urn:microsoft.com/office/officeart/2005/8/layout/hList7#1"/>
    <dgm:cxn modelId="{CA0764C3-AA87-164F-9DD4-A8E803134891}" type="presOf" srcId="{9AD359CA-65CB-473F-BB6B-353D4E23800C}" destId="{AE950078-1620-4AE0-8352-6C0A2DFB84B6}" srcOrd="0" destOrd="0" presId="urn:microsoft.com/office/officeart/2005/8/layout/hList7#1"/>
    <dgm:cxn modelId="{821B2B29-2B38-CD44-92BF-F09F4B7D1395}" type="presOf" srcId="{3E84EF47-A6F6-4F8D-A3AF-21CC992A8360}" destId="{152D446D-3067-4E4C-81AB-B4581A7C0908}" srcOrd="0" destOrd="0" presId="urn:microsoft.com/office/officeart/2005/8/layout/hList7#1"/>
    <dgm:cxn modelId="{C9AD76CA-4F3E-4B47-961F-0BCAC975BEE1}" type="presOf" srcId="{7BCA06A2-191D-4ECE-9D5C-C63D2CA1F959}" destId="{DDB03CAE-2491-43D4-956C-5137E4F21939}" srcOrd="1" destOrd="0" presId="urn:microsoft.com/office/officeart/2005/8/layout/hList7#1"/>
    <dgm:cxn modelId="{8A5CC21A-FD7F-EE4A-991B-B2AC9E108A48}" type="presOf" srcId="{7BCA06A2-191D-4ECE-9D5C-C63D2CA1F959}" destId="{D0CAE40A-445E-4AAF-9875-1CA9E47A311F}" srcOrd="0" destOrd="0" presId="urn:microsoft.com/office/officeart/2005/8/layout/hList7#1"/>
    <dgm:cxn modelId="{DB130D84-1CDF-4191-BF49-ED9075C16F0A}" srcId="{FFA517B4-160D-446E-8767-FF4023B5A92E}" destId="{9AD359CA-65CB-473F-BB6B-353D4E23800C}" srcOrd="2" destOrd="0" parTransId="{652FBB97-A6B8-4FE3-A504-39D64CAB8B9F}" sibTransId="{00D9167C-78C2-46EC-A9F1-23BC964F86CC}"/>
    <dgm:cxn modelId="{1370974B-3707-054D-9B06-CCB426E1ECDB}" type="presOf" srcId="{D430A848-D74C-4B5E-B2C6-210EDAAF6229}" destId="{B822CAE7-F8E3-4DA7-9148-A9643273FCEF}" srcOrd="1" destOrd="0" presId="urn:microsoft.com/office/officeart/2005/8/layout/hList7#1"/>
    <dgm:cxn modelId="{B9AC67E2-C647-425D-A5D2-8BD604AF179F}" srcId="{FFA517B4-160D-446E-8767-FF4023B5A92E}" destId="{7BCA06A2-191D-4ECE-9D5C-C63D2CA1F959}" srcOrd="0" destOrd="0" parTransId="{4212D18E-3289-4714-8B24-0E77D5E09726}" sibTransId="{28D0C48E-26D2-4B6E-A4C4-6D00B2EC8BA5}"/>
    <dgm:cxn modelId="{93211A84-D45C-42AC-887E-09A7DCB79DD1}" srcId="{FFA517B4-160D-446E-8767-FF4023B5A92E}" destId="{D430A848-D74C-4B5E-B2C6-210EDAAF6229}" srcOrd="3" destOrd="0" parTransId="{994D7EEE-1094-4803-A67E-57492AC3CAB1}" sibTransId="{400B5ADE-3087-45CD-894E-974DE6D7F897}"/>
    <dgm:cxn modelId="{A004CAD3-6D48-D548-8A93-C2F779253046}" type="presOf" srcId="{0EAEB1B8-740B-4E7D-BAC6-CEDAA892BA97}" destId="{868C0251-B7B0-4129-A9AE-12E7C27339CC}" srcOrd="1" destOrd="0" presId="urn:microsoft.com/office/officeart/2005/8/layout/hList7#1"/>
    <dgm:cxn modelId="{B25A6672-6434-8D4C-B536-C07C2FEBC1F1}" type="presOf" srcId="{9AD359CA-65CB-473F-BB6B-353D4E23800C}" destId="{88293235-4FB8-4E4D-96F6-F6A4B7217400}" srcOrd="1" destOrd="0" presId="urn:microsoft.com/office/officeart/2005/8/layout/hList7#1"/>
    <dgm:cxn modelId="{38312C95-2DC2-9347-8AF5-AA93EDA52541}" type="presOf" srcId="{00D9167C-78C2-46EC-A9F1-23BC964F86CC}" destId="{CCEF6697-33DE-418B-9BA8-E0BE9061E72F}" srcOrd="0" destOrd="0" presId="urn:microsoft.com/office/officeart/2005/8/layout/hList7#1"/>
    <dgm:cxn modelId="{B742787E-CF2E-204C-8830-401091B1B7B8}" type="presOf" srcId="{28D0C48E-26D2-4B6E-A4C4-6D00B2EC8BA5}" destId="{C7E14B93-2CEB-4D32-AFD8-01754D05161C}" srcOrd="0" destOrd="0" presId="urn:microsoft.com/office/officeart/2005/8/layout/hList7#1"/>
    <dgm:cxn modelId="{2A6BF403-174D-274A-AB24-AABDC2C22CE4}" type="presOf" srcId="{FFA517B4-160D-446E-8767-FF4023B5A92E}" destId="{6A830386-DF69-488F-A4B1-633349E78A15}" srcOrd="0" destOrd="0" presId="urn:microsoft.com/office/officeart/2005/8/layout/hList7#1"/>
    <dgm:cxn modelId="{DEC6F2B3-D19B-482F-93BF-EF6F1D7CC915}" srcId="{FFA517B4-160D-446E-8767-FF4023B5A92E}" destId="{0EAEB1B8-740B-4E7D-BAC6-CEDAA892BA97}" srcOrd="1" destOrd="0" parTransId="{E6F513F7-EDBC-4D5B-AB58-825D741E02A7}" sibTransId="{3E84EF47-A6F6-4F8D-A3AF-21CC992A8360}"/>
    <dgm:cxn modelId="{DC3C7C68-BB6A-6B4E-8C48-EEA6464F36C0}" type="presOf" srcId="{0EAEB1B8-740B-4E7D-BAC6-CEDAA892BA97}" destId="{16E7D038-2B6D-4366-BFCA-4BB313D59BEA}" srcOrd="0" destOrd="0" presId="urn:microsoft.com/office/officeart/2005/8/layout/hList7#1"/>
    <dgm:cxn modelId="{E2118E95-40DB-D64E-8ABC-012217FEB252}" type="presParOf" srcId="{6A830386-DF69-488F-A4B1-633349E78A15}" destId="{A576FC14-82A4-4AD2-A0A9-7C63898A6906}" srcOrd="0" destOrd="0" presId="urn:microsoft.com/office/officeart/2005/8/layout/hList7#1"/>
    <dgm:cxn modelId="{9768D7DA-4CDE-9C4D-A612-8A99BFBC4F7A}" type="presParOf" srcId="{6A830386-DF69-488F-A4B1-633349E78A15}" destId="{0B90C955-9815-4BCD-9E75-42836D4DD39F}" srcOrd="1" destOrd="0" presId="urn:microsoft.com/office/officeart/2005/8/layout/hList7#1"/>
    <dgm:cxn modelId="{7D36DCFD-1716-B747-84C5-70A733A646CD}" type="presParOf" srcId="{0B90C955-9815-4BCD-9E75-42836D4DD39F}" destId="{58F77EAA-35EF-41DF-B71B-4853B9AAA8BF}" srcOrd="0" destOrd="0" presId="urn:microsoft.com/office/officeart/2005/8/layout/hList7#1"/>
    <dgm:cxn modelId="{45E7D5CE-ACDB-9842-B3AC-E6317D020244}" type="presParOf" srcId="{58F77EAA-35EF-41DF-B71B-4853B9AAA8BF}" destId="{D0CAE40A-445E-4AAF-9875-1CA9E47A311F}" srcOrd="0" destOrd="0" presId="urn:microsoft.com/office/officeart/2005/8/layout/hList7#1"/>
    <dgm:cxn modelId="{E6ABE767-D777-2749-BF1B-3318A25CCD9B}" type="presParOf" srcId="{58F77EAA-35EF-41DF-B71B-4853B9AAA8BF}" destId="{DDB03CAE-2491-43D4-956C-5137E4F21939}" srcOrd="1" destOrd="0" presId="urn:microsoft.com/office/officeart/2005/8/layout/hList7#1"/>
    <dgm:cxn modelId="{06C4F414-BF51-C54B-A643-D6A815E36655}" type="presParOf" srcId="{58F77EAA-35EF-41DF-B71B-4853B9AAA8BF}" destId="{BBCB7346-D614-4F2B-B699-F2996921C3D4}" srcOrd="2" destOrd="0" presId="urn:microsoft.com/office/officeart/2005/8/layout/hList7#1"/>
    <dgm:cxn modelId="{3570FB9C-B25C-6046-BFA1-245B0ACEA89D}" type="presParOf" srcId="{58F77EAA-35EF-41DF-B71B-4853B9AAA8BF}" destId="{F6544BD0-66F1-45B6-B801-0603BAB5C37A}" srcOrd="3" destOrd="0" presId="urn:microsoft.com/office/officeart/2005/8/layout/hList7#1"/>
    <dgm:cxn modelId="{B812DD76-5A50-394E-B897-C0E6BABA67C4}" type="presParOf" srcId="{0B90C955-9815-4BCD-9E75-42836D4DD39F}" destId="{C7E14B93-2CEB-4D32-AFD8-01754D05161C}" srcOrd="1" destOrd="0" presId="urn:microsoft.com/office/officeart/2005/8/layout/hList7#1"/>
    <dgm:cxn modelId="{C7FF2403-5558-B848-99EC-81DBC227D052}" type="presParOf" srcId="{0B90C955-9815-4BCD-9E75-42836D4DD39F}" destId="{37E0D45F-03B2-4AAD-AE9E-C2E072836455}" srcOrd="2" destOrd="0" presId="urn:microsoft.com/office/officeart/2005/8/layout/hList7#1"/>
    <dgm:cxn modelId="{A3E61254-D1A5-7A42-B6AE-0ED8DC56BED9}" type="presParOf" srcId="{37E0D45F-03B2-4AAD-AE9E-C2E072836455}" destId="{16E7D038-2B6D-4366-BFCA-4BB313D59BEA}" srcOrd="0" destOrd="0" presId="urn:microsoft.com/office/officeart/2005/8/layout/hList7#1"/>
    <dgm:cxn modelId="{057B69F7-D7B8-1248-8AA0-47124FBB696D}" type="presParOf" srcId="{37E0D45F-03B2-4AAD-AE9E-C2E072836455}" destId="{868C0251-B7B0-4129-A9AE-12E7C27339CC}" srcOrd="1" destOrd="0" presId="urn:microsoft.com/office/officeart/2005/8/layout/hList7#1"/>
    <dgm:cxn modelId="{4C8394DF-B6CF-EB4F-B547-47FBE4B4303F}" type="presParOf" srcId="{37E0D45F-03B2-4AAD-AE9E-C2E072836455}" destId="{8D509315-5EBE-4392-9FF5-857A03B225D6}" srcOrd="2" destOrd="0" presId="urn:microsoft.com/office/officeart/2005/8/layout/hList7#1"/>
    <dgm:cxn modelId="{AABC9841-D8E4-0F41-9587-3969847DFA2E}" type="presParOf" srcId="{37E0D45F-03B2-4AAD-AE9E-C2E072836455}" destId="{AFC6695A-5699-4A64-ADF1-52688BAF6487}" srcOrd="3" destOrd="0" presId="urn:microsoft.com/office/officeart/2005/8/layout/hList7#1"/>
    <dgm:cxn modelId="{E55AC7B9-29E1-4A4C-83A4-4D803870FD48}" type="presParOf" srcId="{0B90C955-9815-4BCD-9E75-42836D4DD39F}" destId="{152D446D-3067-4E4C-81AB-B4581A7C0908}" srcOrd="3" destOrd="0" presId="urn:microsoft.com/office/officeart/2005/8/layout/hList7#1"/>
    <dgm:cxn modelId="{8543F085-8E1D-4B42-A62D-E2B5A28EFCE4}" type="presParOf" srcId="{0B90C955-9815-4BCD-9E75-42836D4DD39F}" destId="{B6D1155F-BD86-4343-B327-E3884F4173D3}" srcOrd="4" destOrd="0" presId="urn:microsoft.com/office/officeart/2005/8/layout/hList7#1"/>
    <dgm:cxn modelId="{F9849B2D-AFAF-514D-82B2-72F51831E065}" type="presParOf" srcId="{B6D1155F-BD86-4343-B327-E3884F4173D3}" destId="{AE950078-1620-4AE0-8352-6C0A2DFB84B6}" srcOrd="0" destOrd="0" presId="urn:microsoft.com/office/officeart/2005/8/layout/hList7#1"/>
    <dgm:cxn modelId="{81F0CD14-1805-1E48-9E69-6725AB48658B}" type="presParOf" srcId="{B6D1155F-BD86-4343-B327-E3884F4173D3}" destId="{88293235-4FB8-4E4D-96F6-F6A4B7217400}" srcOrd="1" destOrd="0" presId="urn:microsoft.com/office/officeart/2005/8/layout/hList7#1"/>
    <dgm:cxn modelId="{699106AF-681A-7A43-9FC9-F727A77DE3DC}" type="presParOf" srcId="{B6D1155F-BD86-4343-B327-E3884F4173D3}" destId="{64EC2B69-1E96-4BDB-88FC-19A68F716209}" srcOrd="2" destOrd="0" presId="urn:microsoft.com/office/officeart/2005/8/layout/hList7#1"/>
    <dgm:cxn modelId="{F90621DC-61AB-1A42-94FD-7ED0BF780189}" type="presParOf" srcId="{B6D1155F-BD86-4343-B327-E3884F4173D3}" destId="{1EC9DA2E-FFED-427A-B0B2-9C23C13F0F96}" srcOrd="3" destOrd="0" presId="urn:microsoft.com/office/officeart/2005/8/layout/hList7#1"/>
    <dgm:cxn modelId="{6BE4E425-244A-E940-88FB-55183790659D}" type="presParOf" srcId="{0B90C955-9815-4BCD-9E75-42836D4DD39F}" destId="{CCEF6697-33DE-418B-9BA8-E0BE9061E72F}" srcOrd="5" destOrd="0" presId="urn:microsoft.com/office/officeart/2005/8/layout/hList7#1"/>
    <dgm:cxn modelId="{1939BB4C-91EC-414F-B324-C6D211A944CA}" type="presParOf" srcId="{0B90C955-9815-4BCD-9E75-42836D4DD39F}" destId="{C399B555-4D14-4F7C-9F07-E86FEA16E85B}" srcOrd="6" destOrd="0" presId="urn:microsoft.com/office/officeart/2005/8/layout/hList7#1"/>
    <dgm:cxn modelId="{3F5B8301-C936-E84B-838B-77848A05A8CC}" type="presParOf" srcId="{C399B555-4D14-4F7C-9F07-E86FEA16E85B}" destId="{E3D1E135-84B7-497C-8870-6CA1945C220F}" srcOrd="0" destOrd="0" presId="urn:microsoft.com/office/officeart/2005/8/layout/hList7#1"/>
    <dgm:cxn modelId="{EACE0119-F5A5-FE48-8E62-AE44DD8AC49B}" type="presParOf" srcId="{C399B555-4D14-4F7C-9F07-E86FEA16E85B}" destId="{B822CAE7-F8E3-4DA7-9148-A9643273FCEF}" srcOrd="1" destOrd="0" presId="urn:microsoft.com/office/officeart/2005/8/layout/hList7#1"/>
    <dgm:cxn modelId="{22C60531-9B69-344F-ABED-A11FB2BCDE16}" type="presParOf" srcId="{C399B555-4D14-4F7C-9F07-E86FEA16E85B}" destId="{81ECD46D-EAA1-4D8C-8249-E7B6DA8ECBEA}" srcOrd="2" destOrd="0" presId="urn:microsoft.com/office/officeart/2005/8/layout/hList7#1"/>
    <dgm:cxn modelId="{1D125F9F-213F-6442-965E-707530219A6B}" type="presParOf" srcId="{C399B555-4D14-4F7C-9F07-E86FEA16E85B}" destId="{8F8094FF-533A-4ED6-BE37-F5285DC36C01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CAE40A-445E-4AAF-9875-1CA9E47A311F}">
      <dsp:nvSpPr>
        <dsp:cNvPr id="0" name=""/>
        <dsp:cNvSpPr/>
      </dsp:nvSpPr>
      <dsp:spPr>
        <a:xfrm>
          <a:off x="2025" y="-20410"/>
          <a:ext cx="2122921" cy="2286000"/>
        </a:xfrm>
        <a:prstGeom prst="roundRect">
          <a:avLst>
            <a:gd name="adj" fmla="val 10000"/>
          </a:avLst>
        </a:prstGeom>
        <a:solidFill>
          <a:srgbClr val="A4F4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400" b="1" kern="1200" dirty="0" smtClean="0">
              <a:solidFill>
                <a:srgbClr val="800000"/>
              </a:solidFill>
            </a:rPr>
            <a:t>Качество условий</a:t>
          </a:r>
          <a:endParaRPr kumimoji="1" lang="ru-RU" sz="2400" b="1" kern="1200" dirty="0">
            <a:solidFill>
              <a:srgbClr val="800000"/>
            </a:solidFill>
          </a:endParaRPr>
        </a:p>
      </dsp:txBody>
      <dsp:txXfrm>
        <a:off x="2025" y="893989"/>
        <a:ext cx="2122921" cy="914400"/>
      </dsp:txXfrm>
    </dsp:sp>
    <dsp:sp modelId="{F6544BD0-66F1-45B6-B801-0603BAB5C37A}">
      <dsp:nvSpPr>
        <dsp:cNvPr id="0" name=""/>
        <dsp:cNvSpPr/>
      </dsp:nvSpPr>
      <dsp:spPr>
        <a:xfrm>
          <a:off x="779513" y="163283"/>
          <a:ext cx="761238" cy="761238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E7D038-2B6D-4366-BFCA-4BB313D59BEA}">
      <dsp:nvSpPr>
        <dsp:cNvPr id="0" name=""/>
        <dsp:cNvSpPr/>
      </dsp:nvSpPr>
      <dsp:spPr>
        <a:xfrm>
          <a:off x="2188634" y="-20410"/>
          <a:ext cx="2122921" cy="2286000"/>
        </a:xfrm>
        <a:prstGeom prst="roundRect">
          <a:avLst>
            <a:gd name="adj" fmla="val 10000"/>
          </a:avLst>
        </a:prstGeom>
        <a:solidFill>
          <a:srgbClr val="CCFF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400" b="1" kern="1200" dirty="0" smtClean="0">
              <a:solidFill>
                <a:srgbClr val="800000"/>
              </a:solidFill>
            </a:rPr>
            <a:t>Качество </a:t>
          </a:r>
          <a:r>
            <a:rPr kumimoji="1" lang="ru-RU" sz="2000" b="1" kern="1200" dirty="0" smtClean="0">
              <a:solidFill>
                <a:srgbClr val="800000"/>
              </a:solidFill>
            </a:rPr>
            <a:t>управления</a:t>
          </a:r>
          <a:endParaRPr kumimoji="1" lang="ru-RU" sz="2000" b="1" kern="1200" dirty="0">
            <a:solidFill>
              <a:srgbClr val="800000"/>
            </a:solidFill>
          </a:endParaRPr>
        </a:p>
      </dsp:txBody>
      <dsp:txXfrm>
        <a:off x="2188634" y="893989"/>
        <a:ext cx="2122921" cy="914400"/>
      </dsp:txXfrm>
    </dsp:sp>
    <dsp:sp modelId="{AFC6695A-5699-4A64-ADF1-52688BAF6487}">
      <dsp:nvSpPr>
        <dsp:cNvPr id="0" name=""/>
        <dsp:cNvSpPr/>
      </dsp:nvSpPr>
      <dsp:spPr>
        <a:xfrm>
          <a:off x="2869476" y="116749"/>
          <a:ext cx="761238" cy="761238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950078-1620-4AE0-8352-6C0A2DFB84B6}">
      <dsp:nvSpPr>
        <dsp:cNvPr id="0" name=""/>
        <dsp:cNvSpPr/>
      </dsp:nvSpPr>
      <dsp:spPr>
        <a:xfrm>
          <a:off x="4375243" y="-20410"/>
          <a:ext cx="2122921" cy="2286000"/>
        </a:xfrm>
        <a:prstGeom prst="roundRect">
          <a:avLst>
            <a:gd name="adj" fmla="val 10000"/>
          </a:avLst>
        </a:prstGeom>
        <a:solidFill>
          <a:srgbClr val="FFF7B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400" b="1" kern="1200" dirty="0" smtClean="0">
              <a:solidFill>
                <a:srgbClr val="800000"/>
              </a:solidFill>
            </a:rPr>
            <a:t>Компетентность  кадров</a:t>
          </a:r>
          <a:endParaRPr kumimoji="1" lang="ru-RU" sz="2400" b="1" kern="1200" dirty="0">
            <a:solidFill>
              <a:srgbClr val="800000"/>
            </a:solidFill>
          </a:endParaRPr>
        </a:p>
      </dsp:txBody>
      <dsp:txXfrm>
        <a:off x="4375243" y="893989"/>
        <a:ext cx="2122921" cy="914400"/>
      </dsp:txXfrm>
    </dsp:sp>
    <dsp:sp modelId="{1EC9DA2E-FFED-427A-B0B2-9C23C13F0F96}">
      <dsp:nvSpPr>
        <dsp:cNvPr id="0" name=""/>
        <dsp:cNvSpPr/>
      </dsp:nvSpPr>
      <dsp:spPr>
        <a:xfrm>
          <a:off x="5056085" y="116749"/>
          <a:ext cx="761238" cy="761238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3D1E135-84B7-497C-8870-6CA1945C220F}">
      <dsp:nvSpPr>
        <dsp:cNvPr id="0" name=""/>
        <dsp:cNvSpPr/>
      </dsp:nvSpPr>
      <dsp:spPr>
        <a:xfrm>
          <a:off x="6561853" y="-20410"/>
          <a:ext cx="2122921" cy="2286000"/>
        </a:xfrm>
        <a:prstGeom prst="roundRect">
          <a:avLst>
            <a:gd name="adj" fmla="val 10000"/>
          </a:avLst>
        </a:prstGeom>
        <a:solidFill>
          <a:srgbClr val="F6D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400" b="1" kern="1200" dirty="0" smtClean="0">
              <a:solidFill>
                <a:srgbClr val="800000"/>
              </a:solidFill>
            </a:rPr>
            <a:t>Качество </a:t>
          </a:r>
          <a:r>
            <a:rPr kumimoji="1" lang="ru-RU" sz="2000" b="1" kern="1200" dirty="0" smtClean="0">
              <a:solidFill>
                <a:srgbClr val="800000"/>
              </a:solidFill>
            </a:rPr>
            <a:t>результата</a:t>
          </a:r>
          <a:r>
            <a:rPr kumimoji="1" lang="ru-RU" sz="2400" b="1" kern="1200" dirty="0" smtClean="0">
              <a:solidFill>
                <a:srgbClr val="800000"/>
              </a:solidFill>
            </a:rPr>
            <a:t> освоения ООП</a:t>
          </a:r>
          <a:endParaRPr kumimoji="1" lang="ru-RU" sz="2400" b="1" kern="1200" dirty="0">
            <a:solidFill>
              <a:srgbClr val="800000"/>
            </a:solidFill>
          </a:endParaRPr>
        </a:p>
      </dsp:txBody>
      <dsp:txXfrm>
        <a:off x="6561853" y="893989"/>
        <a:ext cx="2122921" cy="914400"/>
      </dsp:txXfrm>
    </dsp:sp>
    <dsp:sp modelId="{8F8094FF-533A-4ED6-BE37-F5285DC36C01}">
      <dsp:nvSpPr>
        <dsp:cNvPr id="0" name=""/>
        <dsp:cNvSpPr/>
      </dsp:nvSpPr>
      <dsp:spPr>
        <a:xfrm>
          <a:off x="7242694" y="116749"/>
          <a:ext cx="761238" cy="761238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576FC14-82A4-4AD2-A0A9-7C63898A6906}">
      <dsp:nvSpPr>
        <dsp:cNvPr id="0" name=""/>
        <dsp:cNvSpPr/>
      </dsp:nvSpPr>
      <dsp:spPr>
        <a:xfrm>
          <a:off x="381037" y="1653268"/>
          <a:ext cx="7991856" cy="653142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8A4090-BD1F-49B0-8127-04A88E9C2D5D}" type="datetimeFigureOut">
              <a:rPr lang="ru-RU" altLang="ru-RU"/>
              <a:pPr/>
              <a:t>06.02.2018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A00089-DCE1-42A5-ABED-27DFECA67A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D1E06FB-0187-40FB-9818-0B3DB8C61F91}" type="datetimeFigureOut">
              <a:rPr lang="ru-RU" altLang="ru-RU"/>
              <a:pPr/>
              <a:t>06.02.2018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25726F3-DDCF-4276-9191-42DBE05B5D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ru-RU" smtClean="0">
              <a:cs typeface="Arial" pitchFamily="34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6D52A7-CFE7-4876-9161-305999001842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04282A-D735-40AE-BDAF-978E293AF0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FF603-3DFD-4671-94A6-8C632628FB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39ABE-B248-40C3-8102-3D24259A8CA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D9248-097F-45C0-B2C5-8023C82ABA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dirty="0" err="1" smtClean="0"/>
              <a:t>уровен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4844A-B91B-4F3C-9FBB-7231566BEB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61DCA-8C37-42A8-AC1D-B42F03E4CB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9A7F6-109D-424B-831E-887ABC3E9F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C0B9D-9538-410F-AD3D-62F33B9EA3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504C6-B001-40F4-A656-993831C1D2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51BC8-1D7E-434B-9C32-FC138267C4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27A61-F586-4F8A-BB38-4E6D029D57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A7396-F3F8-4B67-B1BC-19DB960760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219200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8720AF-96AA-4FFD-AD27-D7699ADF20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ro_novoros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534400" cy="1219200"/>
          </a:xfrm>
        </p:spPr>
        <p:txBody>
          <a:bodyPr/>
          <a:lstStyle/>
          <a:p>
            <a:pPr algn="ctr" eaLnBrk="1" hangingPunct="1"/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МКУ «Центр развития образования»</a:t>
            </a:r>
            <a:br>
              <a:rPr kumimoji="0" lang="ru-RU" alt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2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муниципального образования г. Новороссийск</a:t>
            </a:r>
            <a:r>
              <a:rPr kumimoji="0" lang="ru-RU" alt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kumimoji="0" lang="ru-RU" altLang="ru-RU" sz="2400" b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8610600" cy="3048000"/>
          </a:xfrm>
        </p:spPr>
        <p:txBody>
          <a:bodyPr/>
          <a:lstStyle/>
          <a:p>
            <a:pPr algn="ctr" eaLnBrk="1" hangingPunct="1"/>
            <a:r>
              <a:rPr kumimoji="0" lang="ru-RU" altLang="ru-RU" sz="10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0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0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0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0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0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24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Отчет о реализации проекта </a:t>
            </a:r>
          </a:p>
          <a:p>
            <a:pPr algn="ctr" eaLnBrk="1" hangingPunct="1"/>
            <a:r>
              <a:rPr kumimoji="0" lang="ru-RU" altLang="ru-RU" sz="24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краевой инновационной площадки</a:t>
            </a:r>
          </a:p>
          <a:p>
            <a:pPr algn="ctr" eaLnBrk="1" hangingPunct="1"/>
            <a:endParaRPr kumimoji="0" lang="ru-RU" altLang="ru-RU" sz="1000" b="1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kumimoji="0" lang="ru-RU" altLang="ru-RU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Создание </a:t>
            </a:r>
            <a:br>
              <a:rPr kumimoji="0" lang="ru-RU" altLang="ru-RU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эффективной муниципальной модели управления инновационной деятельностью</a:t>
            </a:r>
          </a:p>
          <a:p>
            <a:pPr algn="ctr" eaLnBrk="1" hangingPunct="1">
              <a:lnSpc>
                <a:spcPct val="80000"/>
              </a:lnSpc>
            </a:pPr>
            <a:endParaRPr kumimoji="0" lang="ru-RU" altLang="ru-RU" b="1" smtClean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80000"/>
              </a:lnSpc>
            </a:pPr>
            <a:endParaRPr kumimoji="0" lang="ru-RU" altLang="ru-RU" sz="1800" b="1" smtClean="0">
              <a:latin typeface="Arial" pitchFamily="34" charset="0"/>
              <a:cs typeface="Arial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kumimoji="0" lang="ru-RU" altLang="ru-RU" sz="1600" b="1" smtClean="0">
                <a:latin typeface="Arial" pitchFamily="34" charset="0"/>
                <a:cs typeface="Arial" pitchFamily="34" charset="0"/>
              </a:rPr>
              <a:t>Авторы проекта:</a:t>
            </a:r>
          </a:p>
          <a:p>
            <a:pPr algn="r" eaLnBrk="1" hangingPunct="1">
              <a:lnSpc>
                <a:spcPct val="80000"/>
              </a:lnSpc>
            </a:pPr>
            <a:r>
              <a:rPr kumimoji="0" lang="ru-RU" altLang="ru-RU" sz="1600" b="1" smtClean="0">
                <a:latin typeface="Arial" pitchFamily="34" charset="0"/>
                <a:cs typeface="Arial" pitchFamily="34" charset="0"/>
              </a:rPr>
              <a:t>Директор  МКУ ЦРО   </a:t>
            </a:r>
          </a:p>
          <a:p>
            <a:pPr algn="r" eaLnBrk="1" hangingPunct="1">
              <a:lnSpc>
                <a:spcPct val="80000"/>
              </a:lnSpc>
            </a:pPr>
            <a:r>
              <a:rPr kumimoji="0" lang="ru-RU" altLang="ru-RU" sz="1600" b="1" smtClean="0">
                <a:latin typeface="Arial" pitchFamily="34" charset="0"/>
                <a:cs typeface="Arial" pitchFamily="34" charset="0"/>
              </a:rPr>
              <a:t>Тимченко Елена Леонтьевна,</a:t>
            </a:r>
          </a:p>
          <a:p>
            <a:pPr algn="r" eaLnBrk="1" hangingPunct="1">
              <a:lnSpc>
                <a:spcPct val="80000"/>
              </a:lnSpc>
            </a:pPr>
            <a:r>
              <a:rPr kumimoji="0" lang="ru-RU" altLang="ru-RU" sz="1600" b="1" smtClean="0">
                <a:latin typeface="Arial" pitchFamily="34" charset="0"/>
                <a:cs typeface="Arial" pitchFamily="34" charset="0"/>
              </a:rPr>
              <a:t>член ЭМС Карасева Татьяна Павловна</a:t>
            </a:r>
          </a:p>
          <a:p>
            <a:pPr algn="ctr" eaLnBrk="1" hangingPunct="1">
              <a:lnSpc>
                <a:spcPct val="80000"/>
              </a:lnSpc>
            </a:pPr>
            <a:endParaRPr kumimoji="0" lang="ru-RU" altLang="ru-RU" sz="1000" b="1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kumimoji="0" lang="ru-RU" altLang="ru-RU" sz="1000" b="1" smtClean="0"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000" b="1" smtClean="0">
                <a:latin typeface="Arial" pitchFamily="34" charset="0"/>
                <a:cs typeface="Arial" pitchFamily="34" charset="0"/>
              </a:rPr>
            </a:br>
            <a:r>
              <a:rPr kumimoji="0" lang="ru-RU" altLang="ru-RU" sz="1400" b="1" smtClean="0"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400" b="1" smtClean="0">
                <a:latin typeface="Arial" pitchFamily="34" charset="0"/>
                <a:cs typeface="Arial" pitchFamily="34" charset="0"/>
              </a:rPr>
            </a:br>
            <a:r>
              <a:rPr kumimoji="0" lang="ru-RU" altLang="ru-RU" sz="1600" b="1" smtClean="0">
                <a:latin typeface="Arial" pitchFamily="34" charset="0"/>
                <a:cs typeface="Arial" pitchFamily="34" charset="0"/>
              </a:rPr>
              <a:t> 2018 г.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295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algn="ctr"/>
            <a:r>
              <a:rPr kumimoji="0" lang="ru-RU" altLang="ru-RU" sz="2800" b="1" smtClean="0">
                <a:solidFill>
                  <a:srgbClr val="800000"/>
                </a:solidFill>
                <a:cs typeface="Arial" pitchFamily="34" charset="0"/>
              </a:rPr>
              <a:t>Карта мониторинга инновационной деятельности ОО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1143000"/>
          <a:ext cx="8915400" cy="559307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990600"/>
                <a:gridCol w="381000"/>
                <a:gridCol w="381000"/>
                <a:gridCol w="609600"/>
                <a:gridCol w="838200"/>
                <a:gridCol w="685800"/>
                <a:gridCol w="609600"/>
                <a:gridCol w="1066800"/>
                <a:gridCol w="457200"/>
                <a:gridCol w="802420"/>
                <a:gridCol w="697726"/>
                <a:gridCol w="626885"/>
                <a:gridCol w="768569"/>
              </a:tblGrid>
              <a:tr h="1280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Критерии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Разработанность нормативно-правовых документов по ИД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Учебно-методическое обеспечение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Повышение профессиональных компетенций педагогических работников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Информационное сопровождение инновационной деятельности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Влияние изменений, полученных в результате инновационной деятельности, на качество образования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0839"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Показатели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Статус (МИП, КИП)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Наличие локальных актов по ИД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Степень </a:t>
                      </a:r>
                      <a:r>
                        <a:rPr lang="ru-RU" sz="1200" dirty="0" smtClean="0"/>
                        <a:t>проработанности</a:t>
                      </a:r>
                      <a:endParaRPr lang="ru-RU" sz="1200" dirty="0"/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проекта (этап)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/>
                        <a:t>Наличие учебно-методических материалов, разработанных и/или апробированных</a:t>
                      </a:r>
                      <a:r>
                        <a:rPr lang="ru-RU" sz="1200" dirty="0" smtClean="0"/>
                        <a:t>: образовательные </a:t>
                      </a:r>
                      <a:r>
                        <a:rPr lang="ru-RU" sz="1200" dirty="0"/>
                        <a:t>программы, учебные планы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/>
                        <a:t>Наличие научно-методических материалов</a:t>
                      </a:r>
                      <a:r>
                        <a:rPr lang="ru-RU" sz="1200" dirty="0" smtClean="0"/>
                        <a:t>: пособия</a:t>
                      </a:r>
                      <a:r>
                        <a:rPr lang="ru-RU" sz="1200" dirty="0"/>
                        <a:t>, 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методические рекомендации,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практические пособия.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 dirty="0"/>
                        <a:t>Степень вовлеченности педагогических кадров </a:t>
                      </a:r>
                      <a:r>
                        <a:rPr lang="ru-RU" sz="1100" dirty="0" smtClean="0"/>
                        <a:t>в </a:t>
                      </a:r>
                      <a:r>
                        <a:rPr lang="ru-RU" sz="1100" dirty="0"/>
                        <a:t>инновационную деятельность.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/>
                        <a:t>Повышение профессиональной активности педагогического состава: </a:t>
                      </a:r>
                      <a:r>
                        <a:rPr lang="ru-RU" sz="1200" dirty="0" smtClean="0"/>
                        <a:t>участие </a:t>
                      </a:r>
                      <a:r>
                        <a:rPr lang="ru-RU" sz="1200" dirty="0"/>
                        <a:t>в конкурсах профессионального мастерства,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семинарах</a:t>
                      </a:r>
                      <a:r>
                        <a:rPr lang="ru-RU" sz="1200" dirty="0" smtClean="0"/>
                        <a:t>, конференциях </a:t>
                      </a:r>
                      <a:r>
                        <a:rPr lang="ru-RU" sz="1200" dirty="0"/>
                        <a:t>различного уровня и пр.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/>
                        <a:t>Количество проведенных мероприятий по теме ИД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/>
                        <a:t>Наличие публикаций в научно-методических журналах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/>
                        <a:t>Отражение результатов инновационной деятельности на сайте ОО, </a:t>
                      </a:r>
                      <a:r>
                        <a:rPr lang="ru-RU" sz="1200" dirty="0" err="1"/>
                        <a:t>блоге</a:t>
                      </a:r>
                      <a:r>
                        <a:rPr lang="ru-RU" sz="1200" dirty="0"/>
                        <a:t> педагога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/>
                        <a:t>Качество условий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200" dirty="0"/>
                        <a:t>Качество результата (ЕГЭ, ОГЭ, ВПР, НИКО)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 vert="vert270" anchor="ctr"/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333333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/>
                        <a:t>ОУ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/>
                        <a:t>Гимназия № 1</a:t>
                      </a:r>
                      <a:endParaRPr lang="ru-RU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/>
                        <a:t>Гимназия № 2</a:t>
                      </a:r>
                      <a:endParaRPr lang="ru-RU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057" marR="5805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74675" y="0"/>
            <a:ext cx="8001000" cy="11430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8B0000"/>
                </a:solidFill>
                <a:cs typeface="Arial" pitchFamily="34" charset="0"/>
              </a:rPr>
              <a:t>Содержание инновационной деятельности. </a:t>
            </a:r>
            <a:r>
              <a:rPr lang="ru-RU" altLang="ru-RU" sz="2000" b="1" smtClean="0">
                <a:solidFill>
                  <a:srgbClr val="8B0000"/>
                </a:solidFill>
                <a:cs typeface="Arial" pitchFamily="34" charset="0"/>
              </a:rPr>
              <a:t>Появление новых площадок</a:t>
            </a:r>
            <a:endParaRPr lang="ru-RU" altLang="ru-RU" sz="2000" smtClean="0"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752600"/>
          <a:ext cx="8610600" cy="2743200"/>
        </p:xfrm>
        <a:graphic>
          <a:graphicData uri="http://schemas.openxmlformats.org/drawingml/2006/table">
            <a:tbl>
              <a:tblPr/>
              <a:tblGrid>
                <a:gridCol w="1722438"/>
                <a:gridCol w="1722437"/>
                <a:gridCol w="1720850"/>
                <a:gridCol w="1722438"/>
                <a:gridCol w="1722437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УДО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прочие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0000"/>
                    </a:solidFill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МИП-14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МБОУ СОШ 21, 23, 32, гимназия 20, СОШ 10, СОШ 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ДОУ 10, 23, 13, 49, 27, 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ЦДТ, ДЮСШ «Каисса»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BCB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КИП 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СОШ 27, гимназия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ДОУ 23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УО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7E7"/>
                    </a:solidFill>
                  </a:tcPr>
                </a:tc>
              </a:tr>
            </a:tbl>
          </a:graphicData>
        </a:graphic>
      </p:graphicFrame>
      <p:sp>
        <p:nvSpPr>
          <p:cNvPr id="27676" name="Заголовок 1"/>
          <p:cNvSpPr txBox="1">
            <a:spLocks/>
          </p:cNvSpPr>
          <p:nvPr/>
        </p:nvSpPr>
        <p:spPr bwMode="auto">
          <a:xfrm>
            <a:off x="609600" y="5029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2800" b="1">
                <a:solidFill>
                  <a:srgbClr val="8B0000"/>
                </a:solidFill>
              </a:rPr>
              <a:t>МО г.Новороссийск 2018 год </a:t>
            </a:r>
          </a:p>
          <a:p>
            <a:pPr algn="ctr"/>
            <a:r>
              <a:rPr lang="ru-RU" altLang="ru-RU" sz="2800" b="1">
                <a:solidFill>
                  <a:srgbClr val="8B0000"/>
                </a:solidFill>
              </a:rPr>
              <a:t>КИП -16, МИП</a:t>
            </a:r>
            <a:r>
              <a:rPr lang="en-US" altLang="ru-RU" sz="2800" b="1">
                <a:solidFill>
                  <a:srgbClr val="8B0000"/>
                </a:solidFill>
              </a:rPr>
              <a:t> </a:t>
            </a:r>
            <a:r>
              <a:rPr lang="ru-RU" altLang="ru-RU" sz="2800" b="1">
                <a:solidFill>
                  <a:srgbClr val="8B0000"/>
                </a:solidFill>
              </a:rPr>
              <a:t>- 30</a:t>
            </a:r>
            <a:endParaRPr kumimoji="1" lang="ru-RU" altLang="ru-RU" sz="2800" b="1">
              <a:solidFill>
                <a:srgbClr val="8B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0" y="-31750"/>
            <a:ext cx="9144000" cy="12192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rgbClr val="8B0000"/>
                </a:solidFill>
                <a:cs typeface="Arial" pitchFamily="34" charset="0"/>
              </a:rPr>
              <a:t>Содержание инновационной деятельности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66738" y="1371600"/>
            <a:ext cx="8001000" cy="46482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800000"/>
                </a:solidFill>
                <a:cs typeface="Arial" pitchFamily="34" charset="0"/>
              </a:rPr>
              <a:t>Трансляционная    деятельность</a:t>
            </a:r>
          </a:p>
          <a:p>
            <a:endParaRPr lang="ru-RU" altLang="ru-RU" sz="2000" smtClean="0">
              <a:cs typeface="Arial" pitchFamily="34" charset="0"/>
            </a:endParaRPr>
          </a:p>
        </p:txBody>
      </p:sp>
      <p:pic>
        <p:nvPicPr>
          <p:cNvPr id="28675" name="Рисунок 3"/>
          <p:cNvPicPr>
            <a:picLocks noChangeAspect="1" noChangeArrowheads="1"/>
          </p:cNvPicPr>
          <p:nvPr/>
        </p:nvPicPr>
        <p:blipFill>
          <a:blip r:embed="rId2" cstate="print"/>
          <a:srcRect l="1352" t="9206" b="3975"/>
          <a:stretch>
            <a:fillRect/>
          </a:stretch>
        </p:blipFill>
        <p:spPr bwMode="auto">
          <a:xfrm>
            <a:off x="457200" y="19050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850" t="8997" b="3975"/>
          <a:stretch>
            <a:fillRect/>
          </a:stretch>
        </p:blipFill>
        <p:spPr>
          <a:xfrm>
            <a:off x="381000" y="1447800"/>
            <a:ext cx="8458200" cy="5181600"/>
          </a:xfrm>
        </p:spPr>
      </p:pic>
      <p:sp>
        <p:nvSpPr>
          <p:cNvPr id="29698" name="Заголовок 1"/>
          <p:cNvSpPr txBox="1">
            <a:spLocks/>
          </p:cNvSpPr>
          <p:nvPr/>
        </p:nvSpPr>
        <p:spPr bwMode="auto">
          <a:xfrm>
            <a:off x="0" y="-3175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1" lang="ru-RU" altLang="ru-RU" sz="3200" b="1">
                <a:solidFill>
                  <a:srgbClr val="8B0000"/>
                </a:solidFill>
              </a:rPr>
              <a:t>Содержание инновационной деятельности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800600"/>
            <a:ext cx="9144000" cy="1066800"/>
          </a:xfrm>
          <a:prstGeom prst="rect">
            <a:avLst/>
          </a:prstGeom>
          <a:solidFill>
            <a:srgbClr val="C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3886200"/>
            <a:ext cx="9144000" cy="914400"/>
          </a:xfrm>
          <a:prstGeom prst="rect">
            <a:avLst/>
          </a:prstGeom>
          <a:solidFill>
            <a:srgbClr val="A4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0" y="1981200"/>
            <a:ext cx="9144000" cy="2057400"/>
          </a:xfrm>
          <a:prstGeom prst="rect">
            <a:avLst/>
          </a:prstGeom>
          <a:solidFill>
            <a:srgbClr val="FFF7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1219200"/>
            <a:ext cx="9144000" cy="762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0725" name="Заголовок 1"/>
          <p:cNvSpPr>
            <a:spLocks noGrp="1"/>
          </p:cNvSpPr>
          <p:nvPr>
            <p:ph type="title"/>
          </p:nvPr>
        </p:nvSpPr>
        <p:spPr>
          <a:xfrm>
            <a:off x="609600" y="17463"/>
            <a:ext cx="8001000" cy="914400"/>
          </a:xfrm>
        </p:spPr>
        <p:txBody>
          <a:bodyPr/>
          <a:lstStyle/>
          <a:p>
            <a:pPr algn="ctr"/>
            <a:r>
              <a:rPr kumimoji="0" lang="ru-RU" altLang="ru-RU" sz="2800" b="1" smtClean="0">
                <a:solidFill>
                  <a:srgbClr val="800000"/>
                </a:solidFill>
                <a:cs typeface="Arial" pitchFamily="34" charset="0"/>
              </a:rPr>
              <a:t>Инновационность</a:t>
            </a:r>
          </a:p>
        </p:txBody>
      </p:sp>
      <p:sp>
        <p:nvSpPr>
          <p:cNvPr id="30726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800600"/>
          </a:xfrm>
        </p:spPr>
        <p:txBody>
          <a:bodyPr/>
          <a:lstStyle/>
          <a:p>
            <a:pPr marL="365125" indent="-269875">
              <a:spcBef>
                <a:spcPts val="1000"/>
              </a:spcBef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координация</a:t>
            </a:r>
            <a:r>
              <a:rPr lang="ru-RU" altLang="ru-RU" sz="2000" smtClean="0">
                <a:cs typeface="Arial" pitchFamily="34" charset="0"/>
              </a:rPr>
              <a:t> </a:t>
            </a: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действий</a:t>
            </a:r>
            <a:r>
              <a:rPr lang="ru-RU" altLang="ru-RU" sz="2000" smtClean="0">
                <a:cs typeface="Arial" pitchFamily="34" charset="0"/>
              </a:rPr>
              <a:t> всех участников муниципального инновационного поля</a:t>
            </a:r>
          </a:p>
          <a:p>
            <a:pPr marL="365125" indent="-269875">
              <a:spcBef>
                <a:spcPts val="1000"/>
              </a:spcBef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широкая</a:t>
            </a:r>
            <a:r>
              <a:rPr lang="ru-RU" altLang="ru-RU" sz="2000" smtClean="0">
                <a:cs typeface="Arial" pitchFamily="34" charset="0"/>
              </a:rPr>
              <a:t> </a:t>
            </a: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информированность</a:t>
            </a:r>
            <a:r>
              <a:rPr lang="ru-RU" altLang="ru-RU" sz="2000" smtClean="0">
                <a:cs typeface="Arial" pitchFamily="34" charset="0"/>
              </a:rPr>
              <a:t> педагогической общественности и оперативное повышение квалификации:</a:t>
            </a:r>
          </a:p>
          <a:p>
            <a:pPr marL="365125" indent="-269875">
              <a:spcBef>
                <a:spcPts val="1000"/>
              </a:spcBef>
              <a:buFont typeface="Wingdings" pitchFamily="2" charset="2"/>
              <a:buNone/>
            </a:pPr>
            <a:r>
              <a:rPr lang="ru-RU" altLang="ru-RU" sz="2000" smtClean="0">
                <a:cs typeface="Arial" pitchFamily="34" charset="0"/>
              </a:rPr>
              <a:t>руководителей ОО,</a:t>
            </a:r>
            <a:r>
              <a:rPr lang="en-US" altLang="ru-RU" sz="2000" smtClean="0">
                <a:cs typeface="Arial" pitchFamily="34" charset="0"/>
              </a:rPr>
              <a:t> </a:t>
            </a:r>
            <a:r>
              <a:rPr lang="ru-RU" altLang="ru-RU" sz="2000" smtClean="0">
                <a:cs typeface="Arial" pitchFamily="34" charset="0"/>
              </a:rPr>
              <a:t>заместителей руководителей (постоянно   действующий семинар), молодых педагогов («Школа построения профессиональной карьеры молодого педагога </a:t>
            </a:r>
            <a:r>
              <a:rPr lang="en-US" altLang="ru-RU" sz="2000" smtClean="0">
                <a:cs typeface="Arial" pitchFamily="34" charset="0"/>
              </a:rPr>
              <a:t/>
            </a:r>
            <a:br>
              <a:rPr lang="en-US" altLang="ru-RU" sz="2000" smtClean="0">
                <a:cs typeface="Arial" pitchFamily="34" charset="0"/>
              </a:rPr>
            </a:br>
            <a:r>
              <a:rPr lang="ru-RU" altLang="ru-RU" sz="2000" smtClean="0">
                <a:cs typeface="Arial" pitchFamily="34" charset="0"/>
              </a:rPr>
              <a:t>и молодого управленца»)</a:t>
            </a:r>
          </a:p>
          <a:p>
            <a:pPr marL="365125" indent="-269875">
              <a:spcBef>
                <a:spcPts val="1000"/>
              </a:spcBef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вычленение</a:t>
            </a:r>
            <a:r>
              <a:rPr lang="ru-RU" altLang="ru-RU" sz="2000" smtClean="0">
                <a:cs typeface="Arial" pitchFamily="34" charset="0"/>
              </a:rPr>
              <a:t> </a:t>
            </a: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проблем</a:t>
            </a:r>
            <a:r>
              <a:rPr lang="ru-RU" altLang="ru-RU" sz="2000" smtClean="0">
                <a:cs typeface="Arial" pitchFamily="34" charset="0"/>
              </a:rPr>
              <a:t> и быстрое реагирование на них («скорая методическая помощь»)</a:t>
            </a:r>
          </a:p>
          <a:p>
            <a:pPr marL="365125" indent="-269875">
              <a:spcBef>
                <a:spcPts val="1000"/>
              </a:spcBef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поиск идей </a:t>
            </a:r>
            <a:r>
              <a:rPr lang="ru-RU" altLang="ru-RU" sz="2000" smtClean="0">
                <a:cs typeface="Arial" pitchFamily="34" charset="0"/>
              </a:rPr>
              <a:t>- образовательный туризм; взаимодействие </a:t>
            </a:r>
            <a:r>
              <a:rPr lang="en-US" altLang="ru-RU" sz="2000" smtClean="0">
                <a:cs typeface="Arial" pitchFamily="34" charset="0"/>
              </a:rPr>
              <a:t/>
            </a:r>
            <a:br>
              <a:rPr lang="en-US" altLang="ru-RU" sz="2000" smtClean="0">
                <a:cs typeface="Arial" pitchFamily="34" charset="0"/>
              </a:rPr>
            </a:br>
            <a:r>
              <a:rPr lang="ru-RU" altLang="ru-RU" sz="2000" smtClean="0">
                <a:cs typeface="Arial" pitchFamily="34" charset="0"/>
              </a:rPr>
              <a:t>с муниципальными системами образования Краснодарского края, России</a:t>
            </a:r>
            <a:endParaRPr kumimoji="0" lang="ru-RU" altLang="ru-RU" sz="2000" b="1" smtClean="0">
              <a:latin typeface="Arial" pitchFamily="34" charset="0"/>
              <a:cs typeface="Arial" pitchFamily="34" charset="0"/>
            </a:endParaRPr>
          </a:p>
          <a:p>
            <a:pPr marL="365125" indent="-269875" algn="ctr">
              <a:buFont typeface="Wingdings" pitchFamily="2" charset="2"/>
              <a:buNone/>
            </a:pPr>
            <a:endParaRPr kumimoji="0" lang="en-US" altLang="ru-RU" sz="2400" b="1" smtClean="0">
              <a:solidFill>
                <a:srgbClr val="8B0000"/>
              </a:solidFill>
              <a:latin typeface="Arial" pitchFamily="34" charset="0"/>
              <a:cs typeface="Arial" pitchFamily="34" charset="0"/>
            </a:endParaRPr>
          </a:p>
          <a:p>
            <a:pPr marL="365125" indent="-269875" algn="ctr">
              <a:buFont typeface="Wingdings" pitchFamily="2" charset="2"/>
              <a:buNone/>
            </a:pPr>
            <a:r>
              <a:rPr kumimoji="0" lang="ru-RU" altLang="ru-RU" sz="2400" b="1" smtClean="0">
                <a:solidFill>
                  <a:srgbClr val="8B0000"/>
                </a:solidFill>
                <a:latin typeface="Arial" pitchFamily="34" charset="0"/>
                <a:cs typeface="Arial" pitchFamily="34" charset="0"/>
              </a:rPr>
              <a:t>ДАЕШЬ   МОНИТОРИНГ !</a:t>
            </a:r>
            <a:endParaRPr lang="ru-RU" altLang="ru-RU" sz="2400" b="1" smtClean="0">
              <a:solidFill>
                <a:srgbClr val="8B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8B0000"/>
                </a:solidFill>
                <a:cs typeface="Arial" pitchFamily="34" charset="0"/>
              </a:rPr>
              <a:t>Измерение и оценка качества инновации</a:t>
            </a:r>
            <a:endParaRPr lang="ru-RU" altLang="ru-RU" sz="2800" smtClean="0"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763000" cy="6067425"/>
        </p:xfrm>
        <a:graphic>
          <a:graphicData uri="http://schemas.openxmlformats.org/drawingml/2006/table">
            <a:tbl>
              <a:tblPr/>
              <a:tblGrid>
                <a:gridCol w="3810000"/>
                <a:gridCol w="4953000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критерии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показатели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Разработанность нормативно - правовых документов по инновационной деятельности</a:t>
                      </a: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1. Наличие нормативно-правовой базы по проблеме инновационной деятельности: приказы, положения, договоры, локальные акты, инструктивные материалы.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2.Степень проработанности проекта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Степень разработанности учебно-методического и научно-методического обеспечения инновационной деятельности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1. Наличие учебно-методических материалов, разработанных и/или апробированных в ходе инновационной деятельности: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2. Наличие разработанных в результате инновационной деятельности научно-методических материалов: методические пособия, методические рекомендации,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161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Влияние изменений, полученных в результате инновационной деятельности, на рост профессиональных компетенций педагогических и руководящих работников.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1.Степень вовлеченности педагогических и руководящих кадров образовательной организации в инновационную деятельность.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2. Повышение профессиональной активности педагогического состава образовательной организации: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участие в конкурсах профессионального мастерства,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участие в семинарах,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участие в конференциях различного уровня и пр.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3. Количество проведенных мероприятий по теме инновационной деятельности.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Информационное сопровождение инновационной деятельности</a:t>
                      </a:r>
                      <a: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ru-RU" alt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1. Наличие публикаций по теме инновационной деятельности в научно-методических журналах, наличие публикаций (репортажей) по теме инновационной деятельности в СМИ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2. Отражение результатов инновационной деятельности на сайте организации.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Влияние изменений, полученных в результате инновационной деятельности, на качество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1. Качество условий (кадровых, МТБ).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2.Качество результата обучения (по оценочным процедурам ЕГЭ, ОГЭ, ВПР, НИКО и т.д.).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3.Количество победителей и призеров Всероссийской олимпиады школьников.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4.Количество победителей и призеров научно-практических конференций, творческих конкурсов, спортивных соревнований.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914400"/>
          </a:xfrm>
        </p:spPr>
        <p:txBody>
          <a:bodyPr/>
          <a:lstStyle/>
          <a:p>
            <a:pPr algn="ctr"/>
            <a:r>
              <a:rPr kumimoji="0" lang="ru-RU" altLang="ru-RU" sz="3200" b="1" smtClean="0">
                <a:solidFill>
                  <a:srgbClr val="800000"/>
                </a:solidFill>
                <a:cs typeface="Arial" pitchFamily="34" charset="0"/>
              </a:rPr>
              <a:t>Целевые критерии и показатели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649288"/>
          <a:ext cx="8915400" cy="5989637"/>
        </p:xfrm>
        <a:graphic>
          <a:graphicData uri="http://schemas.openxmlformats.org/drawingml/2006/table">
            <a:tbl>
              <a:tblPr/>
              <a:tblGrid>
                <a:gridCol w="2209800"/>
                <a:gridCol w="1524000"/>
                <a:gridCol w="3962400"/>
                <a:gridCol w="1219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задача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критерий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показатель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Способ получения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2C2"/>
                    </a:solidFill>
                  </a:tcPr>
                </a:tc>
              </a:tr>
              <a:tr h="623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1.Разработать  эффективную модель управления инновационной  деятельностью в муниципалитете, мониторинг инновационной деятельности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 Разработка нормативно-правовых документов 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Наличие модели,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приказы, положения, договоры, локальные акты, инструктивные материалы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2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Влияние изменений, полученных в результате инновационной деятельности, на качество образования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1.Качество результатов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2.Качество условий 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3.Удовлетворенность детей и их родителей образовательным процессом.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4.Качество управления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ЕГЭ, ОГЭ, ВПР, международные исследования, статистические отчеты,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анкетирование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7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2.Апробировать  систему мониторинга как ресурсного обеспечения и мотивирующего контроля за ходом инновационной деятельности (фиксация и анализ), позволяющего  осуществлять непрерывное диагностико-прогностическое управление  состоянием, развитием инновационного процесса в городе.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Разработка нормативно-правовых документов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1.Наличие Положения о мониторинге инновационной деятельности, «Карты лучших управленческих и педагогических практик», 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2.Увеличение количества МИП и КИП до 40 %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3.Приобретение каждой ОО индивидуальности.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мониторинг</a:t>
                      </a:r>
                      <a:endParaRPr kumimoji="0" lang="en-US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MS PGothic" pitchFamily="34" charset="-128"/>
                      </a:endParaRP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2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3.Обеспечить взаимодействие с социальными партнёрами  для аккумуляции идей, создания условий   для  личностного и профессионального роста педагогических  и руководящих работников.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Влияние изменений, полученных в результате инновационной деятельности, на рост профессиональных компетенций педагогических и руководящих работников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1.Степень вовлеченности педагогических и руководящих кадров образовательных организаций в инновационную деятельность (до 30 %)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2.Повышение уровня квалификации педагогических и руководящих работников.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3.Повышение профессиональной активности педагогического состава: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участие в конкурсах профессионального мастерства, участие в семинарах,  конференциях различного уровня и пр.</a:t>
                      </a:r>
                      <a:b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4.Количество  проведенных мероприятий на базе образовательных учреждений по теме инновационной деятельности (не менее 2-х)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MS PGothic" pitchFamily="34" charset="-128"/>
                        </a:rPr>
                        <a:t>Статистические отчеты</a:t>
                      </a:r>
                    </a:p>
                  </a:txBody>
                  <a:tcPr marL="22412" marR="22412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6096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8B0000"/>
                </a:solidFill>
                <a:cs typeface="Arial" pitchFamily="34" charset="0"/>
              </a:rPr>
              <a:t>Результативность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303838"/>
        </p:xfrm>
        <a:graphic>
          <a:graphicData uri="http://schemas.openxmlformats.org/drawingml/2006/table">
            <a:tbl>
              <a:tblPr/>
              <a:tblGrid>
                <a:gridCol w="4495800"/>
                <a:gridCol w="41910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содержание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Количественный и качественный показатель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Наличие нормативно-правовой базы по проблеме инновационной деятельности: приказы, положения, договоры, локальные акты, инструктивные материалы.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Наличие учебных и методических материалов, разработанных и апробированных в ходе инновационной деятельности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Мониторинговая карта, методические рекомендации по заполнению,  методические рекомендации 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 использованию и принятию управленческих решений.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Количество проведенных мероприятий по теме инновационной деятельности.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21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семинар для директоров, заместителей директоров, заведующих, Форум молодежи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102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человека, Форум образовательных инициатив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132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участника, Парк инновационных технологий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57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участников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8B0000"/>
                </a:solidFill>
                <a:cs typeface="Arial" pitchFamily="34" charset="0"/>
              </a:rPr>
              <a:t>Результативность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838200"/>
          <a:ext cx="8686800" cy="5986463"/>
        </p:xfrm>
        <a:graphic>
          <a:graphicData uri="http://schemas.openxmlformats.org/drawingml/2006/table">
            <a:tbl>
              <a:tblPr/>
              <a:tblGrid>
                <a:gridCol w="4495800"/>
                <a:gridCol w="41910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содержание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Количественный и качественный показатель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Количество участников образовательного конкурса «Инновационный поиск-2017»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15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ОО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Статус  краевых инновационных площадок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2017 год: СОШ 27, гимн 1, ДОУ 23, УО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4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ОО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205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Статус  муниципальных  инновационных площадок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  ОУ, 2 УДО, 6 ДОУ.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Итого: 14 ОО.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Итог ДОУ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: КИП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2, МИП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Итог УДО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: КИП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1, МИП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Итог другие : КИП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- 2 (ЦРО,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УО), КИП СПО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Итого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: КИП -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16, МИП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Наличие публикаций по теме инновационной деятельности в научно-методических журналах, наличие публикаций (репортажей) по теме инновационной деятельности в СМИ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32 публикации на сайте управления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Имеется в 100% ОО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МИП, КИП раздел на сайте ОО, отражающий инновационную деятельность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Курсы повышения квалификации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1350 человек     ( ОУ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409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ДОУ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863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ДОП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68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8B0000"/>
                </a:solidFill>
                <a:cs typeface="Arial" pitchFamily="34" charset="0"/>
              </a:rPr>
              <a:t>Результативность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232400"/>
        </p:xfrm>
        <a:graphic>
          <a:graphicData uri="http://schemas.openxmlformats.org/drawingml/2006/table">
            <a:tbl>
              <a:tblPr/>
              <a:tblGrid>
                <a:gridCol w="4495800"/>
                <a:gridCol w="41910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содержание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Количественный и качественный показатель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Курсы повышения квалификации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1350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человек     ( ОУ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409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ДОУ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863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ДОП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68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Аттестация  педагогических кадров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 и высшая категории –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294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человека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ОУ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196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ДОУ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73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УДО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Конкурсы  профессионального мастерства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конкурсов; победителей и  призеров - 72, участников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ТОП-500 лучших учреждений России 2017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МАОУ СОШ 40, МБОУ лицей «Технико-экономический»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Всероссийский  смотр – конкурс«Лучший казачий кадетский корпус»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МБОУ ООШ № 25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победитель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моделей  по трудовому обучению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СОШ 24 -</a:t>
                      </a:r>
                      <a:r>
                        <a:rPr kumimoji="0" lang="ru-RU" alt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победитель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</a:t>
                      </a:r>
                      <a:b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СОШ 19 - 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лауреат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Всероссийская интернет-выставка лучших школ.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Гимназия  5, СОШ  33, </a:t>
                      </a:r>
                      <a:b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СОШ 19 -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победители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на приз им. Жукова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СОШ 29 –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победитель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kumimoji="0" lang="ru-RU" altLang="ru-RU" sz="2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Государственная программа Краснодарского края «Развитие образования»</a:t>
            </a:r>
            <a:br>
              <a:rPr kumimoji="0" lang="ru-RU" altLang="ru-RU" sz="28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8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утверждена  постановлением главы администрации (губернатора) </a:t>
            </a:r>
            <a:br>
              <a:rPr kumimoji="0" lang="ru-RU" altLang="ru-RU" sz="18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8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Краснодарского края № 939 от 05.10.2015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424863" cy="42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kumimoji="0" lang="ru-RU" altLang="ru-RU" sz="2800" smtClean="0">
                <a:latin typeface="Arial" pitchFamily="34" charset="0"/>
                <a:cs typeface="Arial" pitchFamily="34" charset="0"/>
              </a:rPr>
              <a:t>Получат  широкое распространение новые образовательные программы и технологии </a:t>
            </a:r>
            <a:br>
              <a:rPr kumimoji="0" lang="ru-RU" altLang="ru-RU" sz="2800" smtClean="0">
                <a:latin typeface="Arial" pitchFamily="34" charset="0"/>
                <a:cs typeface="Arial" pitchFamily="34" charset="0"/>
              </a:rPr>
            </a:br>
            <a:r>
              <a:rPr kumimoji="0" lang="ru-RU" altLang="ru-RU" sz="2800" smtClean="0">
                <a:latin typeface="Arial" pitchFamily="34" charset="0"/>
                <a:cs typeface="Arial" pitchFamily="34" charset="0"/>
              </a:rPr>
              <a:t>их реализации</a:t>
            </a:r>
            <a:br>
              <a:rPr kumimoji="0" lang="ru-RU" altLang="ru-RU" sz="2800" smtClean="0">
                <a:latin typeface="Arial" pitchFamily="34" charset="0"/>
                <a:cs typeface="Arial" pitchFamily="34" charset="0"/>
              </a:rPr>
            </a:br>
            <a:endParaRPr kumimoji="0" lang="ru-RU" altLang="ru-RU" sz="2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kumimoji="0" lang="ru-RU" altLang="ru-RU" sz="2800" smtClean="0">
                <a:latin typeface="Arial" pitchFamily="34" charset="0"/>
                <a:cs typeface="Arial" pitchFamily="34" charset="0"/>
              </a:rPr>
              <a:t>Будет обеспечено распространение </a:t>
            </a:r>
            <a:r>
              <a:rPr kumimoji="0" lang="en-US" altLang="ru-RU" sz="2800" smtClean="0"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ru-RU" sz="2800" smtClean="0">
                <a:latin typeface="Arial" pitchFamily="34" charset="0"/>
                <a:cs typeface="Arial" pitchFamily="34" charset="0"/>
              </a:rPr>
            </a:br>
            <a:r>
              <a:rPr kumimoji="0" lang="ru-RU" altLang="ru-RU" sz="2800" smtClean="0">
                <a:latin typeface="Arial" pitchFamily="34" charset="0"/>
                <a:cs typeface="Arial" pitchFamily="34" charset="0"/>
              </a:rPr>
              <a:t>и практическое внедрение нового содержания </a:t>
            </a:r>
            <a:br>
              <a:rPr kumimoji="0" lang="ru-RU" altLang="ru-RU" sz="2800" smtClean="0">
                <a:latin typeface="Arial" pitchFamily="34" charset="0"/>
                <a:cs typeface="Arial" pitchFamily="34" charset="0"/>
              </a:rPr>
            </a:br>
            <a:r>
              <a:rPr kumimoji="0" lang="ru-RU" altLang="ru-RU" sz="2800" smtClean="0">
                <a:latin typeface="Arial" pitchFamily="34" charset="0"/>
                <a:cs typeface="Arial" pitchFamily="34" charset="0"/>
              </a:rPr>
              <a:t>и технологий  общего  (включая дошкольное) </a:t>
            </a:r>
            <a:br>
              <a:rPr kumimoji="0" lang="ru-RU" altLang="ru-RU" sz="2800" smtClean="0">
                <a:latin typeface="Arial" pitchFamily="34" charset="0"/>
                <a:cs typeface="Arial" pitchFamily="34" charset="0"/>
              </a:rPr>
            </a:br>
            <a:r>
              <a:rPr kumimoji="0" lang="ru-RU" altLang="ru-RU" sz="2800" smtClean="0">
                <a:latin typeface="Arial" pitchFamily="34" charset="0"/>
                <a:cs typeface="Arial" pitchFamily="34" charset="0"/>
              </a:rPr>
              <a:t>и дополнительного образования,   реализованы эффективные механизмы вовлечения детей и молодежи в социальную практику</a:t>
            </a:r>
            <a:endParaRPr kumimoji="0" lang="ru-RU" altLang="ru-RU" sz="32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8B0000"/>
                </a:solidFill>
                <a:cs typeface="Arial" pitchFamily="34" charset="0"/>
              </a:rPr>
              <a:t>Результативность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86800" cy="6159500"/>
        </p:xfrm>
        <a:graphic>
          <a:graphicData uri="http://schemas.openxmlformats.org/drawingml/2006/table">
            <a:tbl>
              <a:tblPr/>
              <a:tblGrid>
                <a:gridCol w="4495800"/>
                <a:gridCol w="4191000"/>
              </a:tblGrid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содержание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Количественный и качественный показатель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по пропаганде  чтения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СОШ 23 -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призер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программ  формирования универсальных (базовых) учебных действий у обучающихся с ОВЗ в 2017 г.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СОШ  19, гимназия  4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кабинетов кубановедения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СОШ  28 - победитель,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СОШ  26, гимназия  2 - 2 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СОШ  19, 27, гимназия  6 - 3 место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Всемирные соревнования по робототехнике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Гимназия 1 -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победитель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(золотые медали)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1300163">
                <a:tc>
                  <a:txBody>
                    <a:bodyPr/>
                    <a:lstStyle/>
                    <a:p>
                      <a:pPr marL="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97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«Работаем по новым стандартам» среди педагогов</a:t>
                      </a:r>
                      <a:b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дошкольных образовательных организаций (видео занятий)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Пелипенко О.А (ДОУ 49)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призер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Горшенина Т.В. (ДОУ 70)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призер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Троянникова  И.В. (ДОУ 63)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Конкурс на получение денежного поощрения лучшими учителями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 победителя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Всероссийский  конкурс «Учитель года»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Храмова Ирина Васильевна., учитель  МАОУ МТЛ,</a:t>
                      </a:r>
                      <a:r>
                        <a:rPr kumimoji="0" lang="ru-RU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финалист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8B0000"/>
                </a:solidFill>
                <a:cs typeface="Arial" pitchFamily="34" charset="0"/>
              </a:rPr>
              <a:t>Результативность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407025"/>
        </p:xfrm>
        <a:graphic>
          <a:graphicData uri="http://schemas.openxmlformats.org/drawingml/2006/table">
            <a:tbl>
              <a:tblPr/>
              <a:tblGrid>
                <a:gridCol w="4495800"/>
                <a:gridCol w="41910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содержание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Количественный и качественный показатель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«Директор школы Кубани»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Цепордей Татьяна Сергеевна, директор МАОУ гимназии № 5,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финалист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конкурс: «Воспитатель года Кубани»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Бакулина Анжелика Сергеевна, воспитатель ДОУ № 82,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лауреат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«Учитель здоровья»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Кузнецова Ирина Анатольевна, учитель начальных  классов МБОУ гимназия № 7,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призер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«Гимн учителю Здоровья»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Думчева Оксана Геннадьевна, ВСОШ № 9,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призер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Краевой конкурс программ дополнительного образования 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 работе с одаренными детьми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МАОУ МТЛ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МБОУ СОШ  17, МБУ ДО «Школьник-2» -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призеры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Региональный конкурс профессионального мастерства  работников сферы дополнительного образования «Сердце отдаю детям»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Коваленко Антон Сергеевич, педагог ДО  МБУ ДО ДТДМ им. Н.И. Сипягина,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призер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609600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8B0000"/>
                </a:solidFill>
                <a:cs typeface="Arial" pitchFamily="34" charset="0"/>
              </a:rPr>
              <a:t>Результативность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025525"/>
          <a:ext cx="8686800" cy="4338638"/>
        </p:xfrm>
        <a:graphic>
          <a:graphicData uri="http://schemas.openxmlformats.org/drawingml/2006/table">
            <a:tbl>
              <a:tblPr/>
              <a:tblGrid>
                <a:gridCol w="4495800"/>
                <a:gridCol w="41910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содержание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Количественный и качественный 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9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Качество участия во Всероссийской  олимпиаде  школьников          (победители, призеры)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2016 - 2017 у.г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. 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Региональный этап –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273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, из них:</a:t>
                      </a:r>
                      <a:b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7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победителей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–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5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участников, из них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призера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- эффективность 60 %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2017 - </a:t>
                      </a:r>
                      <a:r>
                        <a:rPr kumimoji="0" lang="en-US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2018 у.г.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Муниципальный этап –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3 896,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из них: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1 110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призеров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en-US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</a:b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101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победитель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 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эффективность 31,08%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Получили грант премии поддержки талантливой молодежи Администрации Краснодарского края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3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kumimoji="0" lang="ru-RU" altLang="ru-RU" smtClean="0"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kumimoji="0" lang="ru-RU" altLang="ru-RU" smtClean="0"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kumimoji="0" lang="ru-RU" altLang="ru-RU" sz="4000" b="1" smtClean="0">
                <a:solidFill>
                  <a:srgbClr val="800000"/>
                </a:solidFill>
                <a:cs typeface="Arial" pitchFamily="34" charset="0"/>
              </a:rPr>
              <a:t>Благодарю за внимание!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kumimoji="0" lang="ru-RU" altLang="ru-RU" sz="4000" b="1" smtClean="0">
                <a:solidFill>
                  <a:srgbClr val="800000"/>
                </a:solidFill>
                <a:cs typeface="Arial" pitchFamily="34" charset="0"/>
              </a:rPr>
              <a:t>Всегда готовы </a:t>
            </a:r>
            <a:r>
              <a:rPr kumimoji="0" lang="en-US" altLang="ru-RU" sz="4000" b="1" smtClean="0">
                <a:solidFill>
                  <a:srgbClr val="800000"/>
                </a:solidFill>
                <a:cs typeface="Arial" pitchFamily="34" charset="0"/>
              </a:rPr>
              <a:t/>
            </a:r>
            <a:br>
              <a:rPr kumimoji="0" lang="en-US" altLang="ru-RU" sz="4000" b="1" smtClean="0">
                <a:solidFill>
                  <a:srgbClr val="800000"/>
                </a:solidFill>
                <a:cs typeface="Arial" pitchFamily="34" charset="0"/>
              </a:rPr>
            </a:br>
            <a:r>
              <a:rPr kumimoji="0" lang="ru-RU" altLang="ru-RU" sz="4000" b="1" smtClean="0">
                <a:solidFill>
                  <a:srgbClr val="800000"/>
                </a:solidFill>
                <a:cs typeface="Arial" pitchFamily="34" charset="0"/>
              </a:rPr>
              <a:t>к сотрудничеству!</a:t>
            </a:r>
          </a:p>
          <a:p>
            <a:pPr marL="0" indent="0">
              <a:buFont typeface="Wingdings" pitchFamily="2" charset="2"/>
              <a:buNone/>
            </a:pPr>
            <a:endParaRPr kumimoji="0" lang="ru-RU" altLang="ru-RU" smtClean="0"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kumimoji="0" lang="en-US" altLang="ru-RU" sz="2800" b="1" smtClean="0">
                <a:latin typeface="Times New Roman" pitchFamily="18" charset="0"/>
                <a:cs typeface="Arial" pitchFamily="34" charset="0"/>
                <a:hlinkClick r:id="rId2"/>
              </a:rPr>
              <a:t>Cro_novoros@mail.ru</a:t>
            </a:r>
            <a:endParaRPr kumimoji="0" lang="ru-RU" altLang="ru-RU" sz="2800" b="1" smtClean="0">
              <a:latin typeface="Times New Roman" pitchFamily="18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endParaRPr kumimoji="0" lang="en-US" altLang="ru-RU" sz="1100" b="1" smtClean="0">
              <a:latin typeface="Times New Roman" pitchFamily="18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kumimoji="0" lang="en-US" altLang="ru-RU" sz="2400" b="1" smtClean="0">
                <a:latin typeface="Arial" pitchFamily="34" charset="0"/>
                <a:cs typeface="Arial" pitchFamily="34" charset="0"/>
              </a:rPr>
              <a:t>8617-64-38-48</a:t>
            </a:r>
            <a:endParaRPr kumimoji="0" lang="ru-RU" altLang="ru-RU" sz="2400" b="1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kumimoji="0" lang="ru-RU" altLang="ru-RU" sz="2400" b="1" smtClean="0">
                <a:latin typeface="Arial" pitchFamily="34" charset="0"/>
                <a:cs typeface="Arial" pitchFamily="34" charset="0"/>
              </a:rPr>
              <a:t>Тимченко Е.Л., 8-918-48-28-894</a:t>
            </a:r>
            <a:endParaRPr kumimoji="0" lang="en-US" altLang="ru-RU" sz="2400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95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4800" y="152400"/>
          <a:ext cx="8458200" cy="1371600"/>
        </p:xfrm>
        <a:graphic>
          <a:graphicData uri="http://schemas.openxmlformats.org/drawingml/2006/table">
            <a:tbl>
              <a:tblPr/>
              <a:tblGrid>
                <a:gridCol w="1600200"/>
                <a:gridCol w="6858000"/>
              </a:tblGrid>
              <a:tr h="1371600">
                <a:tc>
                  <a:txBody>
                    <a:bodyPr/>
                    <a:lstStyle/>
                    <a:p>
                      <a:pPr marL="6350" marR="0" lvl="0" indent="-6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Муниципальное казенное учреждение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«Центр развития образования»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муниципального образования город Новороссийск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50" y="-304800"/>
            <a:ext cx="9144000" cy="1752600"/>
          </a:xfrm>
        </p:spPr>
        <p:txBody>
          <a:bodyPr anchor="ctr"/>
          <a:lstStyle/>
          <a:p>
            <a:pPr algn="ctr" eaLnBrk="1" hangingPunct="1"/>
            <a:r>
              <a:rPr kumimoji="0" lang="ru-RU" altLang="ru-RU" sz="27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Публичная декларация целей и задач министерства образования, науки и молодежной политики Краснодарского края на 2017 год</a:t>
            </a:r>
            <a:r>
              <a:rPr kumimoji="0" lang="ru-RU" altLang="ru-RU" sz="270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8839200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kumimoji="0" lang="ru-RU" altLang="ru-RU" sz="3400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kumimoji="0" lang="ru-RU" altLang="ru-RU" sz="24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Ключевые цели:</a:t>
            </a:r>
          </a:p>
          <a:p>
            <a:pPr marL="0" indent="0"/>
            <a:r>
              <a:rPr lang="ru-RU" altLang="ru-RU" sz="3200" smtClean="0">
                <a:cs typeface="Arial" pitchFamily="34" charset="0"/>
              </a:rPr>
              <a:t>… </a:t>
            </a:r>
            <a:r>
              <a:rPr lang="ru-RU" altLang="ru-RU" sz="2400" b="1" smtClean="0">
                <a:cs typeface="Arial" pitchFamily="34" charset="0"/>
              </a:rPr>
              <a:t>Сделать кубанскую школу одной из лучших </a:t>
            </a:r>
            <a:r>
              <a:rPr lang="en-US" altLang="ru-RU" sz="2400" b="1" smtClean="0">
                <a:cs typeface="Arial" pitchFamily="34" charset="0"/>
              </a:rPr>
              <a:t/>
            </a:r>
            <a:br>
              <a:rPr lang="en-US" altLang="ru-RU" sz="2400" b="1" smtClean="0">
                <a:cs typeface="Arial" pitchFamily="34" charset="0"/>
              </a:rPr>
            </a:br>
            <a:r>
              <a:rPr lang="ru-RU" altLang="ru-RU" sz="2400" b="1" smtClean="0">
                <a:cs typeface="Arial" pitchFamily="34" charset="0"/>
              </a:rPr>
              <a:t>и эффективных школ России:</a:t>
            </a:r>
            <a:r>
              <a:rPr lang="ru-RU" altLang="ru-RU" sz="2400" smtClean="0">
                <a:cs typeface="Arial" pitchFamily="34" charset="0"/>
              </a:rPr>
              <a:t> </a:t>
            </a:r>
          </a:p>
          <a:p>
            <a:pPr marL="0" indent="0"/>
            <a:r>
              <a:rPr lang="ru-RU" altLang="ru-RU" sz="2000" b="1" smtClean="0">
                <a:cs typeface="Arial" pitchFamily="34" charset="0"/>
              </a:rPr>
              <a:t>введение</a:t>
            </a:r>
            <a:r>
              <a:rPr lang="ru-RU" altLang="ru-RU" sz="2000" smtClean="0">
                <a:cs typeface="Arial" pitchFamily="34" charset="0"/>
              </a:rPr>
              <a:t> федеральных государственных образовательных стандартов – 81 % всех  школьников, </a:t>
            </a:r>
            <a:r>
              <a:rPr lang="en-US" altLang="ru-RU" sz="2000" smtClean="0">
                <a:cs typeface="Arial" pitchFamily="34" charset="0"/>
              </a:rPr>
              <a:t/>
            </a:r>
            <a:br>
              <a:rPr lang="en-US" altLang="ru-RU" sz="2000" smtClean="0">
                <a:cs typeface="Arial" pitchFamily="34" charset="0"/>
              </a:rPr>
            </a:br>
            <a:r>
              <a:rPr lang="ru-RU" altLang="ru-RU" sz="2000" smtClean="0">
                <a:cs typeface="Arial" pitchFamily="34" charset="0"/>
              </a:rPr>
              <a:t>60 пилотных школ по введению ФГОС СОО</a:t>
            </a:r>
          </a:p>
          <a:p>
            <a:pPr marL="0" indent="0"/>
            <a:r>
              <a:rPr lang="ru-RU" altLang="ru-RU" sz="2000" b="1" smtClean="0">
                <a:cs typeface="Arial" pitchFamily="34" charset="0"/>
              </a:rPr>
              <a:t>охват</a:t>
            </a:r>
            <a:r>
              <a:rPr lang="ru-RU" altLang="ru-RU" sz="2000" smtClean="0">
                <a:cs typeface="Arial" pitchFamily="34" charset="0"/>
              </a:rPr>
              <a:t> профильным обучением 59 % обучающихся </a:t>
            </a:r>
            <a:r>
              <a:rPr lang="en-US" altLang="ru-RU" sz="2000" smtClean="0">
                <a:cs typeface="Arial" pitchFamily="34" charset="0"/>
              </a:rPr>
              <a:t/>
            </a:r>
            <a:br>
              <a:rPr lang="en-US" altLang="ru-RU" sz="2000" smtClean="0">
                <a:cs typeface="Arial" pitchFamily="34" charset="0"/>
              </a:rPr>
            </a:br>
            <a:r>
              <a:rPr lang="ru-RU" altLang="ru-RU" sz="2000" smtClean="0">
                <a:cs typeface="Arial" pitchFamily="34" charset="0"/>
              </a:rPr>
              <a:t>10 и 11 классов</a:t>
            </a:r>
          </a:p>
          <a:p>
            <a:pPr marL="0" indent="0"/>
            <a:r>
              <a:rPr lang="ru-RU" altLang="ru-RU" sz="2000" b="1" smtClean="0">
                <a:cs typeface="Arial" pitchFamily="34" charset="0"/>
              </a:rPr>
              <a:t>реализация</a:t>
            </a:r>
            <a:r>
              <a:rPr lang="ru-RU" altLang="ru-RU" sz="2000" smtClean="0">
                <a:cs typeface="Arial" pitchFamily="34" charset="0"/>
              </a:rPr>
              <a:t> пилотных региональных проектов и создание национальных механизмов оценки качества</a:t>
            </a:r>
          </a:p>
          <a:p>
            <a:pPr marL="0" indent="0"/>
            <a:r>
              <a:rPr lang="ru-RU" altLang="ru-RU" sz="2000" b="1" smtClean="0">
                <a:cs typeface="Arial" pitchFamily="34" charset="0"/>
              </a:rPr>
              <a:t>акцент</a:t>
            </a:r>
            <a:r>
              <a:rPr lang="ru-RU" altLang="ru-RU" sz="2000" smtClean="0">
                <a:cs typeface="Arial" pitchFamily="34" charset="0"/>
              </a:rPr>
              <a:t> на развитие и самоопределение детей и подростков</a:t>
            </a:r>
            <a:endParaRPr kumimoji="0" lang="ru-RU" altLang="ru-RU" sz="2800" b="1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kumimoji="0" lang="ru-RU" altLang="ru-RU" sz="2400" b="1" smtClean="0">
                <a:solidFill>
                  <a:srgbClr val="800000"/>
                </a:solidFill>
                <a:cs typeface="Arial" pitchFamily="34" charset="0"/>
              </a:rPr>
              <a:t>...</a:t>
            </a:r>
            <a:r>
              <a:rPr kumimoji="0" lang="ru-RU" altLang="ru-RU" sz="2400" b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Развитие сети инновационных площадок на базе общеобразовательных организаций</a:t>
            </a:r>
            <a:r>
              <a:rPr kumimoji="0" lang="ru-RU" altLang="ru-RU" sz="2400" b="1" smtClean="0">
                <a:solidFill>
                  <a:srgbClr val="800000"/>
                </a:solidFill>
                <a:cs typeface="Arial" pitchFamily="34" charset="0"/>
              </a:rPr>
              <a:t> </a:t>
            </a:r>
            <a:endParaRPr kumimoji="0" lang="ru-RU" altLang="ru-RU" sz="2400" smtClean="0">
              <a:solidFill>
                <a:srgbClr val="800000"/>
              </a:solidFill>
              <a:cs typeface="Arial" pitchFamily="34" charset="0"/>
            </a:endParaRPr>
          </a:p>
          <a:p>
            <a:pPr marL="0" indent="0" eaLnBrk="1" hangingPunct="1"/>
            <a:endParaRPr kumimoji="0" lang="ru-RU" altLang="ru-RU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838200"/>
          </a:xfrm>
        </p:spPr>
        <p:txBody>
          <a:bodyPr/>
          <a:lstStyle/>
          <a:p>
            <a:pPr algn="ctr"/>
            <a:r>
              <a:rPr kumimoji="0" lang="ru-RU" altLang="ru-RU" sz="2800" b="1" smtClean="0">
                <a:solidFill>
                  <a:srgbClr val="800000"/>
                </a:solidFill>
                <a:cs typeface="Arial" pitchFamily="34" charset="0"/>
              </a:rPr>
              <a:t>Актуальные  проблемы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indent="-290513"/>
            <a:r>
              <a:rPr lang="ru-RU" altLang="ru-RU" sz="2000" smtClean="0">
                <a:cs typeface="Arial" pitchFamily="34" charset="0"/>
              </a:rPr>
              <a:t>Слабая проработанность организационного механизма управления</a:t>
            </a:r>
          </a:p>
          <a:p>
            <a:pPr indent="-290513"/>
            <a:r>
              <a:rPr lang="ru-RU" altLang="ru-RU" sz="2000" smtClean="0">
                <a:cs typeface="Arial" pitchFamily="34" charset="0"/>
              </a:rPr>
              <a:t>Недостаточная компетентность управленческих и педагогических кадров </a:t>
            </a:r>
          </a:p>
          <a:p>
            <a:pPr indent="-290513"/>
            <a:r>
              <a:rPr lang="ru-RU" altLang="ru-RU" sz="2000" smtClean="0">
                <a:cs typeface="Arial" pitchFamily="34" charset="0"/>
              </a:rPr>
              <a:t>Существующие структуры недостаточно гибкие </a:t>
            </a:r>
          </a:p>
          <a:p>
            <a:pPr indent="-290513"/>
            <a:r>
              <a:rPr lang="ru-RU" altLang="ru-RU" sz="2000" smtClean="0">
                <a:cs typeface="Arial" pitchFamily="34" charset="0"/>
              </a:rPr>
              <a:t>Несогласованность действий всех объектов инновационной деятельности</a:t>
            </a:r>
          </a:p>
          <a:p>
            <a:pPr indent="-290513"/>
            <a:r>
              <a:rPr lang="ru-RU" altLang="ru-RU" sz="2000" smtClean="0">
                <a:cs typeface="Arial" pitchFamily="34" charset="0"/>
              </a:rPr>
              <a:t>Недостаточная разработанность оценочно-критериального аппарата деятельности</a:t>
            </a:r>
          </a:p>
          <a:p>
            <a:pPr indent="-290513"/>
            <a:r>
              <a:rPr lang="ru-RU" altLang="ru-RU" sz="2000" smtClean="0">
                <a:cs typeface="Arial" pitchFamily="34" charset="0"/>
              </a:rPr>
              <a:t>Трудности в создании системы мониторинга на уровне образовательного учреждения и  на уровне муниципалитета - сосредоточенность  на фиксации полученных результатов инновационной деятельности ОУ, без глубокого анализа.</a:t>
            </a:r>
          </a:p>
          <a:p>
            <a:pPr indent="-290513">
              <a:buFont typeface="Wingdings" pitchFamily="2" charset="2"/>
              <a:buNone/>
            </a:pPr>
            <a:endParaRPr lang="ru-RU" altLang="ru-RU" sz="1100" smtClean="0">
              <a:cs typeface="Arial" pitchFamily="34" charset="0"/>
            </a:endParaRPr>
          </a:p>
          <a:p>
            <a:pPr indent="-290513" algn="ctr">
              <a:buFont typeface="Wingdings" pitchFamily="2" charset="2"/>
              <a:buNone/>
            </a:pPr>
            <a:r>
              <a:rPr lang="ru-RU" altLang="ru-RU" sz="2800" b="1" smtClean="0">
                <a:solidFill>
                  <a:schemeClr val="accent2"/>
                </a:solidFill>
                <a:cs typeface="Arial" pitchFamily="34" charset="0"/>
              </a:rPr>
              <a:t>Переосмысли подходы!  Наполни новым!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60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kumimoji="0" lang="ru-RU" altLang="ru-RU" sz="2400" b="1" smtClean="0">
                <a:solidFill>
                  <a:srgbClr val="800000"/>
                </a:solidFill>
                <a:cs typeface="Arial" pitchFamily="34" charset="0"/>
              </a:rPr>
              <a:t>Основная идея</a:t>
            </a:r>
            <a:br>
              <a:rPr kumimoji="0" lang="ru-RU" altLang="ru-RU" sz="2400" b="1" smtClean="0">
                <a:solidFill>
                  <a:srgbClr val="800000"/>
                </a:solidFill>
                <a:cs typeface="Arial" pitchFamily="34" charset="0"/>
              </a:rPr>
            </a:br>
            <a:r>
              <a:rPr kumimoji="0" lang="ru-RU" altLang="ru-RU" sz="2800" b="1" smtClean="0">
                <a:solidFill>
                  <a:srgbClr val="800000"/>
                </a:solidFill>
                <a:cs typeface="Arial" pitchFamily="34" charset="0"/>
              </a:rPr>
              <a:t>Модель-механизм повышения качества</a:t>
            </a:r>
            <a:r>
              <a:rPr kumimoji="0" lang="en-US" altLang="ru-RU" sz="2800" b="1" smtClean="0">
                <a:solidFill>
                  <a:srgbClr val="800000"/>
                </a:solidFill>
                <a:cs typeface="Arial" pitchFamily="34" charset="0"/>
              </a:rPr>
              <a:t> </a:t>
            </a:r>
            <a:br>
              <a:rPr kumimoji="0" lang="en-US" altLang="ru-RU" sz="2800" b="1" smtClean="0">
                <a:solidFill>
                  <a:srgbClr val="800000"/>
                </a:solidFill>
                <a:cs typeface="Arial" pitchFamily="34" charset="0"/>
              </a:rPr>
            </a:br>
            <a:r>
              <a:rPr kumimoji="0" lang="ru-RU" altLang="ru-RU" sz="2800" b="1" smtClean="0">
                <a:solidFill>
                  <a:srgbClr val="800000"/>
                </a:solidFill>
                <a:cs typeface="Arial" pitchFamily="34" charset="0"/>
              </a:rPr>
              <a:t>образования</a:t>
            </a:r>
            <a:endParaRPr kumimoji="0" lang="ru-RU" altLang="ru-RU" sz="4000" b="1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202359"/>
          <a:ext cx="86868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352800"/>
            <a:ext cx="9144000" cy="762000"/>
          </a:xfrm>
          <a:prstGeom prst="rect">
            <a:avLst/>
          </a:prstGeom>
          <a:solidFill>
            <a:srgbClr val="A4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800600"/>
            <a:ext cx="9144000" cy="762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38600"/>
            <a:ext cx="91440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F6D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590800"/>
            <a:ext cx="9144000" cy="762000"/>
          </a:xfrm>
          <a:prstGeom prst="rect">
            <a:avLst/>
          </a:prstGeom>
          <a:solidFill>
            <a:srgbClr val="FFF7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47800"/>
            <a:ext cx="9144000" cy="1143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2535" name="Заголовок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762000"/>
          </a:xfrm>
        </p:spPr>
        <p:txBody>
          <a:bodyPr/>
          <a:lstStyle/>
          <a:p>
            <a:pPr algn="ctr"/>
            <a:r>
              <a:rPr lang="ru-RU" altLang="ru-RU" sz="4000" smtClean="0">
                <a:cs typeface="Arial" pitchFamily="34" charset="0"/>
              </a:rPr>
              <a:t/>
            </a:r>
            <a:br>
              <a:rPr lang="ru-RU" altLang="ru-RU" sz="4000" smtClean="0">
                <a:cs typeface="Arial" pitchFamily="34" charset="0"/>
              </a:rPr>
            </a:br>
            <a:r>
              <a:rPr kumimoji="0" lang="ru-RU" altLang="ru-RU" sz="3200" b="1" smtClean="0">
                <a:solidFill>
                  <a:srgbClr val="800000"/>
                </a:solidFill>
                <a:cs typeface="Arial" pitchFamily="34" charset="0"/>
              </a:rPr>
              <a:t>Задачи отчетного периода</a:t>
            </a:r>
          </a:p>
        </p:txBody>
      </p:sp>
      <p:sp>
        <p:nvSpPr>
          <p:cNvPr id="22536" name="Содержимое 2"/>
          <p:cNvSpPr>
            <a:spLocks noGrp="1"/>
          </p:cNvSpPr>
          <p:nvPr>
            <p:ph idx="1"/>
          </p:nvPr>
        </p:nvSpPr>
        <p:spPr>
          <a:xfrm>
            <a:off x="169863" y="1524000"/>
            <a:ext cx="8974137" cy="4648200"/>
          </a:xfrm>
        </p:spPr>
        <p:txBody>
          <a:bodyPr/>
          <a:lstStyle/>
          <a:p>
            <a:pPr marL="365125" indent="-365125" eaLnBrk="1" hangingPunct="1">
              <a:spcBef>
                <a:spcPts val="1000"/>
              </a:spcBef>
              <a:buClrTx/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1. Разработать</a:t>
            </a:r>
            <a:r>
              <a:rPr lang="ru-RU" altLang="ru-RU" sz="2000" smtClean="0">
                <a:solidFill>
                  <a:srgbClr val="002060"/>
                </a:solidFill>
                <a:cs typeface="Arial" pitchFamily="34" charset="0"/>
              </a:rPr>
              <a:t> нормативно-правовую документацию по управлению инновационной деятельностью  образовательных организаций в муниципальной системе образования. </a:t>
            </a:r>
          </a:p>
          <a:p>
            <a:pPr marL="365125" indent="-365125">
              <a:spcBef>
                <a:spcPts val="1000"/>
              </a:spcBef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2. Разработать</a:t>
            </a:r>
            <a:r>
              <a:rPr lang="ru-RU" altLang="ru-RU" sz="2000" smtClean="0">
                <a:cs typeface="Arial" pitchFamily="34" charset="0"/>
              </a:rPr>
              <a:t>  муниципальную модель  управления инновационной деятельностью.</a:t>
            </a:r>
          </a:p>
          <a:p>
            <a:pPr marL="365125" indent="-365125">
              <a:spcBef>
                <a:spcPts val="1000"/>
              </a:spcBef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3. Создать</a:t>
            </a:r>
            <a:r>
              <a:rPr lang="ru-RU" altLang="ru-RU" sz="2000" smtClean="0">
                <a:cs typeface="Arial" pitchFamily="34" charset="0"/>
              </a:rPr>
              <a:t> координационную группу  по разработке и внедрению проекта, группу тьюторов по инноватике.</a:t>
            </a:r>
          </a:p>
          <a:p>
            <a:pPr marL="365125" indent="-365125">
              <a:spcBef>
                <a:spcPts val="1000"/>
              </a:spcBef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4.</a:t>
            </a:r>
            <a:r>
              <a:rPr lang="en-US" altLang="ru-RU" sz="2000" b="1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Разработать</a:t>
            </a:r>
            <a:r>
              <a:rPr lang="ru-RU" altLang="ru-RU" sz="2000" smtClean="0">
                <a:cs typeface="Arial" pitchFamily="34" charset="0"/>
              </a:rPr>
              <a:t> и апробировать мониторинговую карту диагностики инновационной деятельности ОУ.</a:t>
            </a:r>
          </a:p>
          <a:p>
            <a:pPr marL="365125" indent="-365125">
              <a:spcBef>
                <a:spcPts val="1000"/>
              </a:spcBef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5.</a:t>
            </a:r>
            <a:r>
              <a:rPr lang="en-US" altLang="ru-RU" sz="2000" b="1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Разработать</a:t>
            </a:r>
            <a:r>
              <a:rPr lang="ru-RU" altLang="ru-RU" sz="2000" smtClean="0">
                <a:cs typeface="Arial" pitchFamily="34" charset="0"/>
              </a:rPr>
              <a:t> и реализовать план постоянно действующих семинаров для руководящих работников.</a:t>
            </a:r>
          </a:p>
          <a:p>
            <a:pPr marL="365125" indent="-365125">
              <a:spcBef>
                <a:spcPts val="1000"/>
              </a:spcBef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6.</a:t>
            </a:r>
            <a:r>
              <a:rPr lang="en-US" altLang="ru-RU" sz="2000" b="1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Выделить</a:t>
            </a:r>
            <a:r>
              <a:rPr lang="ru-RU" altLang="ru-RU" sz="2000" smtClean="0">
                <a:cs typeface="Arial" pitchFamily="34" charset="0"/>
              </a:rPr>
              <a:t> критерии, показатели и способы оценки  результативности  реализации модели управления инновационной деятельностью.</a:t>
            </a:r>
          </a:p>
          <a:p>
            <a:pPr marL="365125" indent="-365125">
              <a:buFont typeface="Wingdings" pitchFamily="2" charset="2"/>
              <a:buNone/>
            </a:pPr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6025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0" lang="ru-RU" altLang="ru-RU" sz="3200" b="1" smtClean="0">
                <a:solidFill>
                  <a:srgbClr val="800000"/>
                </a:solidFill>
                <a:cs typeface="Arial" pitchFamily="34" charset="0"/>
              </a:rPr>
              <a:t>Муниципальная  модель  управления </a:t>
            </a:r>
            <a:r>
              <a:rPr kumimoji="0" lang="ru-RU" altLang="ru-RU" sz="3200" b="1" smtClean="0">
                <a:solidFill>
                  <a:srgbClr val="8B0000"/>
                </a:solidFill>
                <a:cs typeface="Arial" pitchFamily="34" charset="0"/>
              </a:rPr>
              <a:t>инновационной </a:t>
            </a:r>
            <a:r>
              <a:rPr kumimoji="0" lang="ru-RU" altLang="ru-RU" sz="3200" b="1" smtClean="0">
                <a:solidFill>
                  <a:srgbClr val="800000"/>
                </a:solidFill>
                <a:cs typeface="Arial" pitchFamily="34" charset="0"/>
              </a:rPr>
              <a:t>деятельностью </a:t>
            </a:r>
            <a:r>
              <a:rPr kumimoji="0" lang="ru-RU" altLang="ru-RU" sz="4000" b="1" smtClean="0">
                <a:solidFill>
                  <a:srgbClr val="800000"/>
                </a:solidFill>
                <a:cs typeface="Arial" pitchFamily="34" charset="0"/>
              </a:rPr>
              <a:t/>
            </a:r>
            <a:br>
              <a:rPr kumimoji="0" lang="ru-RU" altLang="ru-RU" sz="4000" b="1" smtClean="0">
                <a:solidFill>
                  <a:srgbClr val="800000"/>
                </a:solidFill>
                <a:cs typeface="Arial" pitchFamily="34" charset="0"/>
              </a:rPr>
            </a:br>
            <a:endParaRPr kumimoji="0" lang="ru-RU" altLang="ru-RU" sz="4000" b="1" smtClean="0">
              <a:solidFill>
                <a:srgbClr val="800000"/>
              </a:solidFill>
              <a:cs typeface="Arial" pitchFamily="34" charset="0"/>
            </a:endParaRPr>
          </a:p>
        </p:txBody>
      </p:sp>
      <p:pic>
        <p:nvPicPr>
          <p:cNvPr id="23554" name="Picture 70"/>
          <p:cNvPicPr>
            <a:picLocks noChangeAspect="1" noChangeArrowheads="1"/>
          </p:cNvPicPr>
          <p:nvPr/>
        </p:nvPicPr>
        <p:blipFill>
          <a:blip r:embed="rId2" cstate="print"/>
          <a:srcRect l="19370" t="18402" r="20097" b="7990"/>
          <a:stretch>
            <a:fillRect/>
          </a:stretch>
        </p:blipFill>
        <p:spPr bwMode="auto">
          <a:xfrm>
            <a:off x="0" y="839788"/>
            <a:ext cx="9144000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74675" y="0"/>
            <a:ext cx="8001000" cy="121920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rgbClr val="8B0000"/>
                </a:solidFill>
                <a:cs typeface="Arial" pitchFamily="34" charset="0"/>
              </a:rPr>
              <a:t>Содержание инновационной деятельности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52578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800000"/>
                </a:solidFill>
                <a:cs typeface="Arial" pitchFamily="34" charset="0"/>
              </a:rPr>
              <a:t>Диагностическая деятельность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1.</a:t>
            </a:r>
            <a:r>
              <a:rPr lang="en-US" altLang="ru-RU" sz="2000" b="1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altLang="ru-RU" sz="2000" smtClean="0">
                <a:cs typeface="Arial" pitchFamily="34" charset="0"/>
              </a:rPr>
              <a:t>Анализ кадровых, информационных, организационных возможностей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2. </a:t>
            </a:r>
            <a:r>
              <a:rPr lang="ru-RU" altLang="ru-RU" sz="2000" smtClean="0">
                <a:cs typeface="Arial" pitchFamily="34" charset="0"/>
              </a:rPr>
              <a:t>1й мониторинг ведения инновационной деятельности </a:t>
            </a:r>
            <a:r>
              <a:rPr lang="en-US" altLang="ru-RU" sz="2000" smtClean="0">
                <a:cs typeface="Arial" pitchFamily="34" charset="0"/>
              </a:rPr>
              <a:t/>
            </a:r>
            <a:br>
              <a:rPr lang="en-US" altLang="ru-RU" sz="2000" smtClean="0">
                <a:cs typeface="Arial" pitchFamily="34" charset="0"/>
              </a:rPr>
            </a:br>
            <a:r>
              <a:rPr lang="ru-RU" altLang="ru-RU" sz="2000" smtClean="0">
                <a:cs typeface="Arial" pitchFamily="34" charset="0"/>
              </a:rPr>
              <a:t>в ОО (кластер1,</a:t>
            </a:r>
            <a:r>
              <a:rPr lang="en-US" altLang="ru-RU" sz="2000" smtClean="0">
                <a:cs typeface="Arial" pitchFamily="34" charset="0"/>
              </a:rPr>
              <a:t> </a:t>
            </a:r>
            <a:r>
              <a:rPr lang="ru-RU" altLang="ru-RU" sz="2000" smtClean="0">
                <a:cs typeface="Arial" pitchFamily="34" charset="0"/>
              </a:rPr>
              <a:t>кластер</a:t>
            </a:r>
            <a:r>
              <a:rPr lang="en-US" altLang="ru-RU" sz="2000" smtClean="0">
                <a:cs typeface="Arial" pitchFamily="34" charset="0"/>
              </a:rPr>
              <a:t> </a:t>
            </a:r>
            <a:r>
              <a:rPr lang="ru-RU" altLang="ru-RU" sz="2000" smtClean="0">
                <a:cs typeface="Arial" pitchFamily="34" charset="0"/>
              </a:rPr>
              <a:t>2,</a:t>
            </a:r>
            <a:r>
              <a:rPr lang="en-US" altLang="ru-RU" sz="2000" smtClean="0">
                <a:cs typeface="Arial" pitchFamily="34" charset="0"/>
              </a:rPr>
              <a:t> </a:t>
            </a:r>
            <a:r>
              <a:rPr lang="ru-RU" altLang="ru-RU" sz="2000" smtClean="0">
                <a:cs typeface="Arial" pitchFamily="34" charset="0"/>
              </a:rPr>
              <a:t>кластер</a:t>
            </a:r>
            <a:r>
              <a:rPr lang="en-US" altLang="ru-RU" sz="2000" smtClean="0">
                <a:cs typeface="Arial" pitchFamily="34" charset="0"/>
              </a:rPr>
              <a:t> </a:t>
            </a:r>
            <a:r>
              <a:rPr lang="ru-RU" altLang="ru-RU" sz="2000" smtClean="0">
                <a:cs typeface="Arial" pitchFamily="34" charset="0"/>
              </a:rPr>
              <a:t>3)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3. </a:t>
            </a:r>
            <a:r>
              <a:rPr lang="ru-RU" altLang="ru-RU" sz="2000" smtClean="0">
                <a:cs typeface="Arial" pitchFamily="34" charset="0"/>
              </a:rPr>
              <a:t>Диагностика основных затруднений руководителей общеобразовательных организаций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4. </a:t>
            </a:r>
            <a:r>
              <a:rPr lang="ru-RU" altLang="ru-RU" sz="2000" smtClean="0">
                <a:cs typeface="Arial" pitchFamily="34" charset="0"/>
              </a:rPr>
              <a:t>Подготовлен комплекс аналитических материалов </a:t>
            </a:r>
            <a:r>
              <a:rPr lang="en-US" altLang="ru-RU" sz="2000" smtClean="0">
                <a:cs typeface="Arial" pitchFamily="34" charset="0"/>
              </a:rPr>
              <a:t/>
            </a:r>
            <a:br>
              <a:rPr lang="en-US" altLang="ru-RU" sz="2000" smtClean="0">
                <a:cs typeface="Arial" pitchFamily="34" charset="0"/>
              </a:rPr>
            </a:br>
            <a:r>
              <a:rPr lang="ru-RU" altLang="ru-RU" sz="2000" smtClean="0">
                <a:cs typeface="Arial" pitchFamily="34" charset="0"/>
              </a:rPr>
              <a:t>по проблеме инновационной деятельности</a:t>
            </a:r>
          </a:p>
          <a:p>
            <a:r>
              <a:rPr lang="ru-RU" altLang="ru-RU" sz="2400" b="1" smtClean="0">
                <a:solidFill>
                  <a:srgbClr val="800000"/>
                </a:solidFill>
                <a:cs typeface="Arial" pitchFamily="34" charset="0"/>
              </a:rPr>
              <a:t>Теоретическая  деятельность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1.</a:t>
            </a:r>
            <a:r>
              <a:rPr lang="en-US" altLang="ru-RU" sz="2000" b="1" smtClean="0">
                <a:solidFill>
                  <a:srgbClr val="800000"/>
                </a:solidFill>
                <a:cs typeface="Arial" pitchFamily="34" charset="0"/>
              </a:rPr>
              <a:t> </a:t>
            </a:r>
            <a:r>
              <a:rPr lang="ru-RU" altLang="ru-RU" sz="2000" smtClean="0">
                <a:cs typeface="Arial" pitchFamily="34" charset="0"/>
              </a:rPr>
              <a:t>Создана  модель управления инновационной</a:t>
            </a:r>
            <a:r>
              <a:rPr lang="en-US" altLang="ru-RU" sz="2000" smtClean="0">
                <a:cs typeface="Arial" pitchFamily="34" charset="0"/>
              </a:rPr>
              <a:t> </a:t>
            </a:r>
            <a:r>
              <a:rPr lang="ru-RU" altLang="ru-RU" sz="2000" smtClean="0">
                <a:cs typeface="Arial" pitchFamily="34" charset="0"/>
              </a:rPr>
              <a:t>деятельностью</a:t>
            </a:r>
          </a:p>
          <a:p>
            <a:pPr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800000"/>
                </a:solidFill>
                <a:cs typeface="Arial" pitchFamily="34" charset="0"/>
              </a:rPr>
              <a:t>2. </a:t>
            </a:r>
            <a:r>
              <a:rPr lang="ru-RU" altLang="ru-RU" sz="2000" smtClean="0">
                <a:cs typeface="Arial" pitchFamily="34" charset="0"/>
              </a:rPr>
              <a:t>Разработан и утвержден план постоянно действующих методических семинаров -практикумов для директоров и заместителей директоров</a:t>
            </a:r>
          </a:p>
          <a:p>
            <a:pPr>
              <a:buFont typeface="Wingdings" pitchFamily="2" charset="2"/>
              <a:buNone/>
            </a:pPr>
            <a:endParaRPr lang="ru-RU" altLang="ru-RU" sz="200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74675" y="0"/>
            <a:ext cx="8001000" cy="9144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8B0000"/>
                </a:solidFill>
                <a:cs typeface="Arial" pitchFamily="34" charset="0"/>
              </a:rPr>
              <a:t>Содержание инновационной деятельности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60198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800000"/>
                </a:solidFill>
                <a:cs typeface="Arial" pitchFamily="34" charset="0"/>
              </a:rPr>
              <a:t>Практическая   деятельность</a:t>
            </a:r>
          </a:p>
          <a:p>
            <a:pPr>
              <a:buFont typeface="Wingdings" pitchFamily="2" charset="2"/>
              <a:buNone/>
            </a:pPr>
            <a:r>
              <a:rPr lang="ru-RU" altLang="ru-RU" sz="2000" smtClean="0">
                <a:cs typeface="Arial" pitchFamily="34" charset="0"/>
              </a:rPr>
              <a:t>1.</a:t>
            </a:r>
            <a:r>
              <a:rPr lang="ru-RU" altLang="ru-RU" sz="1600" smtClean="0">
                <a:cs typeface="Arial" pitchFamily="34" charset="0"/>
              </a:rPr>
              <a:t>Создана рабочая группа по  разработке и внедрению проекта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2. Реализуется  план постоянно действующих методических семинаров -практикумов для директоров и заместителей директоров. ( </a:t>
            </a:r>
            <a:r>
              <a:rPr lang="ru-RU" altLang="ru-RU" sz="1600" b="1" i="1" smtClean="0">
                <a:cs typeface="Arial" pitchFamily="34" charset="0"/>
              </a:rPr>
              <a:t>Повышаем компетентность руководителей !)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3. Организовано обучение по программе переподготовки «Менеджмент в образовании» ГБОУ ИРО: 38 директоров ОУ, 30 заведующих ДОУ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4. Подготовлен план мероприятий с НСПК (КИП-2015)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5. Проведены  мониторинги инновационной деятельности за 1-е и 2-е полугодие 2017 года.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6. Разработан комплекс мер поддержки ОУ в управлении инновационной деятельностью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7. Организован трехдневный Форум Молодежи «Вовлечение молодежи в инновационную деятельность и техническое творчество»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8. Проведение Форума образовательных инициатив (</a:t>
            </a:r>
            <a:r>
              <a:rPr lang="ru-RU" altLang="ru-RU" sz="1600" b="1" i="1" smtClean="0">
                <a:cs typeface="Arial" pitchFamily="34" charset="0"/>
              </a:rPr>
              <a:t>Рост количества участников!)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9. Организация работы дискуссионной площадки «Развитие инновационной деятельности ОУ г.Новороссийска»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10. Проведение Парка инновационных технологий ДОУ.</a:t>
            </a:r>
          </a:p>
          <a:p>
            <a:pPr>
              <a:buFont typeface="Wingdings" pitchFamily="2" charset="2"/>
              <a:buNone/>
            </a:pPr>
            <a:r>
              <a:rPr lang="ru-RU" altLang="ru-RU" sz="1600" smtClean="0">
                <a:cs typeface="Arial" pitchFamily="34" charset="0"/>
              </a:rPr>
              <a:t>11. Участие в инновационных конкурсах : «Инновационный поиск-2017», ФЦПРО, публичный смотр ОО.</a:t>
            </a:r>
          </a:p>
          <a:p>
            <a:pPr>
              <a:buFont typeface="Wingdings" pitchFamily="2" charset="2"/>
              <a:buNone/>
            </a:pPr>
            <a:endParaRPr lang="ru-RU" altLang="ru-RU" sz="200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2332</TotalTime>
  <Words>1679</Words>
  <Application>Microsoft Office PowerPoint</Application>
  <PresentationFormat>Экран (4:3)</PresentationFormat>
  <Paragraphs>268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Verdana</vt:lpstr>
      <vt:lpstr>MS PGothic</vt:lpstr>
      <vt:lpstr>Arial</vt:lpstr>
      <vt:lpstr>Wingdings</vt:lpstr>
      <vt:lpstr>Calibri</vt:lpstr>
      <vt:lpstr>Times New Roman</vt:lpstr>
      <vt:lpstr>Профиль</vt:lpstr>
      <vt:lpstr>                            МКУ «Центр развития образования» муниципального образования г. Новороссийск  </vt:lpstr>
      <vt:lpstr>Государственная программа Краснодарского края «Развитие образования» утверждена  постановлением главы администрации (губернатора)  Краснодарского края № 939 от 05.10.2015</vt:lpstr>
      <vt:lpstr>Публичная декларация целей и задач министерства образования, науки и молодежной политики Краснодарского края на 2017 год </vt:lpstr>
      <vt:lpstr>Актуальные  проблемы</vt:lpstr>
      <vt:lpstr>Основная идея Модель-механизм повышения качества  образования</vt:lpstr>
      <vt:lpstr> Задачи отчетного периода</vt:lpstr>
      <vt:lpstr>Муниципальная  модель  управления инновационной деятельностью  </vt:lpstr>
      <vt:lpstr>Содержание инновационной деятельности</vt:lpstr>
      <vt:lpstr>Содержание инновационной деятельности</vt:lpstr>
      <vt:lpstr>Карта мониторинга инновационной деятельности ОО</vt:lpstr>
      <vt:lpstr>Содержание инновационной деятельности. Появление новых площадок</vt:lpstr>
      <vt:lpstr>Содержание инновационной деятельности</vt:lpstr>
      <vt:lpstr>Слайд 13</vt:lpstr>
      <vt:lpstr>Инновационность</vt:lpstr>
      <vt:lpstr>Измерение и оценка качества инновации</vt:lpstr>
      <vt:lpstr>Целевые критерии и показатели</vt:lpstr>
      <vt:lpstr>Результативность </vt:lpstr>
      <vt:lpstr>Результативность </vt:lpstr>
      <vt:lpstr>Результативность </vt:lpstr>
      <vt:lpstr>Результативность </vt:lpstr>
      <vt:lpstr>Результативность </vt:lpstr>
      <vt:lpstr>Результативность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Crios</dc:creator>
  <cp:lastModifiedBy>Crios</cp:lastModifiedBy>
  <cp:revision>203</cp:revision>
  <cp:lastPrinted>2014-11-12T08:18:06Z</cp:lastPrinted>
  <dcterms:created xsi:type="dcterms:W3CDTF">1601-01-01T00:00:00Z</dcterms:created>
  <dcterms:modified xsi:type="dcterms:W3CDTF">2018-02-06T07:07:42Z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