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8" r:id="rId2"/>
    <p:sldId id="256" r:id="rId3"/>
    <p:sldId id="257" r:id="rId4"/>
    <p:sldId id="259" r:id="rId5"/>
    <p:sldId id="260" r:id="rId6"/>
    <p:sldId id="261" r:id="rId7"/>
    <p:sldId id="264" r:id="rId8"/>
    <p:sldId id="262"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65" d="100"/>
          <a:sy n="65" d="100"/>
        </p:scale>
        <p:origin x="-98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AE0BE-0FFF-488B-84C7-6A52E508ECEF}" type="datetimeFigureOut">
              <a:rPr lang="ru-RU" smtClean="0"/>
              <a:t>22.12.2014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836240-E056-4520-A8E8-48CCEE39E292}" type="slidenum">
              <a:rPr lang="ru-RU" smtClean="0"/>
              <a:t>‹#›</a:t>
            </a:fld>
            <a:endParaRPr lang="ru-RU"/>
          </a:p>
        </p:txBody>
      </p:sp>
    </p:spTree>
    <p:extLst>
      <p:ext uri="{BB962C8B-B14F-4D97-AF65-F5344CB8AC3E}">
        <p14:creationId xmlns:p14="http://schemas.microsoft.com/office/powerpoint/2010/main" val="403872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Кубанское войско в дни мобилизации 1914г. В годы Первой мировой войны Кубанское казачество выставило 41 конный полк, две гвардейские сотни, 25 пластунских батальона, один отдельный пластунский дивизион, 10 батарей, 2-е конных и пеших дивизий, 51 сотню, 6 батальонов и один особый отряд созданный из кубанцев сотников </a:t>
            </a:r>
            <a:r>
              <a:rPr lang="ru-RU" dirty="0" err="1" smtClean="0"/>
              <a:t>Хоперского</a:t>
            </a:r>
            <a:r>
              <a:rPr lang="ru-RU" dirty="0" smtClean="0"/>
              <a:t> полка</a:t>
            </a:r>
          </a:p>
          <a:p>
            <a:endParaRPr lang="ru-RU" dirty="0"/>
          </a:p>
        </p:txBody>
      </p:sp>
      <p:sp>
        <p:nvSpPr>
          <p:cNvPr id="4" name="Номер слайда 3"/>
          <p:cNvSpPr>
            <a:spLocks noGrp="1"/>
          </p:cNvSpPr>
          <p:nvPr>
            <p:ph type="sldNum" sz="quarter" idx="10"/>
          </p:nvPr>
        </p:nvSpPr>
        <p:spPr/>
        <p:txBody>
          <a:bodyPr/>
          <a:lstStyle/>
          <a:p>
            <a:fld id="{F3836240-E056-4520-A8E8-48CCEE39E292}" type="slidenum">
              <a:rPr lang="ru-RU" smtClean="0"/>
              <a:t>2</a:t>
            </a:fld>
            <a:endParaRPr lang="ru-RU"/>
          </a:p>
        </p:txBody>
      </p:sp>
    </p:spTree>
    <p:extLst>
      <p:ext uri="{BB962C8B-B14F-4D97-AF65-F5344CB8AC3E}">
        <p14:creationId xmlns:p14="http://schemas.microsoft.com/office/powerpoint/2010/main" val="257663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spcBef>
                <a:spcPts val="0"/>
              </a:spcBef>
              <a:buNone/>
            </a:pPr>
            <a:r>
              <a:rPr lang="ru-RU" sz="1200" i="1" dirty="0" smtClean="0">
                <a:solidFill>
                  <a:schemeClr val="tx1"/>
                </a:solidFill>
              </a:rPr>
              <a:t>Ткачев Вячеслав Матвеевич - военный летчик, один из основателей отечественной военной авиации, первым Георгиевский кавалер в авиации, генерал-майор. Окончил Нижегородский кадетский корпус , </a:t>
            </a:r>
            <a:r>
              <a:rPr lang="ru-RU" sz="1200" i="1" dirty="0" err="1" smtClean="0">
                <a:solidFill>
                  <a:schemeClr val="tx1"/>
                </a:solidFill>
              </a:rPr>
              <a:t>Константиновское</a:t>
            </a:r>
            <a:r>
              <a:rPr lang="ru-RU" sz="1200" i="1" dirty="0" smtClean="0">
                <a:solidFill>
                  <a:schemeClr val="tx1"/>
                </a:solidFill>
              </a:rPr>
              <a:t> артиллерийское училище (1906 год). Служил во второй казачьей батарее , с 1910 года преподавал в Одесском кадетском корпусе. Окончил первую офицерскую воздухоплавательную школу в Севастополе (1912 год). Первую Мировую войну был начальником 20-го корпус, авиационного отряда (август 1914-май 1916), 11-го авиационного дивизиона. В сентябре 1916 года назначен инспектором авиации Юго-Западного фронта. С июля 1917 года он был начальник полевого управления авиации и воздухоплавания. Во время Гражданской войны в России возглавлял авиаотряд в Кавказской армии. С апреля 1920 года начальник авиации Русской армии П.Н. Врангеля. В ноябре 1920 года эвакуировался из Крыма в Турцию. В эмиграции жил и работал в Югославии. После освобождения Югославии Красной армией был арестован и в октябре 1944 года вывезен в СССР, где приговорен к 10 годам</a:t>
            </a:r>
          </a:p>
          <a:p>
            <a:pPr marL="0" indent="0">
              <a:spcBef>
                <a:spcPts val="0"/>
              </a:spcBef>
              <a:buNone/>
            </a:pPr>
            <a:r>
              <a:rPr lang="ru-RU" sz="1200" i="1" dirty="0" smtClean="0">
                <a:solidFill>
                  <a:schemeClr val="tx1"/>
                </a:solidFill>
              </a:rPr>
              <a:t>лагерей.</a:t>
            </a:r>
          </a:p>
          <a:p>
            <a:pPr marL="0" indent="0">
              <a:spcBef>
                <a:spcPts val="0"/>
              </a:spcBef>
              <a:buNone/>
            </a:pPr>
            <a:r>
              <a:rPr lang="ru-RU" sz="1200" i="1" dirty="0" smtClean="0">
                <a:solidFill>
                  <a:schemeClr val="tx1"/>
                </a:solidFill>
              </a:rPr>
              <a:t>По освобождению в 1955 году поселился в Краснодаре.</a:t>
            </a:r>
          </a:p>
          <a:p>
            <a:pPr marL="0" indent="0">
              <a:spcBef>
                <a:spcPts val="0"/>
              </a:spcBef>
              <a:buNone/>
            </a:pPr>
            <a:r>
              <a:rPr lang="ru-RU" sz="1200" i="1" dirty="0" smtClean="0">
                <a:solidFill>
                  <a:schemeClr val="tx1"/>
                </a:solidFill>
              </a:rPr>
              <a:t>В 1995 году на доме, где последние годы жил Ткачев установлена мемориальная доска.</a:t>
            </a:r>
          </a:p>
          <a:p>
            <a:endParaRPr lang="ru-RU" dirty="0"/>
          </a:p>
        </p:txBody>
      </p:sp>
      <p:sp>
        <p:nvSpPr>
          <p:cNvPr id="4" name="Номер слайда 3"/>
          <p:cNvSpPr>
            <a:spLocks noGrp="1"/>
          </p:cNvSpPr>
          <p:nvPr>
            <p:ph type="sldNum" sz="quarter" idx="10"/>
          </p:nvPr>
        </p:nvSpPr>
        <p:spPr/>
        <p:txBody>
          <a:bodyPr/>
          <a:lstStyle/>
          <a:p>
            <a:fld id="{F3836240-E056-4520-A8E8-48CCEE39E292}" type="slidenum">
              <a:rPr lang="ru-RU" smtClean="0"/>
              <a:t>3</a:t>
            </a:fld>
            <a:endParaRPr lang="ru-RU"/>
          </a:p>
        </p:txBody>
      </p:sp>
    </p:spTree>
    <p:extLst>
      <p:ext uri="{BB962C8B-B14F-4D97-AF65-F5344CB8AC3E}">
        <p14:creationId xmlns:p14="http://schemas.microsoft.com/office/powerpoint/2010/main" val="91101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i="1" dirty="0" smtClean="0">
                <a:solidFill>
                  <a:schemeClr val="tx1"/>
                </a:solidFill>
              </a:rPr>
              <a:t>Около двух веков назад в русских войсках, сражавшихся против армии Наполеона, заговорили о загадочном корнете Александре Александрове. Как выяснилось позже, под этим именем в Литовском уланском полку служила кавалерист-девица Дурова. Как не скрывала Надежда свою принадлежность к прекрасному полу, слух о том, что в армии воюет женщина, разнесся по всей России. Необычайность этого происшествия долгое время волновала все общество. А спустя столетие кубанская казачка станицы Роговской Елена </a:t>
            </a:r>
            <a:r>
              <a:rPr lang="ru-RU" sz="1200" i="1" dirty="0" err="1" smtClean="0">
                <a:solidFill>
                  <a:schemeClr val="tx1"/>
                </a:solidFill>
              </a:rPr>
              <a:t>Чоба</a:t>
            </a:r>
            <a:r>
              <a:rPr lang="ru-RU" sz="1200" i="1" dirty="0" smtClean="0">
                <a:solidFill>
                  <a:schemeClr val="tx1"/>
                </a:solidFill>
              </a:rPr>
              <a:t> встала перед станичным обществом, чтобы ходатайствовать о своей отправке на фронт.  Ещё в 1916 году газета «Кубанские областные ведомости» напечатала заметку «Доброволец-казачка». С 1914 года она воевала на фронте. За храбрость была  награждена тремя медалями и  двумя Георгиевскими крестами.</a:t>
            </a:r>
          </a:p>
          <a:p>
            <a:endParaRPr lang="ru-RU" dirty="0"/>
          </a:p>
        </p:txBody>
      </p:sp>
      <p:sp>
        <p:nvSpPr>
          <p:cNvPr id="4" name="Номер слайда 3"/>
          <p:cNvSpPr>
            <a:spLocks noGrp="1"/>
          </p:cNvSpPr>
          <p:nvPr>
            <p:ph type="sldNum" sz="quarter" idx="10"/>
          </p:nvPr>
        </p:nvSpPr>
        <p:spPr/>
        <p:txBody>
          <a:bodyPr/>
          <a:lstStyle/>
          <a:p>
            <a:fld id="{F3836240-E056-4520-A8E8-48CCEE39E292}" type="slidenum">
              <a:rPr lang="ru-RU" smtClean="0"/>
              <a:t>4</a:t>
            </a:fld>
            <a:endParaRPr lang="ru-RU"/>
          </a:p>
        </p:txBody>
      </p:sp>
    </p:spTree>
    <p:extLst>
      <p:ext uri="{BB962C8B-B14F-4D97-AF65-F5344CB8AC3E}">
        <p14:creationId xmlns:p14="http://schemas.microsoft.com/office/powerpoint/2010/main" val="3044519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468000" algn="just">
              <a:lnSpc>
                <a:spcPct val="150000"/>
              </a:lnSpc>
              <a:spcBef>
                <a:spcPts val="0"/>
              </a:spcBef>
              <a:buNone/>
            </a:pPr>
            <a:r>
              <a:rPr lang="ru-RU" sz="1200" i="1" dirty="0" smtClean="0">
                <a:solidFill>
                  <a:schemeClr val="tx1"/>
                </a:solidFill>
              </a:rPr>
              <a:t>Автор «Прощания Славянки», создал произведение близкое и понятное народу. Марш быстро облетел Россию. Он стал необходим людям, в нем черпали они нравственные и духовные силы. В 1914г. это было самое востребованное произведение в </a:t>
            </a:r>
            <a:r>
              <a:rPr lang="ru-RU" sz="1200" i="1" dirty="0" err="1" smtClean="0">
                <a:solidFill>
                  <a:schemeClr val="tx1"/>
                </a:solidFill>
              </a:rPr>
              <a:t>Екатеринодаре</a:t>
            </a:r>
            <a:r>
              <a:rPr lang="ru-RU" sz="1200" i="1" dirty="0" smtClean="0">
                <a:solidFill>
                  <a:schemeClr val="tx1"/>
                </a:solidFill>
              </a:rPr>
              <a:t>, которое звучало на вокзале по нескольку раз в день при отправляли на фронт</a:t>
            </a:r>
          </a:p>
          <a:p>
            <a:pPr marL="0" indent="468000" algn="ctr">
              <a:lnSpc>
                <a:spcPct val="150000"/>
              </a:lnSpc>
              <a:spcBef>
                <a:spcPts val="0"/>
              </a:spcBef>
              <a:buNone/>
            </a:pPr>
            <a:r>
              <a:rPr lang="ru-RU" sz="1200" i="1" dirty="0" smtClean="0">
                <a:solidFill>
                  <a:schemeClr val="tx1"/>
                </a:solidFill>
              </a:rPr>
              <a:t>Начиналась она словами:</a:t>
            </a:r>
            <a:endParaRPr lang="ru-RU" i="1" dirty="0" smtClean="0">
              <a:solidFill>
                <a:schemeClr val="tx1"/>
              </a:solidFill>
            </a:endParaRPr>
          </a:p>
          <a:p>
            <a:pPr algn="ctr">
              <a:spcAft>
                <a:spcPts val="600"/>
              </a:spcAft>
              <a:buNone/>
            </a:pPr>
            <a:r>
              <a:rPr lang="ru-RU" b="1" i="1" dirty="0" smtClean="0">
                <a:solidFill>
                  <a:schemeClr val="tx1"/>
                </a:solidFill>
              </a:rPr>
              <a:t>Ах, зачем нас забирали в солдаты,</a:t>
            </a:r>
            <a:endParaRPr lang="ru-RU" dirty="0" smtClean="0">
              <a:solidFill>
                <a:schemeClr val="tx1"/>
              </a:solidFill>
            </a:endParaRPr>
          </a:p>
          <a:p>
            <a:pPr algn="ctr">
              <a:spcAft>
                <a:spcPts val="600"/>
              </a:spcAft>
              <a:buNone/>
            </a:pPr>
            <a:r>
              <a:rPr lang="ru-RU" b="1" i="1" dirty="0" smtClean="0">
                <a:solidFill>
                  <a:schemeClr val="tx1"/>
                </a:solidFill>
              </a:rPr>
              <a:t>Отправляют на Дальний восток?</a:t>
            </a:r>
            <a:endParaRPr lang="ru-RU" dirty="0" smtClean="0">
              <a:solidFill>
                <a:schemeClr val="tx1"/>
              </a:solidFill>
            </a:endParaRPr>
          </a:p>
          <a:p>
            <a:pPr algn="ctr">
              <a:spcAft>
                <a:spcPts val="600"/>
              </a:spcAft>
              <a:buNone/>
            </a:pPr>
            <a:r>
              <a:rPr lang="ru-RU" b="1" i="1" dirty="0" smtClean="0">
                <a:solidFill>
                  <a:schemeClr val="tx1"/>
                </a:solidFill>
              </a:rPr>
              <a:t>Ну при чем же мы тут виноваты,</a:t>
            </a:r>
            <a:endParaRPr lang="ru-RU" dirty="0" smtClean="0">
              <a:solidFill>
                <a:schemeClr val="tx1"/>
              </a:solidFill>
            </a:endParaRPr>
          </a:p>
          <a:p>
            <a:pPr algn="ctr">
              <a:spcAft>
                <a:spcPts val="600"/>
              </a:spcAft>
              <a:buNone/>
            </a:pPr>
            <a:r>
              <a:rPr lang="ru-RU" b="1" i="1" dirty="0" smtClean="0">
                <a:solidFill>
                  <a:schemeClr val="tx1"/>
                </a:solidFill>
              </a:rPr>
              <a:t>Что выше на лишний вершок...</a:t>
            </a:r>
            <a:endParaRPr lang="ru-RU" dirty="0" smtClean="0">
              <a:solidFill>
                <a:schemeClr val="tx1"/>
              </a:solidFill>
            </a:endParaRPr>
          </a:p>
          <a:p>
            <a:endParaRPr lang="ru-RU" dirty="0"/>
          </a:p>
        </p:txBody>
      </p:sp>
      <p:sp>
        <p:nvSpPr>
          <p:cNvPr id="4" name="Номер слайда 3"/>
          <p:cNvSpPr>
            <a:spLocks noGrp="1"/>
          </p:cNvSpPr>
          <p:nvPr>
            <p:ph type="sldNum" sz="quarter" idx="10"/>
          </p:nvPr>
        </p:nvSpPr>
        <p:spPr/>
        <p:txBody>
          <a:bodyPr/>
          <a:lstStyle/>
          <a:p>
            <a:fld id="{F3836240-E056-4520-A8E8-48CCEE39E292}" type="slidenum">
              <a:rPr lang="ru-RU" smtClean="0"/>
              <a:t>5</a:t>
            </a:fld>
            <a:endParaRPr lang="ru-RU"/>
          </a:p>
        </p:txBody>
      </p:sp>
    </p:spTree>
    <p:extLst>
      <p:ext uri="{BB962C8B-B14F-4D97-AF65-F5344CB8AC3E}">
        <p14:creationId xmlns:p14="http://schemas.microsoft.com/office/powerpoint/2010/main" val="187075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solidFill>
                  <a:schemeClr val="tx1"/>
                </a:solidFill>
              </a:rPr>
              <a:t>Императорский поезд прибыл в </a:t>
            </a:r>
            <a:r>
              <a:rPr lang="ru-RU" sz="1200" dirty="0" err="1" smtClean="0">
                <a:solidFill>
                  <a:schemeClr val="tx1"/>
                </a:solidFill>
              </a:rPr>
              <a:t>Екатеринодар</a:t>
            </a:r>
            <a:r>
              <a:rPr lang="ru-RU" sz="1200" dirty="0" smtClean="0">
                <a:solidFill>
                  <a:schemeClr val="tx1"/>
                </a:solidFill>
              </a:rPr>
              <a:t> в час дня. На вокзале Николая II встретил атаман Кубанского казачьего войска </a:t>
            </a:r>
            <a:r>
              <a:rPr lang="ru-RU" sz="1200" dirty="0" err="1" smtClean="0">
                <a:solidFill>
                  <a:schemeClr val="tx1"/>
                </a:solidFill>
              </a:rPr>
              <a:t>Бабыч</a:t>
            </a:r>
            <a:r>
              <a:rPr lang="ru-RU" sz="1200" dirty="0" smtClean="0">
                <a:solidFill>
                  <a:schemeClr val="tx1"/>
                </a:solidFill>
              </a:rPr>
              <a:t>, депутации от сословий. Приняв хлеб-соль и поблагодарив за выраженные чувства любви и преданности государь император отбыл в открытом экипаже, при колокольном перезвоне всех церквей, в Александро-Невский собор. В больницах государь император обходил раненых воинов. Николай </a:t>
            </a:r>
            <a:r>
              <a:rPr lang="en-US" sz="1200" dirty="0" smtClean="0">
                <a:solidFill>
                  <a:schemeClr val="tx1"/>
                </a:solidFill>
              </a:rPr>
              <a:t>II</a:t>
            </a:r>
            <a:r>
              <a:rPr lang="ru-RU" sz="1200" dirty="0" smtClean="0">
                <a:solidFill>
                  <a:schemeClr val="tx1"/>
                </a:solidFill>
              </a:rPr>
              <a:t> произнёс речь – обращение к кубанскому казачеству на вокзале </a:t>
            </a:r>
            <a:r>
              <a:rPr lang="ru-RU" sz="1200" dirty="0" err="1" smtClean="0">
                <a:solidFill>
                  <a:schemeClr val="tx1"/>
                </a:solidFill>
              </a:rPr>
              <a:t>Екатиринодара</a:t>
            </a:r>
            <a:r>
              <a:rPr lang="ru-RU" sz="1200" dirty="0" smtClean="0">
                <a:solidFill>
                  <a:schemeClr val="tx1"/>
                </a:solidFill>
              </a:rPr>
              <a:t>.</a:t>
            </a:r>
          </a:p>
          <a:p>
            <a:endParaRPr lang="ru-RU" dirty="0"/>
          </a:p>
        </p:txBody>
      </p:sp>
      <p:sp>
        <p:nvSpPr>
          <p:cNvPr id="4" name="Номер слайда 3"/>
          <p:cNvSpPr>
            <a:spLocks noGrp="1"/>
          </p:cNvSpPr>
          <p:nvPr>
            <p:ph type="sldNum" sz="quarter" idx="10"/>
          </p:nvPr>
        </p:nvSpPr>
        <p:spPr/>
        <p:txBody>
          <a:bodyPr/>
          <a:lstStyle/>
          <a:p>
            <a:fld id="{F3836240-E056-4520-A8E8-48CCEE39E292}" type="slidenum">
              <a:rPr lang="ru-RU" smtClean="0"/>
              <a:t>6</a:t>
            </a:fld>
            <a:endParaRPr lang="ru-RU"/>
          </a:p>
        </p:txBody>
      </p:sp>
    </p:spTree>
    <p:extLst>
      <p:ext uri="{BB962C8B-B14F-4D97-AF65-F5344CB8AC3E}">
        <p14:creationId xmlns:p14="http://schemas.microsoft.com/office/powerpoint/2010/main" val="447695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180000" indent="468000">
              <a:buNone/>
            </a:pPr>
            <a:r>
              <a:rPr lang="ru-RU" sz="1200" dirty="0" smtClean="0">
                <a:solidFill>
                  <a:schemeClr val="tx1"/>
                </a:solidFill>
              </a:rPr>
              <a:t>23 августа был объявлен Высочайший приказ Николая II о создании "Кавказской туземной дивизии " </a:t>
            </a:r>
            <a:r>
              <a:rPr lang="ru-RU" sz="1200" dirty="0" err="1" smtClean="0">
                <a:solidFill>
                  <a:schemeClr val="tx1"/>
                </a:solidFill>
              </a:rPr>
              <a:t>трехбригадного</a:t>
            </a:r>
            <a:r>
              <a:rPr lang="ru-RU" sz="1200" dirty="0" smtClean="0">
                <a:solidFill>
                  <a:schemeClr val="tx1"/>
                </a:solidFill>
              </a:rPr>
              <a:t> состава из шести полков : Кабардинского, 2-го Дагестанского, Чеченского, Татарского, Черкесского и Ингушского. Когда произошло рождение нового воинского соединения исключительно из горцев Кавказа, было принято решение назвать его "Кавказская туземная конная дивизия", чем подчеркивалось её исключительно кавказское происхождение.  Её впоследствии назвали «Дикой Дивизией».</a:t>
            </a:r>
          </a:p>
          <a:p>
            <a:pPr marL="180000" indent="468000">
              <a:buNone/>
            </a:pPr>
            <a:r>
              <a:rPr lang="ru-RU" sz="1200" dirty="0" smtClean="0">
                <a:solidFill>
                  <a:schemeClr val="tx1"/>
                </a:solidFill>
              </a:rPr>
              <a:t>Большинство туземцев славной "Дикой Дивизии" были или внуками, или даже сыновьями бывших врагов России. На войну они пошли за нее, по своей доброй воле, будучи никем и ничем не принуждаемы; в истории "Дикой Дивизии" - нет ни единого случая даже единоличного дезертирства!</a:t>
            </a:r>
          </a:p>
          <a:p>
            <a:pPr marL="180000" indent="468000">
              <a:buNone/>
            </a:pPr>
            <a:r>
              <a:rPr lang="ru-RU" sz="1200" dirty="0" smtClean="0">
                <a:solidFill>
                  <a:schemeClr val="tx1"/>
                </a:solidFill>
              </a:rPr>
              <a:t> В Нальчике, выстроившись посотенно на пустыре около железнодорожной станции, всадники, кабардинцы и балкарцы, приняли присягу, поклявшись на Коране свято соблюдать воинский долг, подчиняться приказам своих командиров, беречь воинскую честь и хранить военную тайну. </a:t>
            </a:r>
          </a:p>
          <a:p>
            <a:endParaRPr lang="ru-RU" dirty="0"/>
          </a:p>
        </p:txBody>
      </p:sp>
      <p:sp>
        <p:nvSpPr>
          <p:cNvPr id="4" name="Номер слайда 3"/>
          <p:cNvSpPr>
            <a:spLocks noGrp="1"/>
          </p:cNvSpPr>
          <p:nvPr>
            <p:ph type="sldNum" sz="quarter" idx="10"/>
          </p:nvPr>
        </p:nvSpPr>
        <p:spPr/>
        <p:txBody>
          <a:bodyPr/>
          <a:lstStyle/>
          <a:p>
            <a:fld id="{F3836240-E056-4520-A8E8-48CCEE39E292}" type="slidenum">
              <a:rPr lang="ru-RU" smtClean="0"/>
              <a:t>8</a:t>
            </a:fld>
            <a:endParaRPr lang="ru-RU"/>
          </a:p>
        </p:txBody>
      </p:sp>
    </p:spTree>
    <p:extLst>
      <p:ext uri="{BB962C8B-B14F-4D97-AF65-F5344CB8AC3E}">
        <p14:creationId xmlns:p14="http://schemas.microsoft.com/office/powerpoint/2010/main" val="3858895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22.12.2014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Documents%20and%20Settings\&#1052;&#1072;&#1083;&#1100;&#1085;&#1077;&#1074;&#1072;\&#1056;&#1072;&#1073;&#1086;&#1095;&#1080;&#1081;%20&#1089;&#1090;&#1086;&#1083;\&#1054;&#1070;\&#1050;&#1054;&#1053;&#1050;&#1059;&#1056;&#1057;&#1067;%20&#1044;&#1045;&#1058;&#1045;&#1049;\3-4%20&#1095;&#1077;&#1090;&#1074;&#1077;&#1088;&#1090;&#1100;\&#1050;&#1091;&#1073;&#1072;&#1085;&#1100;%20&#1074;%201%20&#1084;&#1080;&#1088;&#1086;&#1074;&#1091;&#1102;%20&#1074;&#1086;&#1081;&#1085;&#1091;\Russkaja_narodnaja_-_Proshanie_Slavjanki_1089870377_04100420.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file:///C:\Documents%20and%20Settings\&#1052;&#1072;&#1083;&#1100;&#1085;&#1077;&#1074;&#1072;\&#1056;&#1072;&#1073;&#1086;&#1095;&#1080;&#1081;%20&#1089;&#1090;&#1086;&#1083;\&#1054;&#1070;\&#1050;&#1054;&#1053;&#1050;&#1059;&#1056;&#1057;&#1067;%20&#1044;&#1045;&#1058;&#1045;&#1049;\3-4%20&#1095;&#1077;&#1090;&#1074;&#1077;&#1088;&#1090;&#1100;\&#1050;&#1091;&#1073;&#1072;&#1085;&#1100;%20&#1074;%201%20&#1084;&#1080;&#1088;&#1086;&#1074;&#1091;&#1102;%20&#1074;&#1086;&#1081;&#1085;&#1091;\Russkaja_narodnaja_-_Proshanie_Slavjanki_1089870377_04100420.mp3" TargetMode="Externa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file:///C:\Documents%20and%20Settings\&#1052;&#1072;&#1083;&#1100;&#1085;&#1077;&#1074;&#1072;\&#1056;&#1072;&#1073;&#1086;&#1095;&#1080;&#1081;%20&#1089;&#1090;&#1086;&#1083;\&#1054;&#1070;\&#1050;&#1054;&#1053;&#1050;&#1059;&#1056;&#1057;&#1067;%20&#1044;&#1045;&#1058;&#1045;&#1049;\3-4%20&#1095;&#1077;&#1090;&#1074;&#1077;&#1088;&#1090;&#1100;\&#1050;&#1091;&#1073;&#1072;&#1085;&#1100;%20&#1074;%201%20&#1084;&#1080;&#1088;&#1086;&#1074;&#1091;&#1102;%20&#1074;&#1086;&#1081;&#1085;&#1091;\Zhanna-Bichevskaya-Zhivoy-golos-carya-Nikolaya-II---iskupitelya(muzofon.com).mp3" TargetMode="Externa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audio" Target="file:///C:\Documents%20and%20Settings\11&#1082;&#1083;&#1072;&#1089;&#1089;\&#1056;&#1072;&#1073;&#1086;&#1095;&#1080;&#1081;%20&#1089;&#1090;&#1086;&#1083;\&#1055;&#1088;&#1077;&#1079;&#1077;&#1085;&#1090;&#1072;&#1094;&#1080;&#1103;%2010%20&#1040;\Gosudarstvennyy-Kubanskiy-kazachiy-hor-Ty-Kuban_-ty-nasha-Rodina-Gimn-Kubanskih-kazakovKrasnodarskogo-kraya(muzofon.com).mp3" TargetMode="Externa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audio" Target="file:///C:\Documents%20and%20Settings\&#1052;&#1072;&#1083;&#1100;&#1085;&#1077;&#1074;&#1072;\&#1056;&#1072;&#1073;&#1086;&#1095;&#1080;&#1081;%20&#1089;&#1090;&#1086;&#1083;\&#1054;&#1070;\&#1050;&#1054;&#1053;&#1050;&#1059;&#1056;&#1057;&#1067;%20&#1044;&#1045;&#1058;&#1045;&#1049;\3-4%20&#1095;&#1077;&#1090;&#1074;&#1077;&#1088;&#1090;&#1100;\&#1050;&#1091;&#1073;&#1072;&#1085;&#1100;%20&#1074;%201%20&#1084;&#1080;&#1088;&#1086;&#1074;&#1091;&#1102;%20&#1074;&#1086;&#1081;&#1085;&#1091;\quotDikaya-diviziyaquot-Gimn-&#1048;ngushskogo-polka-1914(muzofon.com).mp3" TargetMode="External"/><Relationship Id="rId6" Type="http://schemas.openxmlformats.org/officeDocument/2006/relationships/image" Target="../media/image17.jpeg"/><Relationship Id="rId5" Type="http://schemas.openxmlformats.org/officeDocument/2006/relationships/image" Target="../media/image3.jpe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usskaja_narodnaja_-_Proshanie_Slavjanki_1089870377_04100420.mp3">
            <a:hlinkClick r:id="" action="ppaction://media"/>
          </p:cNvPr>
          <p:cNvPicPr>
            <a:picLocks noRot="1" noChangeAspect="1"/>
          </p:cNvPicPr>
          <p:nvPr>
            <a:audioFile r:link="rId1"/>
          </p:nvPr>
        </p:nvPicPr>
        <p:blipFill>
          <a:blip r:embed="rId3" cstate="print"/>
          <a:stretch>
            <a:fillRect/>
          </a:stretch>
        </p:blipFill>
        <p:spPr>
          <a:xfrm>
            <a:off x="0" y="6553200"/>
            <a:ext cx="304800" cy="304800"/>
          </a:xfrm>
          <a:prstGeom prst="rect">
            <a:avLst/>
          </a:prstGeom>
        </p:spPr>
      </p:pic>
      <p:sp>
        <p:nvSpPr>
          <p:cNvPr id="2" name="Заголовок 1"/>
          <p:cNvSpPr>
            <a:spLocks noGrp="1"/>
          </p:cNvSpPr>
          <p:nvPr>
            <p:ph type="ctrTitle"/>
          </p:nvPr>
        </p:nvSpPr>
        <p:spPr>
          <a:xfrm>
            <a:off x="0" y="0"/>
            <a:ext cx="9144000" cy="1571612"/>
          </a:xfrm>
        </p:spPr>
        <p:style>
          <a:lnRef idx="1">
            <a:schemeClr val="accent3"/>
          </a:lnRef>
          <a:fillRef idx="1003">
            <a:schemeClr val="lt2"/>
          </a:fillRef>
          <a:effectRef idx="1">
            <a:schemeClr val="accent3"/>
          </a:effectRef>
          <a:fontRef idx="minor">
            <a:schemeClr val="dk1"/>
          </a:fontRef>
        </p:style>
        <p:txBody>
          <a:bodyPr>
            <a:normAutofit/>
          </a:bodyPr>
          <a:lstStyle/>
          <a:p>
            <a:r>
              <a:rPr lang="ru-RU" dirty="0" smtClean="0">
                <a:solidFill>
                  <a:schemeClr val="tx1"/>
                </a:solidFill>
              </a:rPr>
              <a:t>Кубань в Первой мировой Войне</a:t>
            </a:r>
            <a:endParaRPr lang="ru-RU" dirty="0">
              <a:solidFill>
                <a:schemeClr val="tx1"/>
              </a:solidFill>
            </a:endParaRPr>
          </a:p>
        </p:txBody>
      </p:sp>
      <p:sp>
        <p:nvSpPr>
          <p:cNvPr id="3" name="Подзаголовок 2"/>
          <p:cNvSpPr>
            <a:spLocks noGrp="1"/>
          </p:cNvSpPr>
          <p:nvPr>
            <p:ph type="subTitle" idx="1"/>
          </p:nvPr>
        </p:nvSpPr>
        <p:spPr>
          <a:xfrm>
            <a:off x="0" y="1571612"/>
            <a:ext cx="9144000" cy="5286388"/>
          </a:xfrm>
        </p:spPr>
        <p:style>
          <a:lnRef idx="1">
            <a:schemeClr val="accent3"/>
          </a:lnRef>
          <a:fillRef idx="1003">
            <a:schemeClr val="lt2"/>
          </a:fillRef>
          <a:effectRef idx="1">
            <a:schemeClr val="accent3"/>
          </a:effectRef>
          <a:fontRef idx="minor">
            <a:schemeClr val="dk1"/>
          </a:fontRef>
        </p:style>
        <p:txBody>
          <a:bodyPr>
            <a:normAutofit/>
          </a:bodyPr>
          <a:lstStyle/>
          <a:p>
            <a:pPr algn="l"/>
            <a:r>
              <a:rPr lang="ru-RU" sz="3200" dirty="0" smtClean="0"/>
              <a:t>				В них есть суровая свобода…</a:t>
            </a:r>
          </a:p>
          <a:p>
            <a:pPr algn="l"/>
            <a:r>
              <a:rPr lang="ru-RU" sz="3200" dirty="0" smtClean="0"/>
              <a:t>				На слёзы, обрекая мать,</a:t>
            </a:r>
          </a:p>
          <a:p>
            <a:pPr algn="l"/>
            <a:r>
              <a:rPr lang="ru-RU" sz="3200" dirty="0" smtClean="0"/>
              <a:t>				Бессмертье своего народа</a:t>
            </a:r>
          </a:p>
          <a:p>
            <a:pPr algn="l"/>
            <a:r>
              <a:rPr lang="ru-RU" sz="3200" dirty="0" smtClean="0"/>
              <a:t>				Своею кровью покупать.</a:t>
            </a:r>
            <a:endParaRPr lang="ru-RU" sz="2400" dirty="0" smtClean="0">
              <a:solidFill>
                <a:schemeClr val="bg1"/>
              </a:solidFill>
            </a:endParaRPr>
          </a:p>
          <a:p>
            <a:pPr algn="r">
              <a:spcBef>
                <a:spcPts val="0"/>
              </a:spcBef>
            </a:pPr>
            <a:endParaRPr lang="ru-RU" sz="2400" dirty="0" smtClean="0"/>
          </a:p>
        </p:txBody>
      </p:sp>
    </p:spTree>
  </p:cSld>
  <p:clrMapOvr>
    <a:masterClrMapping/>
  </p:clrMapOvr>
  <p:transition/>
  <p:timing>
    <p:tnLst>
      <p:par>
        <p:cTn id="1" dur="indefinite" restart="never" nodeType="tmRoot">
          <p:childTnLst>
            <p:audio>
              <p:cMediaNode vol="20000">
                <p:cTn id="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a:bodyPr>
          <a:lstStyle/>
          <a:p>
            <a:r>
              <a:rPr lang="ru-RU" sz="5400" i="1" dirty="0" smtClean="0">
                <a:solidFill>
                  <a:schemeClr val="tx1"/>
                </a:solidFill>
              </a:rPr>
              <a:t>Интернет ресурсы</a:t>
            </a:r>
            <a:endParaRPr lang="ru-RU" sz="5400" i="1" dirty="0">
              <a:solidFill>
                <a:schemeClr val="tx1"/>
              </a:solidFill>
            </a:endParaRPr>
          </a:p>
        </p:txBody>
      </p:sp>
      <p:sp>
        <p:nvSpPr>
          <p:cNvPr id="3" name="Содержимое 2"/>
          <p:cNvSpPr>
            <a:spLocks noGrp="1"/>
          </p:cNvSpPr>
          <p:nvPr>
            <p:ph idx="1"/>
          </p:nvPr>
        </p:nvSpPr>
        <p:spPr>
          <a:xfrm>
            <a:off x="0" y="1428736"/>
            <a:ext cx="9144000" cy="5429264"/>
          </a:xfrm>
        </p:spPr>
        <p:txBody>
          <a:bodyPr>
            <a:normAutofit/>
          </a:bodyPr>
          <a:lstStyle/>
          <a:p>
            <a:pPr marL="2880000">
              <a:buNone/>
            </a:pPr>
            <a:r>
              <a:rPr lang="ru-RU" sz="1600" dirty="0" smtClean="0"/>
              <a:t>http://atnews.org/_nw/18/31256353.gif</a:t>
            </a:r>
          </a:p>
          <a:p>
            <a:pPr marL="2880000">
              <a:buNone/>
            </a:pPr>
            <a:endParaRPr lang="ru-RU" sz="1600" dirty="0" smtClean="0"/>
          </a:p>
          <a:p>
            <a:pPr marL="2880000">
              <a:buNone/>
            </a:pPr>
            <a:r>
              <a:rPr lang="ru-RU" sz="1600" dirty="0" smtClean="0"/>
              <a:t>http://lvkr.ru/ZCuJAJ.jpg</a:t>
            </a:r>
          </a:p>
          <a:p>
            <a:pPr marL="2880000">
              <a:buNone/>
            </a:pPr>
            <a:endParaRPr lang="ru-RU" sz="1600" dirty="0" smtClean="0"/>
          </a:p>
          <a:p>
            <a:pPr marL="2880000">
              <a:buNone/>
            </a:pPr>
            <a:r>
              <a:rPr lang="ru-RU" sz="1600" dirty="0" smtClean="0"/>
              <a:t>http://s54.radikal.ru/i145/1108/6b/38533288b4b5.jpg</a:t>
            </a:r>
          </a:p>
          <a:p>
            <a:pPr marL="2880000">
              <a:buNone/>
            </a:pPr>
            <a:endParaRPr lang="ru-RU" sz="1600" dirty="0" smtClean="0"/>
          </a:p>
          <a:p>
            <a:pPr marL="2880000">
              <a:buNone/>
            </a:pPr>
            <a:r>
              <a:rPr lang="ru-RU" sz="1600" dirty="0" smtClean="0"/>
              <a:t>http://www.belrussia.ru/kontent/pict/Biogr/choba.jpg</a:t>
            </a:r>
          </a:p>
          <a:p>
            <a:pPr marL="2880000">
              <a:buNone/>
            </a:pPr>
            <a:endParaRPr lang="ru-RU" sz="1600" dirty="0" smtClean="0"/>
          </a:p>
          <a:p>
            <a:pPr marL="2880000">
              <a:buNone/>
            </a:pPr>
            <a:r>
              <a:rPr lang="ru-RU" sz="1600" dirty="0" smtClean="0"/>
              <a:t>http://club443.ru/uploads/127/post-1186995401.jpg</a:t>
            </a:r>
          </a:p>
          <a:p>
            <a:pPr marL="2880000">
              <a:buNone/>
            </a:pPr>
            <a:endParaRPr lang="ru-RU" sz="1600" dirty="0" smtClean="0"/>
          </a:p>
          <a:p>
            <a:pPr marL="2880000">
              <a:buNone/>
            </a:pPr>
            <a:r>
              <a:rPr lang="ru-RU" sz="1600" dirty="0" smtClean="0"/>
              <a:t>http://img-fotki.yandex.ru/get/5809/90185409.1b/0_618a7_534483e1_XL</a:t>
            </a:r>
          </a:p>
          <a:p>
            <a:pPr marL="2880000">
              <a:buNone/>
            </a:pPr>
            <a:endParaRPr lang="ru-RU" sz="1600" dirty="0" smtClean="0"/>
          </a:p>
          <a:p>
            <a:pPr marL="2880000">
              <a:buNone/>
            </a:pPr>
            <a:r>
              <a:rPr lang="ru-RU" sz="1600" dirty="0" smtClean="0"/>
              <a:t>http://young.rzd.ru/dbmm/images/41/4074/96990</a:t>
            </a:r>
          </a:p>
          <a:p>
            <a:pPr marL="2880000">
              <a:buNone/>
            </a:pPr>
            <a:endParaRPr lang="ru-RU" sz="1600" dirty="0" smtClean="0"/>
          </a:p>
          <a:p>
            <a:pPr marL="2880000">
              <a:buNone/>
            </a:pPr>
            <a:r>
              <a:rPr lang="ru-RU" sz="1600" dirty="0" smtClean="0"/>
              <a:t>http://v3.krasnodar.ru/photo/Whoiswho/tkachev-3.jpg</a:t>
            </a:r>
          </a:p>
          <a:p>
            <a:pPr marL="2880000">
              <a:buNone/>
            </a:pPr>
            <a:endParaRPr lang="ru-RU" sz="16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txBox="1">
            <a:spLocks/>
          </p:cNvSpPr>
          <p:nvPr/>
        </p:nvSpPr>
        <p:spPr>
          <a:xfrm>
            <a:off x="0" y="0"/>
            <a:ext cx="2928926" cy="6858000"/>
          </a:xfrm>
          <a:prstGeom prst="rect">
            <a:avLst/>
          </a:prstGeom>
        </p:spPr>
        <p:style>
          <a:lnRef idx="1">
            <a:schemeClr val="accent3"/>
          </a:lnRef>
          <a:fillRef idx="1003">
            <a:schemeClr val="lt2"/>
          </a:fillRef>
          <a:effectRef idx="1">
            <a:schemeClr val="accent3"/>
          </a:effectRef>
          <a:fontRef idx="minor">
            <a:schemeClr val="dk1"/>
          </a:fontRef>
        </p:style>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Вам умирать нетрудно было </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За тех, кто будет после вас. </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Хоругвь вилась, труба трубила, </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Ручьями кровь</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с холмов лилась. </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Но и в своей последней муке Вы твёрдо верили всегда,</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Что вашу жизнь</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подхватят внуки </a:t>
            </a:r>
            <a: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br>
            <a:r>
              <a:rPr kumimoji="0" lang="ru-RU" sz="2400" b="1" i="1" u="none" strike="noStrike" kern="1200" cap="none" spc="0" normalizeH="0" baseline="0" noProof="0" dirty="0" smtClean="0">
                <a:ln w="6350">
                  <a:noFill/>
                </a:ln>
                <a:solidFill>
                  <a:schemeClr val="tx1"/>
                </a:solidFill>
                <a:effectLst>
                  <a:outerShdw blurRad="114300" dist="101600" dir="2700000" algn="tl" rotWithShape="0">
                    <a:srgbClr val="000000">
                      <a:alpha val="40000"/>
                    </a:srgbClr>
                  </a:outerShdw>
                </a:effectLst>
                <a:uLnTx/>
                <a:uFillTx/>
                <a:latin typeface="+mn-lt"/>
                <a:ea typeface="+mn-ea"/>
                <a:cs typeface="+mn-cs"/>
              </a:rPr>
              <a:t>И пронесут через года...</a:t>
            </a:r>
            <a:r>
              <a:rPr kumimoji="0" lang="ru-RU" sz="2400" b="1" i="0" u="none" strike="noStrike" kern="1200" cap="none" spc="0" normalizeH="0" baseline="0" noProof="0" dirty="0" smtClean="0">
                <a:ln w="6350">
                  <a:noFill/>
                </a:ln>
                <a:solidFill>
                  <a:schemeClr val="dk1"/>
                </a:solidFill>
                <a:effectLst>
                  <a:outerShdw blurRad="114300" dist="101600" dir="2700000" algn="tl" rotWithShape="0">
                    <a:srgbClr val="000000">
                      <a:alpha val="40000"/>
                    </a:srgbClr>
                  </a:outerShdw>
                </a:effectLst>
                <a:uLnTx/>
                <a:uFillTx/>
                <a:latin typeface="+mn-lt"/>
                <a:ea typeface="+mn-ea"/>
                <a:cs typeface="+mn-cs"/>
              </a:rPr>
              <a:t/>
            </a:r>
            <a:br>
              <a:rPr kumimoji="0" lang="ru-RU" sz="2400" b="1" i="0" u="none" strike="noStrike" kern="1200" cap="none" spc="0" normalizeH="0" baseline="0" noProof="0" dirty="0" smtClean="0">
                <a:ln w="6350">
                  <a:noFill/>
                </a:ln>
                <a:solidFill>
                  <a:schemeClr val="dk1"/>
                </a:solidFill>
                <a:effectLst>
                  <a:outerShdw blurRad="114300" dist="101600" dir="2700000" algn="tl" rotWithShape="0">
                    <a:srgbClr val="000000">
                      <a:alpha val="40000"/>
                    </a:srgbClr>
                  </a:outerShdw>
                </a:effectLst>
                <a:uLnTx/>
                <a:uFillTx/>
                <a:latin typeface="+mn-lt"/>
                <a:ea typeface="+mn-ea"/>
                <a:cs typeface="+mn-cs"/>
              </a:rPr>
            </a:br>
            <a:endParaRPr kumimoji="0" lang="ru-RU" sz="2400" b="1" i="0" u="none" strike="noStrike" kern="1200" cap="none" spc="0" normalizeH="0" baseline="0" noProof="0" dirty="0">
              <a:ln w="6350">
                <a:noFill/>
              </a:ln>
              <a:solidFill>
                <a:schemeClr val="dk1"/>
              </a:solidFill>
              <a:effectLst>
                <a:outerShdw blurRad="114300" dist="101600" dir="2700000" algn="tl" rotWithShape="0">
                  <a:srgbClr val="000000">
                    <a:alpha val="40000"/>
                  </a:srgbClr>
                </a:outerShdw>
              </a:effectLst>
              <a:uLnTx/>
              <a:uFillTx/>
              <a:latin typeface="+mn-lt"/>
              <a:ea typeface="+mn-ea"/>
              <a:cs typeface="+mn-cs"/>
            </a:endParaRPr>
          </a:p>
        </p:txBody>
      </p:sp>
      <p:sp>
        <p:nvSpPr>
          <p:cNvPr id="3" name="Заголовок 2"/>
          <p:cNvSpPr>
            <a:spLocks noGrp="1"/>
          </p:cNvSpPr>
          <p:nvPr>
            <p:ph type="title"/>
          </p:nvPr>
        </p:nvSpPr>
        <p:spPr>
          <a:xfrm>
            <a:off x="2928926" y="0"/>
            <a:ext cx="6215074" cy="1417638"/>
          </a:xfrm>
        </p:spPr>
        <p:style>
          <a:lnRef idx="0">
            <a:scrgbClr r="0" g="0" b="0"/>
          </a:lnRef>
          <a:fillRef idx="1003">
            <a:schemeClr val="lt2"/>
          </a:fillRef>
          <a:effectRef idx="0">
            <a:scrgbClr r="0" g="0" b="0"/>
          </a:effectRef>
          <a:fontRef idx="major"/>
        </p:style>
        <p:txBody>
          <a:bodyPr>
            <a:normAutofit fontScale="90000"/>
          </a:bodyPr>
          <a:lstStyle/>
          <a:p>
            <a:r>
              <a:rPr lang="ru-RU" i="1" dirty="0" smtClean="0">
                <a:solidFill>
                  <a:schemeClr val="tx1"/>
                </a:solidFill>
              </a:rPr>
              <a:t>Кубанское войско в дни мобилизации 1914г</a:t>
            </a:r>
            <a:endParaRPr lang="ru-RU" i="1" dirty="0">
              <a:solidFill>
                <a:schemeClr val="tx1"/>
              </a:solidFill>
            </a:endParaRPr>
          </a:p>
        </p:txBody>
      </p:sp>
      <p:sp>
        <p:nvSpPr>
          <p:cNvPr id="4" name="Содержимое 3"/>
          <p:cNvSpPr>
            <a:spLocks noGrp="1"/>
          </p:cNvSpPr>
          <p:nvPr>
            <p:ph idx="1"/>
          </p:nvPr>
        </p:nvSpPr>
        <p:spPr>
          <a:xfrm>
            <a:off x="2928926" y="1428736"/>
            <a:ext cx="6215074" cy="5429264"/>
          </a:xfrm>
        </p:spPr>
        <p:style>
          <a:lnRef idx="0">
            <a:scrgbClr r="0" g="0" b="0"/>
          </a:lnRef>
          <a:fillRef idx="1003">
            <a:schemeClr val="lt2"/>
          </a:fillRef>
          <a:effectRef idx="0">
            <a:scrgbClr r="0" g="0" b="0"/>
          </a:effectRef>
          <a:fontRef idx="major"/>
        </p:style>
        <p:txBody>
          <a:bodyPr>
            <a:normAutofit/>
          </a:bodyPr>
          <a:lstStyle/>
          <a:p>
            <a:pPr marL="180000" indent="468000">
              <a:buNone/>
            </a:pPr>
            <a:endParaRPr lang="ru-RU" sz="1600" i="1" dirty="0"/>
          </a:p>
        </p:txBody>
      </p:sp>
      <p:pic>
        <p:nvPicPr>
          <p:cNvPr id="5" name="Рисунок 4" descr="Дикая девизия3.jpg"/>
          <p:cNvPicPr>
            <a:picLocks noChangeAspect="1"/>
          </p:cNvPicPr>
          <p:nvPr/>
        </p:nvPicPr>
        <p:blipFill>
          <a:blip r:embed="rId3" cstate="print">
            <a:grayscl/>
          </a:blip>
          <a:stretch>
            <a:fillRect/>
          </a:stretch>
        </p:blipFill>
        <p:spPr>
          <a:xfrm>
            <a:off x="2928926" y="2359674"/>
            <a:ext cx="6282916" cy="4309687"/>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8926" y="0"/>
            <a:ext cx="6215074" cy="1417638"/>
          </a:xfrm>
        </p:spPr>
        <p:style>
          <a:lnRef idx="1">
            <a:schemeClr val="accent3"/>
          </a:lnRef>
          <a:fillRef idx="1003">
            <a:schemeClr val="lt2"/>
          </a:fillRef>
          <a:effectRef idx="1">
            <a:schemeClr val="accent3"/>
          </a:effectRef>
          <a:fontRef idx="minor">
            <a:schemeClr val="dk1"/>
          </a:fontRef>
        </p:style>
        <p:txBody>
          <a:bodyPr>
            <a:normAutofit/>
          </a:bodyPr>
          <a:lstStyle/>
          <a:p>
            <a:r>
              <a:rPr lang="ru-RU" sz="3200" i="1" dirty="0" smtClean="0">
                <a:solidFill>
                  <a:schemeClr val="tx1"/>
                </a:solidFill>
              </a:rPr>
              <a:t>Ткачёв Вячеслав Матвеевич</a:t>
            </a:r>
            <a:endParaRPr lang="ru-RU" sz="3200" i="1" dirty="0">
              <a:solidFill>
                <a:schemeClr val="tx1"/>
              </a:solidFill>
            </a:endParaRPr>
          </a:p>
        </p:txBody>
      </p:sp>
      <p:sp>
        <p:nvSpPr>
          <p:cNvPr id="3" name="Содержимое 2"/>
          <p:cNvSpPr>
            <a:spLocks noGrp="1"/>
          </p:cNvSpPr>
          <p:nvPr>
            <p:ph idx="1"/>
          </p:nvPr>
        </p:nvSpPr>
        <p:spPr>
          <a:xfrm>
            <a:off x="2928926" y="1428736"/>
            <a:ext cx="6215074" cy="5429264"/>
          </a:xfrm>
        </p:spPr>
        <p:style>
          <a:lnRef idx="1">
            <a:schemeClr val="accent3"/>
          </a:lnRef>
          <a:fillRef idx="1003">
            <a:schemeClr val="lt2"/>
          </a:fillRef>
          <a:effectRef idx="1">
            <a:schemeClr val="accent3"/>
          </a:effectRef>
          <a:fontRef idx="minor">
            <a:schemeClr val="dk1"/>
          </a:fontRef>
        </p:style>
        <p:txBody>
          <a:bodyPr>
            <a:noAutofit/>
          </a:bodyPr>
          <a:lstStyle/>
          <a:p>
            <a:pPr>
              <a:buNone/>
            </a:pPr>
            <a:endParaRPr lang="ru-RU" sz="1400" dirty="0"/>
          </a:p>
        </p:txBody>
      </p:sp>
      <p:pic>
        <p:nvPicPr>
          <p:cNvPr id="1026" name="Picture 2" descr="C:\Documents and Settings\11класс\Рабочий стол\Презентация 10 А\Кубань в 1 мировую войну\tkachyv1.jpg"/>
          <p:cNvPicPr>
            <a:picLocks noChangeAspect="1" noChangeArrowheads="1"/>
          </p:cNvPicPr>
          <p:nvPr/>
        </p:nvPicPr>
        <p:blipFill>
          <a:blip r:embed="rId3" cstate="print"/>
          <a:srcRect/>
          <a:stretch>
            <a:fillRect/>
          </a:stretch>
        </p:blipFill>
        <p:spPr bwMode="auto">
          <a:xfrm rot="21233571">
            <a:off x="225471" y="1329209"/>
            <a:ext cx="2685361" cy="313292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3">
            <a:schemeClr val="lt1"/>
          </a:lnRef>
          <a:fillRef idx="1">
            <a:schemeClr val="dk1"/>
          </a:fillRef>
          <a:effectRef idx="1">
            <a:schemeClr val="dk1"/>
          </a:effectRef>
          <a:fontRef idx="minor">
            <a:schemeClr val="lt1"/>
          </a:fontRef>
        </p:style>
      </p:pic>
      <p:pic>
        <p:nvPicPr>
          <p:cNvPr id="6" name="Рисунок 5" descr="Ткачев1915.jpg"/>
          <p:cNvPicPr>
            <a:picLocks noChangeAspect="1"/>
          </p:cNvPicPr>
          <p:nvPr/>
        </p:nvPicPr>
        <p:blipFill>
          <a:blip r:embed="rId4" cstate="print"/>
          <a:stretch>
            <a:fillRect/>
          </a:stretch>
        </p:blipFill>
        <p:spPr>
          <a:xfrm>
            <a:off x="4139952" y="1359589"/>
            <a:ext cx="4392488" cy="5440695"/>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2928926" y="0"/>
            <a:ext cx="6215074" cy="1417638"/>
          </a:xfrm>
        </p:spPr>
        <p:style>
          <a:lnRef idx="1">
            <a:schemeClr val="accent3"/>
          </a:lnRef>
          <a:fillRef idx="1003">
            <a:schemeClr val="lt2"/>
          </a:fillRef>
          <a:effectRef idx="1">
            <a:schemeClr val="accent3"/>
          </a:effectRef>
          <a:fontRef idx="minor">
            <a:schemeClr val="dk1"/>
          </a:fontRef>
        </p:style>
        <p:txBody>
          <a:bodyPr>
            <a:normAutofit/>
          </a:bodyPr>
          <a:lstStyle/>
          <a:p>
            <a:r>
              <a:rPr lang="ru-RU" sz="4000" i="1" dirty="0" smtClean="0">
                <a:solidFill>
                  <a:schemeClr val="tx1"/>
                </a:solidFill>
              </a:rPr>
              <a:t>Елена </a:t>
            </a:r>
            <a:r>
              <a:rPr lang="ru-RU" sz="4000" i="1" dirty="0" err="1" smtClean="0">
                <a:solidFill>
                  <a:schemeClr val="tx1"/>
                </a:solidFill>
              </a:rPr>
              <a:t>Чоба</a:t>
            </a:r>
            <a:r>
              <a:rPr lang="ru-RU" sz="4000" i="1" dirty="0" smtClean="0">
                <a:solidFill>
                  <a:schemeClr val="tx1"/>
                </a:solidFill>
              </a:rPr>
              <a:t/>
            </a:r>
            <a:br>
              <a:rPr lang="ru-RU" sz="4000" i="1" dirty="0" smtClean="0">
                <a:solidFill>
                  <a:schemeClr val="tx1"/>
                </a:solidFill>
              </a:rPr>
            </a:br>
            <a:r>
              <a:rPr lang="ru-RU" sz="4000" i="1" dirty="0" smtClean="0">
                <a:solidFill>
                  <a:schemeClr val="tx1"/>
                </a:solidFill>
              </a:rPr>
              <a:t> Казак-Девица</a:t>
            </a:r>
            <a:endParaRPr lang="ru-RU" sz="4000" i="1" dirty="0">
              <a:solidFill>
                <a:schemeClr val="tx1"/>
              </a:solidFill>
            </a:endParaRPr>
          </a:p>
        </p:txBody>
      </p:sp>
      <p:sp>
        <p:nvSpPr>
          <p:cNvPr id="3" name="Содержимое 2"/>
          <p:cNvSpPr>
            <a:spLocks noGrp="1"/>
          </p:cNvSpPr>
          <p:nvPr>
            <p:ph idx="1"/>
          </p:nvPr>
        </p:nvSpPr>
        <p:spPr>
          <a:xfrm>
            <a:off x="2928926" y="1428736"/>
            <a:ext cx="6215074" cy="5429264"/>
          </a:xfrm>
        </p:spPr>
        <p:style>
          <a:lnRef idx="1">
            <a:schemeClr val="accent3"/>
          </a:lnRef>
          <a:fillRef idx="1003">
            <a:schemeClr val="lt2"/>
          </a:fillRef>
          <a:effectRef idx="1">
            <a:schemeClr val="accent3"/>
          </a:effectRef>
          <a:fontRef idx="minor">
            <a:schemeClr val="dk1"/>
          </a:fontRef>
        </p:style>
        <p:txBody>
          <a:bodyPr>
            <a:normAutofit/>
          </a:bodyPr>
          <a:lstStyle/>
          <a:p>
            <a:pPr marL="180000" indent="468000">
              <a:buNone/>
            </a:pPr>
            <a:endParaRPr lang="ru-RU" sz="1600" i="1" dirty="0" smtClean="0">
              <a:solidFill>
                <a:schemeClr val="tx1"/>
              </a:solidFill>
            </a:endParaRPr>
          </a:p>
          <a:p>
            <a:pPr marL="180000" indent="468000">
              <a:buNone/>
            </a:pPr>
            <a:endParaRPr lang="ru-RU" sz="1600" i="1" dirty="0" smtClean="0">
              <a:solidFill>
                <a:schemeClr val="tx1"/>
              </a:solidFill>
            </a:endParaRPr>
          </a:p>
        </p:txBody>
      </p:sp>
      <p:pic>
        <p:nvPicPr>
          <p:cNvPr id="1026" name="Picture 2" descr="C:\Documents and Settings\11класс\Рабочий стол\Презентация 10 А\Кубань в 1 мировую войну\choba.jpg"/>
          <p:cNvPicPr>
            <a:picLocks noChangeAspect="1" noChangeArrowheads="1"/>
          </p:cNvPicPr>
          <p:nvPr/>
        </p:nvPicPr>
        <p:blipFill>
          <a:blip r:embed="rId3" cstate="print"/>
          <a:srcRect/>
          <a:stretch>
            <a:fillRect/>
          </a:stretch>
        </p:blipFill>
        <p:spPr bwMode="auto">
          <a:xfrm rot="21012102">
            <a:off x="236947" y="1295872"/>
            <a:ext cx="2871106" cy="33960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7" name="Picture 3" descr="C:\Documents and Settings\11класс\Рабочий стол\Презентация 10 А\Кубань в 1 мировую войну\Елена Чоба2.jpg"/>
          <p:cNvPicPr>
            <a:picLocks noChangeAspect="1" noChangeArrowheads="1"/>
          </p:cNvPicPr>
          <p:nvPr/>
        </p:nvPicPr>
        <p:blipFill>
          <a:blip r:embed="rId4" cstate="print"/>
          <a:srcRect/>
          <a:stretch>
            <a:fillRect/>
          </a:stretch>
        </p:blipFill>
        <p:spPr bwMode="auto">
          <a:xfrm>
            <a:off x="3817771" y="1493101"/>
            <a:ext cx="4379811" cy="514572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usskaja_narodnaja_-_Proshanie_Slavjanki_1089870377_04100420.mp3">
            <a:hlinkClick r:id="" action="ppaction://media"/>
          </p:cNvPr>
          <p:cNvPicPr>
            <a:picLocks noRot="1" noChangeAspect="1"/>
          </p:cNvPicPr>
          <p:nvPr>
            <a:audioFile r:link="rId1"/>
          </p:nvPr>
        </p:nvPicPr>
        <p:blipFill>
          <a:blip r:embed="rId4" cstate="print"/>
          <a:stretch>
            <a:fillRect/>
          </a:stretch>
        </p:blipFill>
        <p:spPr>
          <a:xfrm>
            <a:off x="8839200" y="6553200"/>
            <a:ext cx="304800" cy="304800"/>
          </a:xfrm>
          <a:prstGeom prst="rect">
            <a:avLst/>
          </a:prstGeom>
        </p:spPr>
      </p:pic>
      <p:sp>
        <p:nvSpPr>
          <p:cNvPr id="2" name="Заголовок 1"/>
          <p:cNvSpPr>
            <a:spLocks noGrp="1"/>
          </p:cNvSpPr>
          <p:nvPr>
            <p:ph type="title"/>
          </p:nvPr>
        </p:nvSpPr>
        <p:spPr>
          <a:xfrm>
            <a:off x="2928926" y="0"/>
            <a:ext cx="6215074" cy="1714488"/>
          </a:xfrm>
        </p:spPr>
        <p:style>
          <a:lnRef idx="1">
            <a:schemeClr val="accent3"/>
          </a:lnRef>
          <a:fillRef idx="1003">
            <a:schemeClr val="lt2"/>
          </a:fillRef>
          <a:effectRef idx="1">
            <a:schemeClr val="accent3"/>
          </a:effectRef>
          <a:fontRef idx="minor">
            <a:schemeClr val="dk1"/>
          </a:fontRef>
        </p:style>
        <p:txBody>
          <a:bodyPr>
            <a:normAutofit/>
          </a:bodyPr>
          <a:lstStyle/>
          <a:p>
            <a:r>
              <a:rPr lang="ru-RU" sz="3600" i="1" dirty="0" smtClean="0">
                <a:solidFill>
                  <a:schemeClr val="tx1"/>
                </a:solidFill>
              </a:rPr>
              <a:t>«Когда говорят пушки - музы не молчат».</a:t>
            </a:r>
            <a:endParaRPr lang="ru-RU" sz="3600" i="1" dirty="0">
              <a:solidFill>
                <a:schemeClr val="tx1"/>
              </a:solidFill>
            </a:endParaRPr>
          </a:p>
        </p:txBody>
      </p:sp>
      <p:sp>
        <p:nvSpPr>
          <p:cNvPr id="3" name="Содержимое 2"/>
          <p:cNvSpPr>
            <a:spLocks noGrp="1"/>
          </p:cNvSpPr>
          <p:nvPr>
            <p:ph idx="1"/>
          </p:nvPr>
        </p:nvSpPr>
        <p:spPr>
          <a:xfrm>
            <a:off x="2928926" y="1714488"/>
            <a:ext cx="6215074" cy="5143512"/>
          </a:xfrm>
        </p:spPr>
        <p:style>
          <a:lnRef idx="1">
            <a:schemeClr val="accent3"/>
          </a:lnRef>
          <a:fillRef idx="1003">
            <a:schemeClr val="lt2"/>
          </a:fillRef>
          <a:effectRef idx="1">
            <a:schemeClr val="accent3"/>
          </a:effectRef>
          <a:fontRef idx="minor">
            <a:schemeClr val="dk1"/>
          </a:fontRef>
        </p:style>
        <p:txBody>
          <a:bodyPr>
            <a:normAutofit/>
          </a:bodyPr>
          <a:lstStyle/>
          <a:p>
            <a:pPr>
              <a:buNone/>
            </a:pPr>
            <a:endParaRPr lang="ru-RU" dirty="0"/>
          </a:p>
        </p:txBody>
      </p:sp>
      <p:pic>
        <p:nvPicPr>
          <p:cNvPr id="4" name="Picture 4" descr="C:\Users\user\Desktop\i.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756194">
            <a:off x="316786" y="1815887"/>
            <a:ext cx="2461754" cy="300298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 name="Picture 3" descr="C:\Users\user\Desktop\7356622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3848" y="2287880"/>
            <a:ext cx="5787751" cy="4226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audio>
              <p:cMediaNode vol="20000">
                <p:cTn id="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hanna-Bichevskaya-Zhivoy-golos-carya-Nikolaya-II---iskupitelya(muzofon.com).mp3">
            <a:hlinkClick r:id="" action="ppaction://media"/>
          </p:cNvPr>
          <p:cNvPicPr>
            <a:picLocks noRot="1" noChangeAspect="1"/>
          </p:cNvPicPr>
          <p:nvPr>
            <a:audioFile r:link="rId1"/>
          </p:nvPr>
        </p:nvPicPr>
        <p:blipFill>
          <a:blip r:embed="rId4" cstate="print"/>
          <a:stretch>
            <a:fillRect/>
          </a:stretch>
        </p:blipFill>
        <p:spPr>
          <a:xfrm>
            <a:off x="8839200" y="6553200"/>
            <a:ext cx="304800" cy="304800"/>
          </a:xfrm>
          <a:prstGeom prst="rect">
            <a:avLst/>
          </a:prstGeom>
        </p:spPr>
      </p:pic>
      <p:sp>
        <p:nvSpPr>
          <p:cNvPr id="2" name="Заголовок 1"/>
          <p:cNvSpPr>
            <a:spLocks noGrp="1"/>
          </p:cNvSpPr>
          <p:nvPr>
            <p:ph type="title"/>
          </p:nvPr>
        </p:nvSpPr>
        <p:spPr>
          <a:xfrm>
            <a:off x="2928926" y="0"/>
            <a:ext cx="6215074" cy="1417638"/>
          </a:xfrm>
        </p:spPr>
        <p:style>
          <a:lnRef idx="1">
            <a:schemeClr val="accent3"/>
          </a:lnRef>
          <a:fillRef idx="1003">
            <a:schemeClr val="lt2"/>
          </a:fillRef>
          <a:effectRef idx="1">
            <a:schemeClr val="accent3"/>
          </a:effectRef>
          <a:fontRef idx="minor">
            <a:schemeClr val="dk1"/>
          </a:fontRef>
        </p:style>
        <p:txBody>
          <a:bodyPr>
            <a:normAutofit/>
          </a:bodyPr>
          <a:lstStyle/>
          <a:p>
            <a:r>
              <a:rPr lang="ru-RU" i="1" dirty="0" smtClean="0">
                <a:solidFill>
                  <a:schemeClr val="tx1"/>
                </a:solidFill>
              </a:rPr>
              <a:t>Николай  </a:t>
            </a:r>
            <a:r>
              <a:rPr lang="en-US" i="1" dirty="0" smtClean="0">
                <a:solidFill>
                  <a:schemeClr val="tx1"/>
                </a:solidFill>
              </a:rPr>
              <a:t>II </a:t>
            </a:r>
            <a:r>
              <a:rPr lang="ru-RU" i="1" dirty="0" smtClean="0">
                <a:solidFill>
                  <a:schemeClr val="tx1"/>
                </a:solidFill>
              </a:rPr>
              <a:t>на Кубани</a:t>
            </a:r>
            <a:endParaRPr lang="ru-RU" i="1" dirty="0">
              <a:solidFill>
                <a:schemeClr val="tx1"/>
              </a:solidFill>
            </a:endParaRPr>
          </a:p>
        </p:txBody>
      </p:sp>
      <p:sp>
        <p:nvSpPr>
          <p:cNvPr id="3" name="Содержимое 2"/>
          <p:cNvSpPr>
            <a:spLocks noGrp="1"/>
          </p:cNvSpPr>
          <p:nvPr>
            <p:ph idx="1"/>
          </p:nvPr>
        </p:nvSpPr>
        <p:spPr>
          <a:xfrm>
            <a:off x="2928926" y="1428736"/>
            <a:ext cx="6215074" cy="5429264"/>
          </a:xfrm>
        </p:spPr>
        <p:style>
          <a:lnRef idx="1">
            <a:schemeClr val="accent3"/>
          </a:lnRef>
          <a:fillRef idx="1003">
            <a:schemeClr val="lt2"/>
          </a:fillRef>
          <a:effectRef idx="1">
            <a:schemeClr val="accent3"/>
          </a:effectRef>
          <a:fontRef idx="minor">
            <a:schemeClr val="dk1"/>
          </a:fontRef>
        </p:style>
        <p:txBody>
          <a:bodyPr>
            <a:normAutofit/>
          </a:bodyPr>
          <a:lstStyle/>
          <a:p>
            <a:pPr marL="180000" indent="468000">
              <a:buNone/>
            </a:pPr>
            <a:endParaRPr lang="ru-RU" sz="1600" dirty="0" smtClean="0">
              <a:solidFill>
                <a:schemeClr val="tx1"/>
              </a:solidFill>
            </a:endParaRPr>
          </a:p>
        </p:txBody>
      </p:sp>
      <p:pic>
        <p:nvPicPr>
          <p:cNvPr id="6" name="Picture 6" descr="C:\Users\user\Desktop\i.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140544">
            <a:off x="351839" y="1221262"/>
            <a:ext cx="2363389" cy="307183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8" name="Рисунок 7" descr="ZCuJAJ.jpg"/>
          <p:cNvPicPr>
            <a:picLocks noChangeAspect="1"/>
          </p:cNvPicPr>
          <p:nvPr/>
        </p:nvPicPr>
        <p:blipFill>
          <a:blip r:embed="rId6" cstate="print"/>
          <a:stretch>
            <a:fillRect/>
          </a:stretch>
        </p:blipFill>
        <p:spPr>
          <a:xfrm>
            <a:off x="3110695" y="2245306"/>
            <a:ext cx="5880905" cy="3992006"/>
          </a:xfrm>
          <a:prstGeom prst="rect">
            <a:avLst/>
          </a:prstGeom>
        </p:spPr>
      </p:pic>
    </p:spTree>
  </p:cSld>
  <p:clrMapOvr>
    <a:masterClrMapping/>
  </p:clrMapOvr>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sudarstvennyy-Kubanskiy-kazachiy-hor-Ty-Kuban_-ty-nasha-Rodina-Gimn-Kubanskih-kazakovKrasnodarskogo-kraya(muzofon.com).mp3">
            <a:hlinkClick r:id="" action="ppaction://media"/>
          </p:cNvPr>
          <p:cNvPicPr>
            <a:picLocks noRot="1" noChangeAspect="1"/>
          </p:cNvPicPr>
          <p:nvPr>
            <a:audioFile r:link="rId1"/>
          </p:nvPr>
        </p:nvPicPr>
        <p:blipFill>
          <a:blip r:embed="rId3" cstate="print"/>
          <a:stretch>
            <a:fillRect/>
          </a:stretch>
        </p:blipFill>
        <p:spPr>
          <a:xfrm>
            <a:off x="8839200" y="6553200"/>
            <a:ext cx="304800" cy="304800"/>
          </a:xfrm>
          <a:prstGeom prst="rect">
            <a:avLst/>
          </a:prstGeom>
        </p:spPr>
      </p:pic>
      <p:sp>
        <p:nvSpPr>
          <p:cNvPr id="2" name="Заголовок 1"/>
          <p:cNvSpPr>
            <a:spLocks noGrp="1"/>
          </p:cNvSpPr>
          <p:nvPr>
            <p:ph type="title"/>
          </p:nvPr>
        </p:nvSpPr>
        <p:spPr>
          <a:xfrm>
            <a:off x="0" y="0"/>
            <a:ext cx="4143372" cy="6858000"/>
          </a:xfrm>
        </p:spPr>
        <p:style>
          <a:lnRef idx="0">
            <a:scrgbClr r="0" g="0" b="0"/>
          </a:lnRef>
          <a:fillRef idx="1003">
            <a:schemeClr val="lt2"/>
          </a:fillRef>
          <a:effectRef idx="0">
            <a:scrgbClr r="0" g="0" b="0"/>
          </a:effectRef>
          <a:fontRef idx="major"/>
        </p:style>
        <p:txBody>
          <a:bodyPr>
            <a:normAutofit fontScale="90000"/>
          </a:bodyPr>
          <a:lstStyle/>
          <a:p>
            <a:r>
              <a:rPr lang="ru-RU" sz="1600" i="1" dirty="0" smtClean="0">
                <a:solidFill>
                  <a:schemeClr val="tx1"/>
                </a:solidFill>
              </a:rPr>
              <a:t>Ты, Кубань, ты, наша родина, </a:t>
            </a:r>
            <a:br>
              <a:rPr lang="ru-RU" sz="1600" i="1" dirty="0" smtClean="0">
                <a:solidFill>
                  <a:schemeClr val="tx1"/>
                </a:solidFill>
              </a:rPr>
            </a:br>
            <a:r>
              <a:rPr lang="ru-RU" sz="1600" i="1" dirty="0" smtClean="0">
                <a:solidFill>
                  <a:schemeClr val="tx1"/>
                </a:solidFill>
              </a:rPr>
              <a:t>Вековой наш богатырь! </a:t>
            </a:r>
            <a:br>
              <a:rPr lang="ru-RU" sz="1600" i="1" dirty="0" smtClean="0">
                <a:solidFill>
                  <a:schemeClr val="tx1"/>
                </a:solidFill>
              </a:rPr>
            </a:br>
            <a:r>
              <a:rPr lang="ru-RU" sz="1600" i="1" dirty="0" smtClean="0">
                <a:solidFill>
                  <a:schemeClr val="tx1"/>
                </a:solidFill>
              </a:rPr>
              <a:t>Многоводная, раздольная, </a:t>
            </a:r>
            <a:br>
              <a:rPr lang="ru-RU" sz="1600" i="1" dirty="0" smtClean="0">
                <a:solidFill>
                  <a:schemeClr val="tx1"/>
                </a:solidFill>
              </a:rPr>
            </a:br>
            <a:r>
              <a:rPr lang="ru-RU" sz="1600" i="1" dirty="0" smtClean="0">
                <a:solidFill>
                  <a:schemeClr val="tx1"/>
                </a:solidFill>
              </a:rPr>
              <a:t>Разлилась ты вдаль и вширь. </a:t>
            </a:r>
            <a:br>
              <a:rPr lang="ru-RU" sz="1600" i="1" dirty="0" smtClean="0">
                <a:solidFill>
                  <a:schemeClr val="tx1"/>
                </a:solidFill>
              </a:rPr>
            </a:br>
            <a:r>
              <a:rPr lang="ru-RU" sz="1600" i="1" dirty="0" smtClean="0">
                <a:solidFill>
                  <a:schemeClr val="tx1"/>
                </a:solidFill>
              </a:rPr>
              <a:t/>
            </a:r>
            <a:br>
              <a:rPr lang="ru-RU" sz="1600" i="1" dirty="0" smtClean="0">
                <a:solidFill>
                  <a:schemeClr val="tx1"/>
                </a:solidFill>
              </a:rPr>
            </a:br>
            <a:r>
              <a:rPr lang="ru-RU" sz="1600" i="1" dirty="0" smtClean="0">
                <a:solidFill>
                  <a:schemeClr val="tx1"/>
                </a:solidFill>
              </a:rPr>
              <a:t>Из далеких стран полуденных, </a:t>
            </a:r>
            <a:br>
              <a:rPr lang="ru-RU" sz="1600" i="1" dirty="0" smtClean="0">
                <a:solidFill>
                  <a:schemeClr val="tx1"/>
                </a:solidFill>
              </a:rPr>
            </a:br>
            <a:r>
              <a:rPr lang="ru-RU" sz="1600" i="1" dirty="0" smtClean="0">
                <a:solidFill>
                  <a:schemeClr val="tx1"/>
                </a:solidFill>
              </a:rPr>
              <a:t>Из заморской стороны </a:t>
            </a:r>
            <a:br>
              <a:rPr lang="ru-RU" sz="1600" i="1" dirty="0" smtClean="0">
                <a:solidFill>
                  <a:schemeClr val="tx1"/>
                </a:solidFill>
              </a:rPr>
            </a:br>
            <a:r>
              <a:rPr lang="ru-RU" sz="1600" i="1" dirty="0" smtClean="0">
                <a:solidFill>
                  <a:schemeClr val="tx1"/>
                </a:solidFill>
              </a:rPr>
              <a:t>Бьем челом тебе, родимая, </a:t>
            </a:r>
            <a:br>
              <a:rPr lang="ru-RU" sz="1600" i="1" dirty="0" smtClean="0">
                <a:solidFill>
                  <a:schemeClr val="tx1"/>
                </a:solidFill>
              </a:rPr>
            </a:br>
            <a:r>
              <a:rPr lang="ru-RU" sz="1600" i="1" dirty="0" smtClean="0">
                <a:solidFill>
                  <a:schemeClr val="tx1"/>
                </a:solidFill>
              </a:rPr>
              <a:t>Твои верные сыны. </a:t>
            </a:r>
            <a:br>
              <a:rPr lang="ru-RU" sz="1600" i="1" dirty="0" smtClean="0">
                <a:solidFill>
                  <a:schemeClr val="tx1"/>
                </a:solidFill>
              </a:rPr>
            </a:br>
            <a:r>
              <a:rPr lang="ru-RU" sz="1600" i="1" dirty="0" smtClean="0">
                <a:solidFill>
                  <a:schemeClr val="tx1"/>
                </a:solidFill>
              </a:rPr>
              <a:t/>
            </a:r>
            <a:br>
              <a:rPr lang="ru-RU" sz="1600" i="1" dirty="0" smtClean="0">
                <a:solidFill>
                  <a:schemeClr val="tx1"/>
                </a:solidFill>
              </a:rPr>
            </a:br>
            <a:r>
              <a:rPr lang="ru-RU" sz="1600" i="1" dirty="0" smtClean="0">
                <a:solidFill>
                  <a:schemeClr val="tx1"/>
                </a:solidFill>
              </a:rPr>
              <a:t>О тебе здесь </a:t>
            </a:r>
            <a:r>
              <a:rPr lang="ru-RU" sz="1600" i="1" dirty="0" err="1" smtClean="0">
                <a:solidFill>
                  <a:schemeClr val="tx1"/>
                </a:solidFill>
              </a:rPr>
              <a:t>вспоминаючи</a:t>
            </a:r>
            <a:r>
              <a:rPr lang="ru-RU" sz="1600" i="1" dirty="0" smtClean="0">
                <a:solidFill>
                  <a:schemeClr val="tx1"/>
                </a:solidFill>
              </a:rPr>
              <a:t>, </a:t>
            </a:r>
            <a:br>
              <a:rPr lang="ru-RU" sz="1600" i="1" dirty="0" smtClean="0">
                <a:solidFill>
                  <a:schemeClr val="tx1"/>
                </a:solidFill>
              </a:rPr>
            </a:br>
            <a:r>
              <a:rPr lang="ru-RU" sz="1600" i="1" dirty="0" smtClean="0">
                <a:solidFill>
                  <a:schemeClr val="tx1"/>
                </a:solidFill>
              </a:rPr>
              <a:t>Песню дружно мы поем, </a:t>
            </a:r>
            <a:br>
              <a:rPr lang="ru-RU" sz="1600" i="1" dirty="0" smtClean="0">
                <a:solidFill>
                  <a:schemeClr val="tx1"/>
                </a:solidFill>
              </a:rPr>
            </a:br>
            <a:r>
              <a:rPr lang="ru-RU" sz="1600" i="1" dirty="0" smtClean="0">
                <a:solidFill>
                  <a:schemeClr val="tx1"/>
                </a:solidFill>
              </a:rPr>
              <a:t>Про твои станицы вольные, </a:t>
            </a:r>
            <a:br>
              <a:rPr lang="ru-RU" sz="1600" i="1" dirty="0" smtClean="0">
                <a:solidFill>
                  <a:schemeClr val="tx1"/>
                </a:solidFill>
              </a:rPr>
            </a:br>
            <a:r>
              <a:rPr lang="ru-RU" sz="1600" i="1" dirty="0" smtClean="0">
                <a:solidFill>
                  <a:schemeClr val="tx1"/>
                </a:solidFill>
              </a:rPr>
              <a:t>Про родной отцовский дом. </a:t>
            </a:r>
            <a:br>
              <a:rPr lang="ru-RU" sz="1600" i="1" dirty="0" smtClean="0">
                <a:solidFill>
                  <a:schemeClr val="tx1"/>
                </a:solidFill>
              </a:rPr>
            </a:br>
            <a:r>
              <a:rPr lang="ru-RU" sz="1600" i="1" dirty="0" smtClean="0">
                <a:solidFill>
                  <a:schemeClr val="tx1"/>
                </a:solidFill>
              </a:rPr>
              <a:t/>
            </a:r>
            <a:br>
              <a:rPr lang="ru-RU" sz="1600" i="1" dirty="0" smtClean="0">
                <a:solidFill>
                  <a:schemeClr val="tx1"/>
                </a:solidFill>
              </a:rPr>
            </a:br>
            <a:r>
              <a:rPr lang="ru-RU" sz="1600" i="1" dirty="0" smtClean="0">
                <a:solidFill>
                  <a:schemeClr val="tx1"/>
                </a:solidFill>
              </a:rPr>
              <a:t>О тебе здесь </a:t>
            </a:r>
            <a:r>
              <a:rPr lang="ru-RU" sz="1600" i="1" dirty="0" err="1" smtClean="0">
                <a:solidFill>
                  <a:schemeClr val="tx1"/>
                </a:solidFill>
              </a:rPr>
              <a:t>вспоминаючи</a:t>
            </a:r>
            <a:r>
              <a:rPr lang="ru-RU" sz="1600" i="1" dirty="0" smtClean="0">
                <a:solidFill>
                  <a:schemeClr val="tx1"/>
                </a:solidFill>
              </a:rPr>
              <a:t>, </a:t>
            </a:r>
            <a:br>
              <a:rPr lang="ru-RU" sz="1600" i="1" dirty="0" smtClean="0">
                <a:solidFill>
                  <a:schemeClr val="tx1"/>
                </a:solidFill>
              </a:rPr>
            </a:br>
            <a:r>
              <a:rPr lang="ru-RU" sz="1600" i="1" dirty="0" smtClean="0">
                <a:solidFill>
                  <a:schemeClr val="tx1"/>
                </a:solidFill>
              </a:rPr>
              <a:t>Как о матери родной, </a:t>
            </a:r>
            <a:br>
              <a:rPr lang="ru-RU" sz="1600" i="1" dirty="0" smtClean="0">
                <a:solidFill>
                  <a:schemeClr val="tx1"/>
                </a:solidFill>
              </a:rPr>
            </a:br>
            <a:r>
              <a:rPr lang="ru-RU" sz="1600" i="1" dirty="0" smtClean="0">
                <a:solidFill>
                  <a:schemeClr val="tx1"/>
                </a:solidFill>
              </a:rPr>
              <a:t>На врага на басурманина </a:t>
            </a:r>
            <a:br>
              <a:rPr lang="ru-RU" sz="1600" i="1" dirty="0" smtClean="0">
                <a:solidFill>
                  <a:schemeClr val="tx1"/>
                </a:solidFill>
              </a:rPr>
            </a:br>
            <a:r>
              <a:rPr lang="ru-RU" sz="1600" i="1" dirty="0" smtClean="0">
                <a:solidFill>
                  <a:schemeClr val="tx1"/>
                </a:solidFill>
              </a:rPr>
              <a:t>Мы идем на смертный бой. </a:t>
            </a:r>
            <a:br>
              <a:rPr lang="ru-RU" sz="1600" i="1" dirty="0" smtClean="0">
                <a:solidFill>
                  <a:schemeClr val="tx1"/>
                </a:solidFill>
              </a:rPr>
            </a:br>
            <a:r>
              <a:rPr lang="ru-RU" sz="1600" i="1" dirty="0" smtClean="0">
                <a:solidFill>
                  <a:schemeClr val="tx1"/>
                </a:solidFill>
              </a:rPr>
              <a:t/>
            </a:r>
            <a:br>
              <a:rPr lang="ru-RU" sz="1600" i="1" dirty="0" smtClean="0">
                <a:solidFill>
                  <a:schemeClr val="tx1"/>
                </a:solidFill>
              </a:rPr>
            </a:br>
            <a:r>
              <a:rPr lang="ru-RU" sz="1600" i="1" dirty="0" smtClean="0">
                <a:solidFill>
                  <a:schemeClr val="tx1"/>
                </a:solidFill>
              </a:rPr>
              <a:t>О тебе здесь </a:t>
            </a:r>
            <a:r>
              <a:rPr lang="ru-RU" sz="1600" i="1" dirty="0" err="1" smtClean="0">
                <a:solidFill>
                  <a:schemeClr val="tx1"/>
                </a:solidFill>
              </a:rPr>
              <a:t>вспоминаючи</a:t>
            </a:r>
            <a:r>
              <a:rPr lang="ru-RU" sz="1600" i="1" dirty="0" smtClean="0">
                <a:solidFill>
                  <a:schemeClr val="tx1"/>
                </a:solidFill>
              </a:rPr>
              <a:t>, </a:t>
            </a:r>
            <a:br>
              <a:rPr lang="ru-RU" sz="1600" i="1" dirty="0" smtClean="0">
                <a:solidFill>
                  <a:schemeClr val="tx1"/>
                </a:solidFill>
              </a:rPr>
            </a:br>
            <a:r>
              <a:rPr lang="ru-RU" sz="1600" i="1" dirty="0" smtClean="0">
                <a:solidFill>
                  <a:schemeClr val="tx1"/>
                </a:solidFill>
              </a:rPr>
              <a:t>За тебя ль не постоять, </a:t>
            </a:r>
            <a:br>
              <a:rPr lang="ru-RU" sz="1600" i="1" dirty="0" smtClean="0">
                <a:solidFill>
                  <a:schemeClr val="tx1"/>
                </a:solidFill>
              </a:rPr>
            </a:br>
            <a:r>
              <a:rPr lang="ru-RU" sz="1600" i="1" dirty="0" smtClean="0">
                <a:solidFill>
                  <a:schemeClr val="tx1"/>
                </a:solidFill>
              </a:rPr>
              <a:t>За твою ли славу старую </a:t>
            </a:r>
            <a:br>
              <a:rPr lang="ru-RU" sz="1600" i="1" dirty="0" smtClean="0">
                <a:solidFill>
                  <a:schemeClr val="tx1"/>
                </a:solidFill>
              </a:rPr>
            </a:br>
            <a:r>
              <a:rPr lang="ru-RU" sz="1600" i="1" dirty="0" smtClean="0">
                <a:solidFill>
                  <a:schemeClr val="tx1"/>
                </a:solidFill>
              </a:rPr>
              <a:t>Жизнь свою ли не отдать? </a:t>
            </a:r>
            <a:br>
              <a:rPr lang="ru-RU" sz="1600" i="1" dirty="0" smtClean="0">
                <a:solidFill>
                  <a:schemeClr val="tx1"/>
                </a:solidFill>
              </a:rPr>
            </a:br>
            <a:r>
              <a:rPr lang="ru-RU" sz="1600" i="1" dirty="0" smtClean="0">
                <a:solidFill>
                  <a:schemeClr val="tx1"/>
                </a:solidFill>
              </a:rPr>
              <a:t/>
            </a:r>
            <a:br>
              <a:rPr lang="ru-RU" sz="1600" i="1" dirty="0" smtClean="0">
                <a:solidFill>
                  <a:schemeClr val="tx1"/>
                </a:solidFill>
              </a:rPr>
            </a:br>
            <a:r>
              <a:rPr lang="ru-RU" sz="1600" i="1" dirty="0" smtClean="0">
                <a:solidFill>
                  <a:schemeClr val="tx1"/>
                </a:solidFill>
              </a:rPr>
              <a:t>Мы, как дань свою покорную, </a:t>
            </a:r>
            <a:br>
              <a:rPr lang="ru-RU" sz="1600" i="1" dirty="0" smtClean="0">
                <a:solidFill>
                  <a:schemeClr val="tx1"/>
                </a:solidFill>
              </a:rPr>
            </a:br>
            <a:r>
              <a:rPr lang="ru-RU" sz="1600" i="1" dirty="0" smtClean="0">
                <a:solidFill>
                  <a:schemeClr val="tx1"/>
                </a:solidFill>
              </a:rPr>
              <a:t>От прославленных знамен </a:t>
            </a:r>
            <a:br>
              <a:rPr lang="ru-RU" sz="1600" i="1" dirty="0" smtClean="0">
                <a:solidFill>
                  <a:schemeClr val="tx1"/>
                </a:solidFill>
              </a:rPr>
            </a:br>
            <a:r>
              <a:rPr lang="ru-RU" sz="1600" i="1" dirty="0" smtClean="0">
                <a:solidFill>
                  <a:schemeClr val="tx1"/>
                </a:solidFill>
              </a:rPr>
              <a:t>Шлем тебе, Кубань родимая, </a:t>
            </a:r>
            <a:br>
              <a:rPr lang="ru-RU" sz="1600" i="1" dirty="0" smtClean="0">
                <a:solidFill>
                  <a:schemeClr val="tx1"/>
                </a:solidFill>
              </a:rPr>
            </a:br>
            <a:r>
              <a:rPr lang="ru-RU" sz="1600" i="1" dirty="0" smtClean="0">
                <a:solidFill>
                  <a:schemeClr val="tx1"/>
                </a:solidFill>
              </a:rPr>
              <a:t>До сырой земли поклон</a:t>
            </a:r>
            <a:r>
              <a:rPr lang="ru-RU" sz="1600" dirty="0" smtClean="0"/>
              <a:t/>
            </a:r>
            <a:br>
              <a:rPr lang="ru-RU" sz="1600" dirty="0" smtClean="0"/>
            </a:br>
            <a:endParaRPr lang="ru-RU" sz="1600" dirty="0"/>
          </a:p>
        </p:txBody>
      </p:sp>
      <p:sp>
        <p:nvSpPr>
          <p:cNvPr id="3" name="Содержимое 2"/>
          <p:cNvSpPr>
            <a:spLocks noGrp="1"/>
          </p:cNvSpPr>
          <p:nvPr>
            <p:ph idx="1"/>
          </p:nvPr>
        </p:nvSpPr>
        <p:spPr>
          <a:xfrm>
            <a:off x="4143372" y="2428868"/>
            <a:ext cx="5000628" cy="4429132"/>
          </a:xfrm>
        </p:spPr>
        <p:style>
          <a:lnRef idx="0">
            <a:scrgbClr r="0" g="0" b="0"/>
          </a:lnRef>
          <a:fillRef idx="1003">
            <a:schemeClr val="lt2"/>
          </a:fillRef>
          <a:effectRef idx="0">
            <a:scrgbClr r="0" g="0" b="0"/>
          </a:effectRef>
          <a:fontRef idx="major"/>
        </p:style>
        <p:txBody>
          <a:bodyPr>
            <a:normAutofit/>
          </a:bodyPr>
          <a:lstStyle/>
          <a:p>
            <a:pPr marL="180000" indent="468000" algn="just">
              <a:buNone/>
            </a:pPr>
            <a:endParaRPr lang="ru-RU" sz="1600" dirty="0" smtClean="0">
              <a:latin typeface="+mn-lt"/>
            </a:endParaRPr>
          </a:p>
          <a:p>
            <a:pPr marL="180000" indent="468000" algn="just">
              <a:buNone/>
            </a:pPr>
            <a:r>
              <a:rPr lang="ru-RU" sz="1600" dirty="0" smtClean="0">
                <a:latin typeface="+mn-lt"/>
              </a:rPr>
              <a:t>Как хотелось казакам сохранить в памяти все, что связано с домом родным, с мирным станичным житьем, с полноводной рекой Кубанью - матушкой, с раздольными и душевными песнями родных мест. И война родила еще один шедевр: песня "Ты Кубань, ты наша Родина".</a:t>
            </a:r>
          </a:p>
          <a:p>
            <a:pPr marL="180000" indent="468000" algn="just">
              <a:buNone/>
            </a:pPr>
            <a:r>
              <a:rPr lang="ru-RU" sz="1600" dirty="0" smtClean="0">
                <a:latin typeface="+mn-lt"/>
              </a:rPr>
              <a:t>Эта песня в настоящее время является гимном Краснодарского края. Музыка народная.</a:t>
            </a:r>
          </a:p>
          <a:p>
            <a:pPr marL="180000" indent="468000" algn="just">
              <a:buNone/>
            </a:pPr>
            <a:r>
              <a:rPr lang="ru-RU" sz="1600" dirty="0" smtClean="0">
                <a:latin typeface="+mn-lt"/>
              </a:rPr>
              <a:t>Гимн был принят законом Краснодарского края «О символах Краснодарского края" от 24 марта 1995 года Законодательным Собранием Краснодарского края. Глава 3,ст. 16.</a:t>
            </a:r>
          </a:p>
          <a:p>
            <a:pPr marL="180000" indent="468000">
              <a:buNone/>
            </a:pPr>
            <a:endParaRPr lang="ru-RU" sz="1800" dirty="0" smtClean="0"/>
          </a:p>
          <a:p>
            <a:pPr marL="180000" indent="468000">
              <a:buNone/>
            </a:pPr>
            <a:endParaRPr lang="ru-RU" sz="1800" dirty="0" smtClean="0"/>
          </a:p>
          <a:p>
            <a:pPr marL="180000" indent="468000">
              <a:buNone/>
            </a:pPr>
            <a:endParaRPr lang="ru-RU" sz="1700" dirty="0" smtClean="0"/>
          </a:p>
          <a:p>
            <a:endParaRPr lang="ru-RU" dirty="0"/>
          </a:p>
        </p:txBody>
      </p:sp>
      <p:pic>
        <p:nvPicPr>
          <p:cNvPr id="4" name="Picture 2" descr="C:\Users\user\Deskto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7818" y="285728"/>
            <a:ext cx="2643206" cy="161381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quotDikaya-diviziyaquot-Gimn-Иngushskogo-polka-1914(muzofon.com).mp3">
            <a:hlinkClick r:id="" action="ppaction://media"/>
          </p:cNvPr>
          <p:cNvPicPr>
            <a:picLocks noRot="1" noChangeAspect="1"/>
          </p:cNvPicPr>
          <p:nvPr>
            <a:audioFile r:link="rId1"/>
          </p:nvPr>
        </p:nvPicPr>
        <p:blipFill>
          <a:blip r:embed="rId4" cstate="print"/>
          <a:stretch>
            <a:fillRect/>
          </a:stretch>
        </p:blipFill>
        <p:spPr>
          <a:xfrm>
            <a:off x="8711952" y="6497961"/>
            <a:ext cx="432048" cy="360039"/>
          </a:xfrm>
          <a:prstGeom prst="rect">
            <a:avLst/>
          </a:prstGeom>
        </p:spPr>
      </p:pic>
      <p:sp>
        <p:nvSpPr>
          <p:cNvPr id="2" name="Заголовок 1"/>
          <p:cNvSpPr>
            <a:spLocks noGrp="1"/>
          </p:cNvSpPr>
          <p:nvPr>
            <p:ph type="title"/>
          </p:nvPr>
        </p:nvSpPr>
        <p:spPr>
          <a:xfrm>
            <a:off x="2928926" y="0"/>
            <a:ext cx="6215074" cy="1417638"/>
          </a:xfrm>
        </p:spPr>
        <p:style>
          <a:lnRef idx="1">
            <a:schemeClr val="accent3"/>
          </a:lnRef>
          <a:fillRef idx="1003">
            <a:schemeClr val="lt2"/>
          </a:fillRef>
          <a:effectRef idx="1">
            <a:schemeClr val="accent3"/>
          </a:effectRef>
          <a:fontRef idx="minor">
            <a:schemeClr val="dk1"/>
          </a:fontRef>
        </p:style>
        <p:txBody>
          <a:bodyPr>
            <a:normAutofit/>
          </a:bodyPr>
          <a:lstStyle/>
          <a:p>
            <a:r>
              <a:rPr lang="ru-RU" i="1" dirty="0" smtClean="0">
                <a:solidFill>
                  <a:schemeClr val="tx1"/>
                </a:solidFill>
              </a:rPr>
              <a:t>"Кавказская туземная конная дивизия"</a:t>
            </a:r>
            <a:endParaRPr lang="ru-RU" i="1" dirty="0">
              <a:solidFill>
                <a:schemeClr val="tx1"/>
              </a:solidFill>
            </a:endParaRPr>
          </a:p>
        </p:txBody>
      </p:sp>
      <p:sp>
        <p:nvSpPr>
          <p:cNvPr id="3" name="Содержимое 2"/>
          <p:cNvSpPr>
            <a:spLocks noGrp="1"/>
          </p:cNvSpPr>
          <p:nvPr>
            <p:ph idx="1"/>
          </p:nvPr>
        </p:nvSpPr>
        <p:spPr>
          <a:xfrm>
            <a:off x="2928926" y="1428736"/>
            <a:ext cx="6215074" cy="5429264"/>
          </a:xfrm>
        </p:spPr>
        <p:style>
          <a:lnRef idx="1">
            <a:schemeClr val="accent3"/>
          </a:lnRef>
          <a:fillRef idx="1003">
            <a:schemeClr val="lt2"/>
          </a:fillRef>
          <a:effectRef idx="1">
            <a:schemeClr val="accent3"/>
          </a:effectRef>
          <a:fontRef idx="minor">
            <a:schemeClr val="dk1"/>
          </a:fontRef>
        </p:style>
        <p:txBody>
          <a:bodyPr>
            <a:normAutofit/>
          </a:bodyPr>
          <a:lstStyle/>
          <a:p>
            <a:pPr marL="180000">
              <a:buNone/>
            </a:pPr>
            <a:endParaRPr lang="ru-RU" sz="1600" i="1" dirty="0"/>
          </a:p>
        </p:txBody>
      </p:sp>
      <p:pic>
        <p:nvPicPr>
          <p:cNvPr id="1026" name="Picture 2" descr="C:\Documents and Settings\11класс\Рабочий стол\Презентация 10 А\Кубань в 1 мировую войну\Дикая девизия3.jpg"/>
          <p:cNvPicPr>
            <a:picLocks noChangeAspect="1" noChangeArrowheads="1"/>
          </p:cNvPicPr>
          <p:nvPr/>
        </p:nvPicPr>
        <p:blipFill>
          <a:blip r:embed="rId5" cstate="print"/>
          <a:srcRect/>
          <a:stretch>
            <a:fillRect/>
          </a:stretch>
        </p:blipFill>
        <p:spPr bwMode="auto">
          <a:xfrm rot="21172845">
            <a:off x="167594" y="3760684"/>
            <a:ext cx="2883944" cy="288394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7" name="Picture 3" descr="C:\Documents and Settings\11класс\Рабочий стол\Презентация 10 А\Кубань в 1 мировую войну\Дикая девизия4.jpg"/>
          <p:cNvPicPr>
            <a:picLocks noChangeAspect="1" noChangeArrowheads="1"/>
          </p:cNvPicPr>
          <p:nvPr/>
        </p:nvPicPr>
        <p:blipFill>
          <a:blip r:embed="rId6" cstate="print"/>
          <a:srcRect/>
          <a:stretch>
            <a:fillRect/>
          </a:stretch>
        </p:blipFill>
        <p:spPr bwMode="auto">
          <a:xfrm rot="21281052">
            <a:off x="2193535" y="1599371"/>
            <a:ext cx="3876903" cy="283542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8" name="Picture 4" descr="C:\Documents and Settings\11класс\Рабочий стол\Презентация 10 А\Кубань в 1 мировую войну\Дикая девизия2.jpg"/>
          <p:cNvPicPr>
            <a:picLocks noChangeAspect="1" noChangeArrowheads="1"/>
          </p:cNvPicPr>
          <p:nvPr/>
        </p:nvPicPr>
        <p:blipFill>
          <a:blip r:embed="rId7" cstate="print"/>
          <a:srcRect/>
          <a:stretch>
            <a:fillRect/>
          </a:stretch>
        </p:blipFill>
        <p:spPr bwMode="auto">
          <a:xfrm>
            <a:off x="5208300" y="3992249"/>
            <a:ext cx="3719675" cy="268573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childTnLst>
            <p:audio>
              <p:cMediaNode vol="20000">
                <p:cTn id="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28736"/>
          </a:xfrm>
        </p:spPr>
        <p:style>
          <a:lnRef idx="0">
            <a:scrgbClr r="0" g="0" b="0"/>
          </a:lnRef>
          <a:fillRef idx="1003">
            <a:schemeClr val="lt2"/>
          </a:fillRef>
          <a:effectRef idx="0">
            <a:scrgbClr r="0" g="0" b="0"/>
          </a:effectRef>
          <a:fontRef idx="major"/>
        </p:style>
        <p:txBody>
          <a:bodyPr/>
          <a:lstStyle/>
          <a:p>
            <a:endParaRPr lang="ru-RU" i="1" dirty="0">
              <a:solidFill>
                <a:schemeClr val="tx1"/>
              </a:solidFill>
            </a:endParaRPr>
          </a:p>
        </p:txBody>
      </p:sp>
      <p:sp>
        <p:nvSpPr>
          <p:cNvPr id="3" name="Содержимое 2"/>
          <p:cNvSpPr>
            <a:spLocks noGrp="1"/>
          </p:cNvSpPr>
          <p:nvPr>
            <p:ph idx="1"/>
          </p:nvPr>
        </p:nvSpPr>
        <p:spPr>
          <a:xfrm>
            <a:off x="0" y="1428736"/>
            <a:ext cx="9144000" cy="5429264"/>
          </a:xfrm>
        </p:spPr>
        <p:style>
          <a:lnRef idx="0">
            <a:scrgbClr r="0" g="0" b="0"/>
          </a:lnRef>
          <a:fillRef idx="1003">
            <a:schemeClr val="lt2"/>
          </a:fillRef>
          <a:effectRef idx="0">
            <a:scrgbClr r="0" g="0" b="0"/>
          </a:effectRef>
          <a:fontRef idx="major"/>
        </p:style>
        <p:txBody>
          <a:bodyPr/>
          <a:lstStyle/>
          <a:p>
            <a:pPr marL="180000" indent="468000">
              <a:buNone/>
            </a:pPr>
            <a:r>
              <a:rPr lang="ru-RU" dirty="0" smtClean="0">
                <a:latin typeface="+mn-lt"/>
              </a:rPr>
              <a:t>Будем же достойны их памяти! Сложим голову перед их подвигами и передадим рассказы о том горьком времени потомкам! </a:t>
            </a:r>
          </a:p>
          <a:p>
            <a:pPr algn="r">
              <a:buNone/>
            </a:pPr>
            <a:endParaRPr lang="ru-RU" dirty="0" smtClean="0">
              <a:latin typeface="+mn-lt"/>
            </a:endParaRPr>
          </a:p>
          <a:p>
            <a:pPr algn="r">
              <a:buNone/>
            </a:pPr>
            <a:r>
              <a:rPr lang="ru-RU" dirty="0" smtClean="0">
                <a:latin typeface="+mn-lt"/>
              </a:rPr>
              <a:t>Пусть будет все, как людям надо, </a:t>
            </a:r>
          </a:p>
          <a:p>
            <a:pPr algn="r">
              <a:spcBef>
                <a:spcPts val="0"/>
              </a:spcBef>
              <a:buNone/>
            </a:pPr>
            <a:r>
              <a:rPr lang="ru-RU" dirty="0" smtClean="0">
                <a:latin typeface="+mn-lt"/>
              </a:rPr>
              <a:t>Чтобы, забыв идейный страх.</a:t>
            </a:r>
          </a:p>
          <a:p>
            <a:pPr algn="r">
              <a:spcBef>
                <a:spcPts val="0"/>
              </a:spcBef>
              <a:buNone/>
            </a:pPr>
            <a:r>
              <a:rPr lang="ru-RU" dirty="0" smtClean="0">
                <a:latin typeface="+mn-lt"/>
              </a:rPr>
              <a:t>Своих детей, а не снаряды</a:t>
            </a:r>
          </a:p>
          <a:p>
            <a:pPr algn="r">
              <a:spcBef>
                <a:spcPts val="0"/>
              </a:spcBef>
              <a:buNone/>
            </a:pPr>
            <a:r>
              <a:rPr lang="ru-RU" dirty="0" smtClean="0">
                <a:latin typeface="+mn-lt"/>
              </a:rPr>
              <a:t>Планета б нянчила в руках</a:t>
            </a:r>
          </a:p>
          <a:p>
            <a:pPr>
              <a:buNone/>
            </a:pPr>
            <a:endParaRPr lang="ru-RU" dirty="0" smtClean="0"/>
          </a:p>
          <a:p>
            <a:pPr>
              <a:buNone/>
            </a:pPr>
            <a:endParaRPr lang="ru-RU"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TotalTime>
  <Words>911</Words>
  <Application>Microsoft Office PowerPoint</Application>
  <PresentationFormat>Экран (4:3)</PresentationFormat>
  <Paragraphs>63</Paragraphs>
  <Slides>10</Slides>
  <Notes>6</Notes>
  <HiddenSlides>0</HiddenSlides>
  <MMClips>5</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Кубань в Первой мировой Войне</vt:lpstr>
      <vt:lpstr>Кубанское войско в дни мобилизации 1914г</vt:lpstr>
      <vt:lpstr>Ткачёв Вячеслав Матвеевич</vt:lpstr>
      <vt:lpstr>Елена Чоба  Казак-Девица</vt:lpstr>
      <vt:lpstr>«Когда говорят пушки - музы не молчат».</vt:lpstr>
      <vt:lpstr>Николай  II на Кубани</vt:lpstr>
      <vt:lpstr>Ты, Кубань, ты, наша родина,  Вековой наш богатырь!  Многоводная, раздольная,  Разлилась ты вдаль и вширь.   Из далеких стран полуденных,  Из заморской стороны  Бьем челом тебе, родимая,  Твои верные сыны.   О тебе здесь вспоминаючи,  Песню дружно мы поем,  Про твои станицы вольные,  Про родной отцовский дом.   О тебе здесь вспоминаючи,  Как о матери родной,  На врага на басурманина  Мы идем на смертный бой.   О тебе здесь вспоминаючи,  За тебя ль не постоять,  За твою ли славу старую  Жизнь свою ли не отдать?   Мы, как дань свою покорную,  От прославленных знамен  Шлем тебе, Кубань родимая,  До сырой земли поклон </vt:lpstr>
      <vt:lpstr>"Кавказская туземная конная дивизия"</vt:lpstr>
      <vt:lpstr>Презентация PowerPoint</vt:lpstr>
      <vt:lpstr>Интернет ресурсы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Кубань в годы I Мировой Войны</dc:title>
  <cp:lastModifiedBy>СЦРО_1</cp:lastModifiedBy>
  <cp:revision>46</cp:revision>
  <dcterms:modified xsi:type="dcterms:W3CDTF">2014-12-22T05:26:18Z</dcterms:modified>
</cp:coreProperties>
</file>