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8" r:id="rId13"/>
    <p:sldId id="269" r:id="rId14"/>
    <p:sldId id="270" r:id="rId15"/>
    <p:sldId id="26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DAD"/>
    <a:srgbClr val="003366"/>
    <a:srgbClr val="0024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6;&#1086;&#1082;&#1091;&#1084;&#1077;&#1085;&#1090;&#1099;%20&#1041;&#1099;&#1089;&#1090;&#1088;&#1080;&#1094;&#1082;&#1072;&#1103;\&#1055;&#1088;&#1086;&#1077;&#1082;&#1090;%20&#1089;&#1077;&#1090;&#1100;%20&#1058;&#1052;&#1057;\&#1052;&#1086;&#1085;&#1080;&#1090;&#1086;&#1088;&#1080;&#1085;&#1075;\&#1052;&#1086;&#1085;&#1080;&#1090;&#1086;&#1088;&#1080;&#1085;&#1075;%2022\2022-05-12%20Monitoring%20deiatel'nosti%20metodicheskoi%20seti%20Nauchno-metodichesk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Sheet!$B$16</c:f>
              <c:strCache>
                <c:ptCount val="1"/>
                <c:pt idx="0">
                  <c:v>Оценка качества информационной поддержки деятельности методической сети по шкале от 1 до 10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Sheet!$A$17:$A$27</c:f>
              <c:strCache>
                <c:ptCount val="11"/>
                <c:pt idx="0">
                  <c:v>Каневской район</c:v>
                </c:pt>
                <c:pt idx="1">
                  <c:v>Туапсинский район</c:v>
                </c:pt>
                <c:pt idx="2">
                  <c:v>Тимашевский район</c:v>
                </c:pt>
                <c:pt idx="3">
                  <c:v>Красноармейский район</c:v>
                </c:pt>
                <c:pt idx="4">
                  <c:v>Темрюкский район</c:v>
                </c:pt>
                <c:pt idx="5">
                  <c:v>Крымский район</c:v>
                </c:pt>
                <c:pt idx="6">
                  <c:v>Щербиновский район</c:v>
                </c:pt>
                <c:pt idx="7">
                  <c:v>Ленинградский район</c:v>
                </c:pt>
                <c:pt idx="8">
                  <c:v>Город Горячий Ключ</c:v>
                </c:pt>
                <c:pt idx="9">
                  <c:v>Новокубанский район</c:v>
                </c:pt>
                <c:pt idx="10">
                  <c:v>Староминский район</c:v>
                </c:pt>
              </c:strCache>
            </c:strRef>
          </c:cat>
          <c:val>
            <c:numRef>
              <c:f>Sheet!$B$17:$B$27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8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Sheet!$C$16</c:f>
              <c:strCache>
                <c:ptCount val="1"/>
                <c:pt idx="0">
                  <c:v>Оценка качества консультационной поддержки деятельности методической сети по шкале от 1 до 10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Sheet!$A$17:$A$27</c:f>
              <c:strCache>
                <c:ptCount val="11"/>
                <c:pt idx="0">
                  <c:v>Каневской район</c:v>
                </c:pt>
                <c:pt idx="1">
                  <c:v>Туапсинский район</c:v>
                </c:pt>
                <c:pt idx="2">
                  <c:v>Тимашевский район</c:v>
                </c:pt>
                <c:pt idx="3">
                  <c:v>Красноармейский район</c:v>
                </c:pt>
                <c:pt idx="4">
                  <c:v>Темрюкский район</c:v>
                </c:pt>
                <c:pt idx="5">
                  <c:v>Крымский район</c:v>
                </c:pt>
                <c:pt idx="6">
                  <c:v>Щербиновский район</c:v>
                </c:pt>
                <c:pt idx="7">
                  <c:v>Ленинградский район</c:v>
                </c:pt>
                <c:pt idx="8">
                  <c:v>Город Горячий Ключ</c:v>
                </c:pt>
                <c:pt idx="9">
                  <c:v>Новокубанский район</c:v>
                </c:pt>
                <c:pt idx="10">
                  <c:v>Староминский район</c:v>
                </c:pt>
              </c:strCache>
            </c:strRef>
          </c:cat>
          <c:val>
            <c:numRef>
              <c:f>Sheet!$C$17:$C$27</c:f>
              <c:numCache>
                <c:formatCode>General</c:formatCode>
                <c:ptCount val="11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7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</c:numCache>
            </c:numRef>
          </c:val>
        </c:ser>
        <c:axId val="77849344"/>
        <c:axId val="77850880"/>
      </c:barChart>
      <c:catAx>
        <c:axId val="77849344"/>
        <c:scaling>
          <c:orientation val="minMax"/>
        </c:scaling>
        <c:axPos val="b"/>
        <c:tickLblPos val="nextTo"/>
        <c:crossAx val="77850880"/>
        <c:crosses val="autoZero"/>
        <c:auto val="1"/>
        <c:lblAlgn val="ctr"/>
        <c:lblOffset val="100"/>
      </c:catAx>
      <c:valAx>
        <c:axId val="77850880"/>
        <c:scaling>
          <c:orientation val="minMax"/>
          <c:max val="10"/>
        </c:scaling>
        <c:axPos val="l"/>
        <c:majorGridlines/>
        <c:numFmt formatCode="General" sourceLinked="1"/>
        <c:tickLblPos val="nextTo"/>
        <c:crossAx val="77849344"/>
        <c:crosses val="autoZero"/>
        <c:crossBetween val="between"/>
      </c:valAx>
    </c:plotArea>
    <c:legend>
      <c:legendPos val="b"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767088-1930-4E65-9AC7-662D38798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06F18A3-0D86-40C4-80A6-0746EEE81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E92CB1-6CA1-405F-967F-00500F1EA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BF3B-DCC1-4B7D-B3AB-0316FE69C48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7E2AD-959D-4C88-8392-17DA126AA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B75B27-07C2-4E84-AD90-695B08EA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B09-A008-448D-89B4-5E8318BE3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859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ABB9F6-592E-4AA8-B3B4-401DCA2EB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1708DBF-01B8-4FEA-B09D-E82E03C0C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BB3646-F923-484F-936A-343AFD46E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BF3B-DCC1-4B7D-B3AB-0316FE69C48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39BD0D-713E-4A34-842F-63438271F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AC3603-ADD9-4A21-9E81-5D40DE34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B09-A008-448D-89B4-5E8318BE3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546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880EEC7-B3E2-4B81-B0CD-A673401C6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BF60299-930D-4458-A3AA-5A460547D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1A8A69-FCB2-485D-A09C-01725704F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BF3B-DCC1-4B7D-B3AB-0316FE69C48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4F0C03A-6435-42A9-B468-CBAABB47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E8E3D7-19EB-4BF2-B9A3-FE60970C8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B09-A008-448D-89B4-5E8318BE3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48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84298F-858D-4AB0-8EB2-81C1D381F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4AC5F8-5A1B-4A8B-BBAA-96BF4F03E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EA0B330-0F42-4999-9512-5F1B7FC2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BF3B-DCC1-4B7D-B3AB-0316FE69C48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3DC426-0F91-43FF-A156-4EA740D58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CFB9831-C8A3-4FC4-9ECB-A6226158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B09-A008-448D-89B4-5E8318BE3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968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0097E2-603B-4F8D-8044-AD1051AB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B87DA9B-9E83-4F42-ADE2-9DE0A3CCA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E8FA0BF-5A2C-461C-84AE-16A9523DC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BF3B-DCC1-4B7D-B3AB-0316FE69C48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E34E65-BD7D-4991-B9AB-C4524017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8A53E6-DB9C-44A8-9208-94B0BDEB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B09-A008-448D-89B4-5E8318BE3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837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FC9A4E-7128-4E95-92ED-3935B36CB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76AD690-8DFA-4FD9-B909-F4577BFD1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28D564D-BBBB-450A-99C5-F04D20A32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AC0938F-2ACF-44A5-8B7B-25015B0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BF3B-DCC1-4B7D-B3AB-0316FE69C48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056772F-C1AC-44B6-AAEF-3FC3FEB9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0EC9598-E9B1-483E-B21A-FEF08B038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B09-A008-448D-89B4-5E8318BE3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5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868839-E170-443B-9C7F-1C8AFCAB2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0B717FE-4634-4615-A45B-92B80FE3C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940F2C7-15F2-4145-80C5-18BD995C8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5DC6356-169F-49B8-8030-F177D55F9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EE4B3D6-93E2-4009-81AE-50D186D93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5A6D1FE2-CC72-4EFF-BF3E-1DBD9BE90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BF3B-DCC1-4B7D-B3AB-0316FE69C48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8589769-80B6-4576-B7AA-43B1E3F28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2B1A01F-56A5-4779-AE56-99E46C6A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B09-A008-448D-89B4-5E8318BE3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832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76FBEC-9F64-4732-8E0A-42151ECA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7041BB6-CD74-4AF7-82E8-64EE567D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BF3B-DCC1-4B7D-B3AB-0316FE69C48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FEEE94B-E2EC-4D70-BE69-B1CE024BC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7CECBEA-0700-4337-8215-02959A90B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B09-A008-448D-89B4-5E8318BE3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814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8BEC149-1CD4-4209-8E0F-A1B64C959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BF3B-DCC1-4B7D-B3AB-0316FE69C48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3295BB4-ADED-4813-95AB-C4969C5C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EFF693C-05F4-49AD-B542-972521E5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B09-A008-448D-89B4-5E8318BE3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04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176C50-ACE5-42C2-BCD1-453317650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F1A0327-5113-4273-AEC5-0F04BA40C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BDBCC67-6D8C-4CC8-BC2C-A800BF7E0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A987400-9C19-47E8-A3CF-031A75951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BF3B-DCC1-4B7D-B3AB-0316FE69C48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216D1EB-B74D-4D0D-9C28-040A90D9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826177A-BD4E-4712-BFC8-478BE1174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B09-A008-448D-89B4-5E8318BE3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22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B67CC76-DAEA-4A4A-A7C3-25EAC2DE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6C42A13-EE43-4E6A-8682-59CDDE0317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E608F8F-C1F0-4FBE-A9C2-7BC0C3BAE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085FDED-FD08-48AE-B68F-086BD25F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BF3B-DCC1-4B7D-B3AB-0316FE69C48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010DAFA-04CF-4C74-BD36-6545C208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2D6636F-82CD-4A13-A663-AA0E99CA4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A8B09-A008-448D-89B4-5E8318BE3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69E51C-25BE-4769-B286-E7E86A410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655BC08-1108-4467-A420-27AD6DFCB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8B3FD85-E3F7-4D7A-A1F7-1006B7658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DBF3B-DCC1-4B7D-B3AB-0316FE69C48F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706BD4A-6C80-413B-AF5C-3E78E7AE4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35D2CB2-9AE2-46E6-BF00-07F1B820E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A8B09-A008-448D-89B4-5E8318BE37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040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proektiruembuduzhee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festivalkid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krasivayazadacha.tilda.ws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kotencovskiye.wixsite.com/kotencovskiye" TargetMode="External"/><Relationship Id="rId4" Type="http://schemas.openxmlformats.org/officeDocument/2006/relationships/hyperlink" Target="https://mngd28.wixsite.com/mng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Sample Pictures\new-logo-imc-0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09847" y="244444"/>
            <a:ext cx="1178208" cy="1178208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50AB138-B3FE-49CD-9B53-BC126D265D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48" y="144856"/>
            <a:ext cx="1395167" cy="1297917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176" y="2109458"/>
            <a:ext cx="87637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cs typeface="Adobe Devanagari" pitchFamily="18" charset="0"/>
              </a:rPr>
              <a:t>Отчёт о деятельности краевой инновационной площадки по теме «Научно-методическое сопровождение педагогов по развитию проектной и исследовательской компетентностей обучающихся»</a:t>
            </a:r>
            <a:endParaRPr lang="ru-RU" sz="3600" b="1" dirty="0">
              <a:solidFill>
                <a:srgbClr val="0070C0"/>
              </a:solidFill>
              <a:cs typeface="Adobe Devanagari" pitchFamily="18" charset="0"/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flipH="1">
            <a:off x="6944008" y="0"/>
            <a:ext cx="5247992" cy="68580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0245505" y="6488668"/>
            <a:ext cx="194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 июля 2022 г.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7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Z:\6.Фотоархив  ИМЦ\2021-2022\22.04.2022 Конкурс НОУ 22\IMG_94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4216" y="486623"/>
            <a:ext cx="5884753" cy="4413566"/>
          </a:xfrm>
          <a:prstGeom prst="rect">
            <a:avLst/>
          </a:prstGeom>
          <a:noFill/>
        </p:spPr>
      </p:pic>
      <p:pic>
        <p:nvPicPr>
          <p:cNvPr id="32770" name="Picture 2" descr="Z:\6.Фотоархив  ИМЦ\2021-2022\Конкурс проектных задач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5490" y="3790775"/>
            <a:ext cx="4811776" cy="2706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43301" y="5961104"/>
            <a:ext cx="429134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«КОНКУРС МЕТОДИЧЕСКИХ РАЗРАБОТОК ПРОЕКТНЫХ ЗАДАЧ»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2771" name="Picture 3" descr="Z:\6.Фотоархив  ИМЦ\2021-2022\Проектируем будущее\mat5_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8129" y="135802"/>
            <a:ext cx="4325179" cy="32459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0143" y="3004271"/>
            <a:ext cx="4291342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МЕТАПРЕДМЕТНАЯ НЕДЕЛЯ «ПРОЕКТИРУЕМ БУДУЩЕЕ»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4574" y="4726405"/>
            <a:ext cx="6096000" cy="646331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ШКОЛЬНЫХ НАУЧНЫХ ОБЩЕСТВ «НАУЧНОЕ ОБЩЕСТВО </a:t>
            </a:r>
            <a:r>
              <a:rPr lang="en-US" b="1" dirty="0" smtClean="0">
                <a:solidFill>
                  <a:schemeClr val="bg1"/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rPr>
              <a:t>XXI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ВЕКА»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flipH="1">
            <a:off x="10471842" y="5187636"/>
            <a:ext cx="1720158" cy="167036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924" y="316871"/>
            <a:ext cx="11497901" cy="6183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60904" y="543207"/>
            <a:ext cx="283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ПРОДУКТЫ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5846" name="Picture 6" descr="Линия пиктограмма портфеля стиля значка линейный изолированной на белом.  Символ портфель чемодана. Иллюстрация вектора - иллюстрации насчитывающей  просто, самомоднейше: 17578475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87238" y="1575303"/>
            <a:ext cx="1041149" cy="10498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9018" y="1872558"/>
            <a:ext cx="283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Методический кейс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182" y="3074432"/>
            <a:ext cx="847297" cy="8472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14670" y="3093267"/>
            <a:ext cx="283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Видеоролик о проекте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861" y="4738628"/>
            <a:ext cx="928842" cy="9288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94641" y="4739489"/>
            <a:ext cx="283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Программы дистанционных стажировок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5848" name="Picture 8" descr="Дневник – Бесплатные иконки: образование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92982" y="2059931"/>
            <a:ext cx="1172157" cy="117215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894621" y="2221117"/>
            <a:ext cx="3941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Дневник и тетрадь дистанционного стажёра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5850" name="Picture 10" descr="Интернет-символ – Бесплатные иконки: Карты и флаги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60202" y="3693815"/>
            <a:ext cx="872575" cy="8725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7822193" y="3631950"/>
            <a:ext cx="398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Сайты отдельных образовательных событий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5858" name="Picture 18" descr="Книга – Бесплатные иконки: образование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87776" y="5086697"/>
            <a:ext cx="1100264" cy="1100264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847845" y="5097100"/>
            <a:ext cx="3985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Сборники материалов научно-практических конференций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5862" name="Picture 22" descr="Lectures mythocritiques du roman québécois | Groupe Nota bene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041176" y="537549"/>
            <a:ext cx="1137341" cy="1137341"/>
          </a:xfrm>
          <a:prstGeom prst="rect">
            <a:avLst/>
          </a:prstGeom>
          <a:noFill/>
        </p:spPr>
      </p:pic>
      <p:sp>
        <p:nvSpPr>
          <p:cNvPr id="30" name="TextBox 29"/>
          <p:cNvSpPr txBox="1"/>
          <p:nvPr/>
        </p:nvSpPr>
        <p:spPr>
          <a:xfrm>
            <a:off x="7893112" y="1115085"/>
            <a:ext cx="3941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Методическое пособие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360" y="944804"/>
            <a:ext cx="5568619" cy="577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Z:\6.Фотоархив  ИМЦ\2021-2022\22.04.2022 Конкурс НОУ 22\IMG_88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1117" y="1111275"/>
            <a:ext cx="4744355" cy="35582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566999" y="4778406"/>
            <a:ext cx="5280587" cy="173893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100" i="1" dirty="0" smtClean="0">
                <a:solidFill>
                  <a:srgbClr val="0070C0"/>
                </a:solidFill>
              </a:rPr>
              <a:t>Наиболее востребованным оказался опыт МКУ «ИМЦ системы образования </a:t>
            </a:r>
            <a:r>
              <a:rPr lang="ru-RU" sz="2100" i="1" dirty="0" err="1" smtClean="0">
                <a:solidFill>
                  <a:srgbClr val="0070C0"/>
                </a:solidFill>
              </a:rPr>
              <a:t>Ейского</a:t>
            </a:r>
            <a:r>
              <a:rPr lang="ru-RU" sz="2100" i="1" dirty="0" smtClean="0">
                <a:solidFill>
                  <a:srgbClr val="0070C0"/>
                </a:solidFill>
              </a:rPr>
              <a:t> района» в сфере проведения </a:t>
            </a:r>
            <a:r>
              <a:rPr lang="ru-RU" sz="2100" i="1" dirty="0" err="1" smtClean="0">
                <a:solidFill>
                  <a:srgbClr val="0070C0"/>
                </a:solidFill>
              </a:rPr>
              <a:t>вебинаров</a:t>
            </a:r>
            <a:r>
              <a:rPr lang="ru-RU" sz="2100" i="1" dirty="0" smtClean="0">
                <a:solidFill>
                  <a:srgbClr val="0070C0"/>
                </a:solidFill>
              </a:rPr>
              <a:t> и конференций, посвящённых проектной и исследовательской деятельности</a:t>
            </a:r>
            <a:endParaRPr lang="ru-RU" sz="2100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"/>
            <a:ext cx="12191999" cy="861770"/>
          </a:xfrm>
          <a:prstGeom prst="rect">
            <a:avLst/>
          </a:prstGeom>
          <a:solidFill>
            <a:srgbClr val="0070C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ВКЛЮЧЕНИЕ ОБРАЗОВАТЕЛЬНЫХ СОБЫТИЙ И МЕТОДИЧЕСКИХ МЕРОПРИЯТИЙ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СИСТЕМУ РАБОТЫ СЕТЕВЫХ ПАРТНЁРОВ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431371" y="1220755"/>
          <a:ext cx="11041227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12192000" cy="984881"/>
          </a:xfrm>
          <a:prstGeom prst="rect">
            <a:avLst/>
          </a:prstGeom>
          <a:solidFill>
            <a:srgbClr val="0070C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УДОВЛЕТВОРЁННОСТЬ УЧАСТНИКОВ СЕТЕВОГО ВЗАИМОДЕЙСТВИЯ ИНФОРМАЦИОННОЙ И КОНСУЛЬТАЦИОННОЙ ПОДДЕРЖКОЙ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615549"/>
          </a:xfrm>
          <a:prstGeom prst="rect">
            <a:avLst/>
          </a:prstGeom>
          <a:solidFill>
            <a:srgbClr val="0070C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ПРЕДЛОЖЕНИЯ  ОТ УЧАСТНИКОВ МЕТОДИЧЕСКОЙ СЕТИ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5360" y="932722"/>
          <a:ext cx="11617291" cy="56592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12235"/>
                <a:gridCol w="9505056"/>
              </a:tblGrid>
              <a:tr h="25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/>
                        <a:t>Каневской район</a:t>
                      </a:r>
                      <a:endParaRPr lang="ru-RU" sz="16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/>
                        <a:t>Продолжение сетевого взаимодействия</a:t>
                      </a:r>
                      <a:endParaRPr lang="ru-RU" sz="1800" b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</a:tr>
              <a:tr h="7711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/>
                        <a:t>Туапсинский район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/>
                        <a:t>1. Продолжить дальнейшее взаимодействие </a:t>
                      </a:r>
                      <a:br>
                        <a:rPr lang="ru-RU" sz="1500" dirty="0"/>
                      </a:br>
                      <a:r>
                        <a:rPr lang="ru-RU" sz="1500" dirty="0" smtClean="0"/>
                        <a:t>2</a:t>
                      </a:r>
                      <a:r>
                        <a:rPr lang="ru-RU" sz="1500" dirty="0"/>
                        <a:t>. Стажировки для педагогов сделать менее продолжительными по времени. Лучше кратковременные, но несколько раз в течение года.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</a:tr>
              <a:tr h="27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Тимашевский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/>
                        <a:t>Готовы к дальнейшему сотрудничеству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</a:tr>
              <a:tr h="51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Красноармейский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/>
                        <a:t>Организация стажировок, очных практических семинаров для участников сетевого взаимодействия по актуальным вопросам, связанным с направлением работы методической сети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</a:tr>
              <a:tr h="51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Темрюкский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/>
                        <a:t>Продолжить проведение </a:t>
                      </a:r>
                      <a:r>
                        <a:rPr lang="ru-RU" sz="1500" dirty="0" err="1"/>
                        <a:t>вебинаров</a:t>
                      </a:r>
                      <a:r>
                        <a:rPr lang="ru-RU" sz="1500" dirty="0"/>
                        <a:t>, семинаров по различным темам и распространение опыта среди муниципалитетов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</a:tr>
              <a:tr h="10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Крымский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/>
                        <a:t>Все мероприятия проведены на высоком уровне, всегда оказывается консультативная помощь по вопросам сопровождению педагогов в сфере организации проектной и исследовательской деятельности обучающихся</a:t>
                      </a:r>
                      <a:r>
                        <a:rPr lang="ru-RU" sz="1500" dirty="0" smtClean="0"/>
                        <a:t>. Предложение </a:t>
                      </a:r>
                      <a:r>
                        <a:rPr lang="ru-RU" sz="1500" dirty="0"/>
                        <a:t>для развития сети методических служб - провести совместное мероприятие (</a:t>
                      </a:r>
                      <a:r>
                        <a:rPr lang="ru-RU" sz="1500" dirty="0" err="1"/>
                        <a:t>онлайн</a:t>
                      </a:r>
                      <a:r>
                        <a:rPr lang="ru-RU" sz="1500" dirty="0"/>
                        <a:t> стажировку) с целью распространения опыта каждого муниципального образования.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</a:tr>
              <a:tr h="10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Щербиновский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smtClean="0"/>
                        <a:t>1.Продолжать </a:t>
                      </a:r>
                      <a:r>
                        <a:rPr lang="ru-RU" sz="1500" dirty="0"/>
                        <a:t>деятельность методической сети в открытом формате (организация конкурсов, </a:t>
                      </a:r>
                      <a:r>
                        <a:rPr lang="ru-RU" sz="1500" dirty="0" err="1"/>
                        <a:t>вебинаров</a:t>
                      </a:r>
                      <a:r>
                        <a:rPr lang="ru-RU" sz="1500" dirty="0"/>
                        <a:t> и образовательных мероприятий);</a:t>
                      </a:r>
                      <a:br>
                        <a:rPr lang="ru-RU" sz="1500" dirty="0"/>
                      </a:br>
                      <a:r>
                        <a:rPr lang="ru-RU" sz="1500" dirty="0" smtClean="0"/>
                        <a:t>2.Формирование </a:t>
                      </a:r>
                      <a:r>
                        <a:rPr lang="ru-RU" sz="1500" dirty="0"/>
                        <a:t>банка данных экспертов по направлению деятельности методической сети с целью привлечения к экспертизе материалов в рамках сетевого взаимодействия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</a:tr>
              <a:tr h="257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Ленинградский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/>
                        <a:t>Создание банка научных руководителей проектных и исследовательских проектов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</a:tr>
              <a:tr h="32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Город Горячий Ключ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/>
                        <a:t>Развитие  проектно-исследовательской деятельности на базе центров "Точка роста".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Новокубанский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 smtClean="0"/>
                        <a:t>Трансляция </a:t>
                      </a:r>
                      <a:r>
                        <a:rPr lang="ru-RU" sz="1500" dirty="0"/>
                        <a:t>накопленного опыта не только в рамках одной методической сети, но и на краевом уровне.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/>
                        <a:t>Староминский район</a:t>
                      </a: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dirty="0"/>
                        <a:t>Благодарны за проведение интересных и насыщенных мероприятий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FAA971E-2CC0-44C6-B6D4-40AE47EB1F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264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42D55A3-D62F-488F-BD59-E82144A67B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818" y="262550"/>
            <a:ext cx="11525061" cy="6246892"/>
          </a:xfrm>
          <a:prstGeom prst="snip2DiagRect">
            <a:avLst/>
          </a:prstGeom>
        </p:spPr>
      </p:pic>
      <p:sp>
        <p:nvSpPr>
          <p:cNvPr id="4" name="Прямоугольный треугольник 3"/>
          <p:cNvSpPr/>
          <p:nvPr/>
        </p:nvSpPr>
        <p:spPr>
          <a:xfrm>
            <a:off x="0" y="5187636"/>
            <a:ext cx="1720158" cy="167036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flipH="1" flipV="1">
            <a:off x="10471842" y="0"/>
            <a:ext cx="1720158" cy="167036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300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850" y="615636"/>
            <a:ext cx="10800784" cy="563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459652" y="6334780"/>
            <a:ext cx="8182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hlinkClick r:id="rId3"/>
              </a:rPr>
              <a:t>https://sites.google.com/view/proektiruembuduzhee/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0" y="5187636"/>
            <a:ext cx="1720158" cy="167036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flipH="1" flipV="1">
            <a:off x="10471842" y="0"/>
            <a:ext cx="1720158" cy="167036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6416" y="193507"/>
            <a:ext cx="4979407" cy="637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email"/>
          <a:srcRect l="30756" t="18610" r="30517" b="9928"/>
          <a:stretch>
            <a:fillRect/>
          </a:stretch>
        </p:blipFill>
        <p:spPr bwMode="auto">
          <a:xfrm>
            <a:off x="6074875" y="172016"/>
            <a:ext cx="5151422" cy="631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6.Фотоархив  ИМЦ\2019-2020\18.10.2019 Конференция проектн деят\10091018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06939" y="1037219"/>
            <a:ext cx="6634996" cy="50261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486171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16048" y="4282290"/>
            <a:ext cx="38658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2019 г.</a:t>
            </a:r>
            <a:r>
              <a:rPr lang="ru-RU" dirty="0" smtClean="0">
                <a:solidFill>
                  <a:schemeClr val="bg1"/>
                </a:solidFill>
              </a:rPr>
              <a:t> – межрайонный формат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2020 г.</a:t>
            </a:r>
            <a:r>
              <a:rPr lang="ru-RU" dirty="0" smtClean="0">
                <a:solidFill>
                  <a:schemeClr val="bg1"/>
                </a:solidFill>
              </a:rPr>
              <a:t> – межрегиональный формат (конференция прошла при участии педагогов из республики Крым)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2021 г.</a:t>
            </a:r>
            <a:r>
              <a:rPr lang="ru-RU" dirty="0" smtClean="0">
                <a:solidFill>
                  <a:schemeClr val="bg1"/>
                </a:solidFill>
              </a:rPr>
              <a:t> – международный формат (конференция прошла при участии педагогов из Великого Герцогства </a:t>
            </a:r>
            <a:r>
              <a:rPr lang="ru-RU" dirty="0" err="1" smtClean="0">
                <a:solidFill>
                  <a:schemeClr val="bg1"/>
                </a:solidFill>
              </a:rPr>
              <a:t>Люксенбург</a:t>
            </a:r>
            <a:r>
              <a:rPr lang="ru-RU" dirty="0" smtClean="0">
                <a:solidFill>
                  <a:schemeClr val="bg1"/>
                </a:solidFill>
              </a:rPr>
              <a:t>)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1315" y="731129"/>
            <a:ext cx="399257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НАУЧНО-ПРАКТИЧЕСКАЯ КОНФЕРЕНЦИЯ «ОРГАНИЗАЦИЯ ПРОЕКТНОЙ И ИССЛЕДОВАТЕЛЬСКОЙ ДЕЯТЕЛЬНОСТИ ОБУЧАЮЩИХСЯ»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66665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123" y="731129"/>
            <a:ext cx="33316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ФЕСТИВАЛЬ КОНСТРУКТОРСКИХ И ИНЖЕНЕРНЫХ ИДЕЙ	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84347" y="483815"/>
            <a:ext cx="8292975" cy="579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802455" y="6355533"/>
            <a:ext cx="8274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smtClean="0">
                <a:hlinkClick r:id="rId3"/>
              </a:rPr>
              <a:t>https</a:t>
            </a:r>
            <a:r>
              <a:rPr lang="ru-RU" sz="2000" u="sng" dirty="0" smtClean="0">
                <a:hlinkClick r:id="rId3"/>
              </a:rPr>
              <a:t>://</a:t>
            </a:r>
            <a:r>
              <a:rPr lang="en-US" sz="2000" u="sng" dirty="0" smtClean="0">
                <a:hlinkClick r:id="rId3"/>
              </a:rPr>
              <a:t>sites</a:t>
            </a:r>
            <a:r>
              <a:rPr lang="ru-RU" sz="2000" u="sng" dirty="0" smtClean="0">
                <a:hlinkClick r:id="rId3"/>
              </a:rPr>
              <a:t>.</a:t>
            </a:r>
            <a:r>
              <a:rPr lang="en-US" sz="2000" u="sng" dirty="0" err="1" smtClean="0">
                <a:hlinkClick r:id="rId3"/>
              </a:rPr>
              <a:t>google</a:t>
            </a:r>
            <a:r>
              <a:rPr lang="ru-RU" sz="2000" u="sng" dirty="0" smtClean="0">
                <a:hlinkClick r:id="rId3"/>
              </a:rPr>
              <a:t>.</a:t>
            </a:r>
            <a:r>
              <a:rPr lang="en-US" sz="2000" u="sng" dirty="0" smtClean="0">
                <a:hlinkClick r:id="rId3"/>
              </a:rPr>
              <a:t>com</a:t>
            </a:r>
            <a:r>
              <a:rPr lang="ru-RU" sz="2000" u="sng" dirty="0" smtClean="0">
                <a:hlinkClick r:id="rId3"/>
              </a:rPr>
              <a:t>/</a:t>
            </a:r>
            <a:r>
              <a:rPr lang="en-US" sz="2000" u="sng" dirty="0" smtClean="0">
                <a:hlinkClick r:id="rId3"/>
              </a:rPr>
              <a:t>view</a:t>
            </a:r>
            <a:r>
              <a:rPr lang="ru-RU" sz="2000" u="sng" dirty="0" smtClean="0">
                <a:hlinkClick r:id="rId3"/>
              </a:rPr>
              <a:t>/</a:t>
            </a:r>
            <a:r>
              <a:rPr lang="en-US" sz="2000" u="sng" dirty="0" err="1" smtClean="0">
                <a:hlinkClick r:id="rId3"/>
              </a:rPr>
              <a:t>festivalkid</a:t>
            </a:r>
            <a:r>
              <a:rPr lang="ru-RU" sz="2000" u="sng" dirty="0" smtClean="0">
                <a:hlinkClick r:id="rId3"/>
              </a:rPr>
              <a:t>/</a:t>
            </a:r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3497" y="4182701"/>
            <a:ext cx="31053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Запись трансляций на </a:t>
            </a:r>
            <a:r>
              <a:rPr lang="en-US" b="1" dirty="0" smtClean="0">
                <a:solidFill>
                  <a:schemeClr val="bg1"/>
                </a:solidFill>
              </a:rPr>
              <a:t>YouTube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https://www.youtube.com/watch?v=wV018rbQ5tA&amp;t=101s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https://www.youtube.com/watch?v=FbFsdeIJeKU&amp;t=5949s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366665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123" y="731129"/>
            <a:ext cx="33316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ПРОЕКТ «КРАСИВАЯ МАТЕМАТИЧЕСКАЯ ЗАДАЧА»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2455" y="6355533"/>
            <a:ext cx="82748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 smtClean="0">
                <a:hlinkClick r:id="rId2"/>
              </a:rPr>
              <a:t>http://krasivayazadacha.tilda.ws/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3497" y="4182701"/>
            <a:ext cx="31053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Запись трансляций на </a:t>
            </a:r>
            <a:r>
              <a:rPr lang="en-US" b="1" dirty="0" smtClean="0">
                <a:solidFill>
                  <a:schemeClr val="bg1"/>
                </a:solidFill>
              </a:rPr>
              <a:t>YouTube</a:t>
            </a:r>
            <a:r>
              <a:rPr lang="ru-RU" b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https://www.youtube.com/watch?v=YWW_7w3wT-0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https://www.youtube.com/watch?v=tjgqjg6b4EM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29616" y="440895"/>
            <a:ext cx="8193386" cy="535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9687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4856" y="0"/>
            <a:ext cx="118600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КОНКУРС «МИР НАУКИ ГЛАЗАМИ ДЕТЕЙ» И КОТЕНКОВСКИЕ ЧТЕНИЯ ВХОДЯТ В ПЕРЕЧЕНЬ МОН И МП КК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7083" y="1231476"/>
            <a:ext cx="6950421" cy="455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22201" y="3105339"/>
            <a:ext cx="6321285" cy="350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453527" y="2257506"/>
            <a:ext cx="3822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u="sng" dirty="0" smtClean="0">
                <a:hlinkClick r:id="rId4"/>
              </a:rPr>
              <a:t>https</a:t>
            </a:r>
            <a:r>
              <a:rPr lang="ru-RU" sz="2000" u="sng" dirty="0" smtClean="0">
                <a:hlinkClick r:id="rId4"/>
              </a:rPr>
              <a:t>://</a:t>
            </a:r>
            <a:r>
              <a:rPr lang="en-US" sz="2000" u="sng" dirty="0" err="1" smtClean="0">
                <a:hlinkClick r:id="rId4"/>
              </a:rPr>
              <a:t>mngd</a:t>
            </a:r>
            <a:r>
              <a:rPr lang="ru-RU" sz="2000" u="sng" dirty="0" smtClean="0">
                <a:hlinkClick r:id="rId4"/>
              </a:rPr>
              <a:t>28.</a:t>
            </a:r>
            <a:r>
              <a:rPr lang="en-US" sz="2000" u="sng" dirty="0" err="1" smtClean="0">
                <a:hlinkClick r:id="rId4"/>
              </a:rPr>
              <a:t>wixsite</a:t>
            </a:r>
            <a:r>
              <a:rPr lang="ru-RU" sz="2000" u="sng" dirty="0" smtClean="0">
                <a:hlinkClick r:id="rId4"/>
              </a:rPr>
              <a:t>.</a:t>
            </a:r>
            <a:r>
              <a:rPr lang="en-US" sz="2000" u="sng" dirty="0" smtClean="0">
                <a:hlinkClick r:id="rId4"/>
              </a:rPr>
              <a:t>com</a:t>
            </a:r>
            <a:r>
              <a:rPr lang="ru-RU" sz="2000" u="sng" dirty="0" smtClean="0">
                <a:hlinkClick r:id="rId4"/>
              </a:rPr>
              <a:t>/</a:t>
            </a:r>
            <a:r>
              <a:rPr lang="en-US" sz="2000" u="sng" dirty="0" err="1" smtClean="0">
                <a:hlinkClick r:id="rId4"/>
              </a:rPr>
              <a:t>mngd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237" y="6059962"/>
            <a:ext cx="53022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u="sng" dirty="0" smtClean="0">
                <a:hlinkClick r:id="rId5"/>
              </a:rPr>
              <a:t>https://kotencovskiye.wixsite.com/kotencovskiye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ый треугольник 7"/>
          <p:cNvSpPr/>
          <p:nvPr/>
        </p:nvSpPr>
        <p:spPr>
          <a:xfrm flipH="1" flipV="1">
            <a:off x="10471842" y="0"/>
            <a:ext cx="1720158" cy="167036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847" y="344032"/>
            <a:ext cx="5542966" cy="290616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36603" y="1158844"/>
            <a:ext cx="5323438" cy="298172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56785" y="3622882"/>
            <a:ext cx="5685577" cy="25380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76540" y="2842787"/>
            <a:ext cx="4291342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«ОРГАНИЗАЦИЯ ПРОЕКТНОЙ И ИССЛЕДОВАТЕЛЬСКОЙ ДЕЯТЕЛЬНОСТИ В ОО И ОДО»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2336" y="3719465"/>
            <a:ext cx="4291342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«ОРГАНИЗАЦИЯ ПРОЕКТНОЙ И ИССЛЕДОВАТЕЛЬСКОЙ ДЕЯТЕЛЬНОСТИ В ДОО»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6161" y="6062804"/>
            <a:ext cx="429134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«ПРОЕКТ И ПРОЕКТНОЕ МЫШЛЕНИЕ»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>
            <a:off x="0" y="5187636"/>
            <a:ext cx="1720158" cy="167036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449</Words>
  <Application>Microsoft Office PowerPoint</Application>
  <PresentationFormat>Произвольный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Oxana</dc:creator>
  <cp:lastModifiedBy>user-01</cp:lastModifiedBy>
  <cp:revision>88</cp:revision>
  <dcterms:created xsi:type="dcterms:W3CDTF">2022-01-28T12:28:49Z</dcterms:created>
  <dcterms:modified xsi:type="dcterms:W3CDTF">2022-08-23T09:10:58Z</dcterms:modified>
</cp:coreProperties>
</file>