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1" r:id="rId1"/>
  </p:sldMasterIdLst>
  <p:notesMasterIdLst>
    <p:notesMasterId r:id="rId24"/>
  </p:notesMasterIdLst>
  <p:sldIdLst>
    <p:sldId id="275" r:id="rId2"/>
    <p:sldId id="276" r:id="rId3"/>
    <p:sldId id="277" r:id="rId4"/>
    <p:sldId id="278" r:id="rId5"/>
    <p:sldId id="279" r:id="rId6"/>
    <p:sldId id="280" r:id="rId7"/>
    <p:sldId id="285" r:id="rId8"/>
    <p:sldId id="286" r:id="rId9"/>
    <p:sldId id="287" r:id="rId10"/>
    <p:sldId id="288" r:id="rId11"/>
    <p:sldId id="281" r:id="rId12"/>
    <p:sldId id="282" r:id="rId13"/>
    <p:sldId id="283" r:id="rId14"/>
    <p:sldId id="289" r:id="rId15"/>
    <p:sldId id="284" r:id="rId16"/>
    <p:sldId id="267" r:id="rId17"/>
    <p:sldId id="272" r:id="rId18"/>
    <p:sldId id="290" r:id="rId19"/>
    <p:sldId id="273" r:id="rId20"/>
    <p:sldId id="274" r:id="rId21"/>
    <p:sldId id="258" r:id="rId22"/>
    <p:sldId id="291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CCFFFF"/>
    <a:srgbClr val="FFFFCC"/>
    <a:srgbClr val="CC0000"/>
    <a:srgbClr val="66FFFF"/>
    <a:srgbClr val="FFFF99"/>
    <a:srgbClr val="FFF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108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78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8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8F3AE0-4E89-4343-AECE-A9D855F586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654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221AFF-B480-4FEB-AD2A-337DC4B5DCCF}" type="slidenum">
              <a:rPr lang="ru-RU" altLang="ru-RU" sz="1200" smtClean="0"/>
              <a:pPr/>
              <a:t>21</a:t>
            </a:fld>
            <a:endParaRPr lang="ru-RU" altLang="ru-RU" sz="1200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3585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T0" fmla="*/ 0 w 21600"/>
              <a:gd name="T1" fmla="*/ 0 h 21600"/>
              <a:gd name="T2" fmla="*/ 388597144 w 21600"/>
              <a:gd name="T3" fmla="*/ 1675031024 h 21600"/>
              <a:gd name="T4" fmla="*/ 0 w 21600"/>
              <a:gd name="T5" fmla="*/ 16750310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6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216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9187-9936-4FE6-AC17-264C8D189C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210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C1750-74F4-4568-A10B-2F2E15E4FC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13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51B7A-175D-46CB-A631-9547C7C8C7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9892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819400" y="609600"/>
            <a:ext cx="60960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57F3E-8271-4891-A077-D64A904066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429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09435-6C92-4866-A571-F90FC3E534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988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FA34-4D49-4322-A984-0811E2CE58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40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1781-7B87-4A52-90FA-563648C8D0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741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128F2-7E5A-4D46-BBEA-3285A3E100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330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45C1-47A0-4CAA-A0F0-B0BBADCF35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774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DD73-36B3-453C-A232-BA24D6C6B1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193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0077-66F4-4E00-ACDA-B7933FD70C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648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2578-8615-4126-9F02-0AA0B5EABF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189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T0" fmla="*/ 0 w 21600"/>
              <a:gd name="T1" fmla="*/ 0 h 21600"/>
              <a:gd name="T2" fmla="*/ 388597144 w 21600"/>
              <a:gd name="T3" fmla="*/ 1675031024 h 21600"/>
              <a:gd name="T4" fmla="*/ 0 w 21600"/>
              <a:gd name="T5" fmla="*/ 16750310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05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20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20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1A2AD37-1457-4867-BDE6-7A3C4410CA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08" r:id="rId2"/>
    <p:sldLayoutId id="2147484409" r:id="rId3"/>
    <p:sldLayoutId id="2147484410" r:id="rId4"/>
    <p:sldLayoutId id="2147484411" r:id="rId5"/>
    <p:sldLayoutId id="2147484412" r:id="rId6"/>
    <p:sldLayoutId id="2147484413" r:id="rId7"/>
    <p:sldLayoutId id="2147484414" r:id="rId8"/>
    <p:sldLayoutId id="2147484415" r:id="rId9"/>
    <p:sldLayoutId id="2147484416" r:id="rId10"/>
    <p:sldLayoutId id="2147484417" r:id="rId11"/>
    <p:sldLayoutId id="2147484418" r:id="rId12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u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«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Rectangle 53"/>
          <p:cNvSpPr>
            <a:spLocks noGrp="1" noChangeArrowheads="1"/>
          </p:cNvSpPr>
          <p:nvPr>
            <p:ph type="ctrTitle"/>
          </p:nvPr>
        </p:nvSpPr>
        <p:spPr>
          <a:xfrm>
            <a:off x="2124075" y="1773238"/>
            <a:ext cx="6183313" cy="2603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40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Формы организации познавательной деятельности учащихся</a:t>
            </a:r>
          </a:p>
        </p:txBody>
      </p:sp>
      <p:sp>
        <p:nvSpPr>
          <p:cNvPr id="2102" name="Rectangle 54"/>
          <p:cNvSpPr>
            <a:spLocks noGrp="1" noChangeArrowheads="1"/>
          </p:cNvSpPr>
          <p:nvPr>
            <p:ph type="subTitle" idx="1"/>
          </p:nvPr>
        </p:nvSpPr>
        <p:spPr>
          <a:xfrm>
            <a:off x="3995738" y="4941888"/>
            <a:ext cx="4572000" cy="1609725"/>
          </a:xfrm>
        </p:spPr>
        <p:txBody>
          <a:bodyPr/>
          <a:lstStyle/>
          <a:p>
            <a:pPr eaLnBrk="1" hangingPunct="1">
              <a:defRPr/>
            </a:pPr>
            <a:endParaRPr lang="ru-RU" alt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1" grpId="0"/>
      <p:bldP spid="210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468313" y="476250"/>
            <a:ext cx="8447087" cy="6048375"/>
          </a:xfrm>
        </p:spPr>
        <p:txBody>
          <a:bodyPr/>
          <a:lstStyle/>
          <a:p>
            <a:r>
              <a:rPr lang="ru-RU" altLang="ru-RU" sz="2400" smtClean="0">
                <a:solidFill>
                  <a:srgbClr val="FFFFFF"/>
                </a:solidFill>
              </a:rPr>
              <a:t>В конце урока, учащиеся в тетрадях дают оценку своим действия в соответствии со следующими критериями: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- самостоятельное получение информации о поисковых системах и электронной почте;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- поиск информации по заданной теме;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- качество найденной информации (совпадение с эталонными значениями);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- возможность прочтения полученного почтового сообщения.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Для самооценки предлагается следующая шкала: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1 критерий – 3 (уд.);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2 критерия – 4 (хор.);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3-4 критерия – 5 (отл.).</a:t>
            </a:r>
          </a:p>
          <a:p>
            <a:endParaRPr lang="ru-RU" altLang="ru-RU" sz="2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5120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Индивидуальная форма работы</a:t>
            </a:r>
            <a:br>
              <a:rPr lang="ru-RU" altLang="ru-RU" sz="4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</a:br>
            <a:r>
              <a:rPr lang="ru-RU" altLang="ru-RU" sz="4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(минусы)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96300" cy="5040312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ее организация требует больших расходов времени и усилий учителя.</a:t>
            </a:r>
            <a:endParaRPr lang="ru-RU" altLang="ru-RU" sz="3000" b="1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ru-RU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она не способствует развитию коллективизма в обучении, а, наоборот, создает условия для формирования эгоистических черт характера у учащихся. </a:t>
            </a:r>
          </a:p>
          <a:p>
            <a:pPr eaLnBrk="1" hangingPunct="1">
              <a:defRPr/>
            </a:pPr>
            <a:r>
              <a:rPr lang="ru-RU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частое применения является причиной порождения ярко выраженного индивидуализма в поведении школьника.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ru-RU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7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490" decel="100000" fill="hold"/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490" decel="100000" fill="hold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490" decel="100000" fill="hold"/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78" grpId="0"/>
      <p:bldP spid="9973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60" name="Rectangle 8"/>
          <p:cNvSpPr>
            <a:spLocks noGrp="1" noChangeArrowheads="1"/>
          </p:cNvSpPr>
          <p:nvPr>
            <p:ph type="title"/>
          </p:nvPr>
        </p:nvSpPr>
        <p:spPr>
          <a:xfrm>
            <a:off x="1979613" y="333375"/>
            <a:ext cx="6864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Фронтальная форма организации учебной работы</a:t>
            </a:r>
          </a:p>
        </p:txBody>
      </p:sp>
      <p:sp>
        <p:nvSpPr>
          <p:cNvPr id="84276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796925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Это такой вид деятельности учителя и учащихся на уроке, когда все ученики одновременно выполняют одинаковую, общую для всех работу. Полученные результаты обсуждаются всем классом, сравниваются и обобщаются.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b="1" i="1" smtClean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Фронтальная форма организации урока позволяет  добиться   прекрасных  результатов   в развитии умения учащихся аргументированно рассуждать.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b="1" i="1" smtClean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Наиболее эффективна при изучении нового материала и его закреплении.</a:t>
            </a:r>
          </a:p>
        </p:txBody>
      </p:sp>
      <p:pic>
        <p:nvPicPr>
          <p:cNvPr id="842762" name="Picture 10" descr="j029912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1104900" cy="1804987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4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84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42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842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60" name="Rectangle 8"/>
          <p:cNvSpPr>
            <a:spLocks noGrp="1" noChangeArrowheads="1"/>
          </p:cNvSpPr>
          <p:nvPr>
            <p:ph type="title"/>
          </p:nvPr>
        </p:nvSpPr>
        <p:spPr>
          <a:xfrm>
            <a:off x="1979613" y="333375"/>
            <a:ext cx="6864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Фронтальная форма организации учебной работы</a:t>
            </a:r>
            <a:b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</a:br>
            <a: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(плюсы)</a:t>
            </a:r>
          </a:p>
        </p:txBody>
      </p:sp>
      <p:sp>
        <p:nvSpPr>
          <p:cNvPr id="84276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796925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 </a:t>
            </a:r>
            <a:r>
              <a:rPr lang="ru-RU" altLang="ru-RU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способствует установлению особенно доверительных отношений и общения между учителем и учащимися;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воспитывает чувство коллективизма,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позволяет учить школьников рассуждать и находить ошибки в рассуждениях своих товарищей по классу,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 формировать устойчивые познавательные интересы, активизировать их деятельность. </a:t>
            </a:r>
          </a:p>
        </p:txBody>
      </p:sp>
      <p:pic>
        <p:nvPicPr>
          <p:cNvPr id="842762" name="Picture 10" descr="j029912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1104900" cy="1804987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4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84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42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842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842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755650" y="3683000"/>
          <a:ext cx="7704138" cy="2986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1657"/>
                <a:gridCol w="3852481"/>
              </a:tblGrid>
              <a:tr h="49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FF"/>
                          </a:solidFill>
                          <a:effectLst/>
                        </a:rPr>
                        <a:t>Наименование модели</a:t>
                      </a:r>
                      <a:endParaRPr lang="ru-RU" sz="20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FF"/>
                          </a:solidFill>
                          <a:effectLst/>
                        </a:rPr>
                        <a:t>Тип модели</a:t>
                      </a:r>
                      <a:endParaRPr lang="ru-RU" sz="2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49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FF"/>
                          </a:solidFill>
                          <a:effectLst/>
                        </a:rPr>
                        <a:t>Книга</a:t>
                      </a:r>
                      <a:endParaRPr lang="ru-RU" sz="2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49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FF"/>
                          </a:solidFill>
                          <a:effectLst/>
                        </a:rPr>
                        <a:t>Кукла</a:t>
                      </a:r>
                      <a:endParaRPr lang="ru-RU" sz="20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49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FF"/>
                          </a:solidFill>
                          <a:effectLst/>
                        </a:rPr>
                        <a:t>Формула движения</a:t>
                      </a:r>
                      <a:endParaRPr lang="ru-RU" sz="2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49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FF"/>
                          </a:solidFill>
                          <a:effectLst/>
                        </a:rPr>
                        <a:t>Ноты</a:t>
                      </a:r>
                      <a:endParaRPr lang="ru-RU" sz="2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49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FF"/>
                          </a:solidFill>
                          <a:effectLst/>
                        </a:rPr>
                        <a:t>Цифровая фотография</a:t>
                      </a:r>
                      <a:endParaRPr lang="ru-RU" sz="2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  <p:sp>
        <p:nvSpPr>
          <p:cNvPr id="17433" name="TextBox 3"/>
          <p:cNvSpPr txBox="1">
            <a:spLocks noChangeArrowheads="1"/>
          </p:cNvSpPr>
          <p:nvPr/>
        </p:nvSpPr>
        <p:spPr bwMode="auto">
          <a:xfrm>
            <a:off x="1835150" y="4048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/>
              <a:t>Модели объектов и их назначение</a:t>
            </a:r>
          </a:p>
        </p:txBody>
      </p:sp>
      <p:sp>
        <p:nvSpPr>
          <p:cNvPr id="17434" name="Rectangle 1"/>
          <p:cNvSpPr>
            <a:spLocks noChangeArrowheads="1"/>
          </p:cNvSpPr>
          <p:nvPr/>
        </p:nvSpPr>
        <p:spPr bwMode="auto">
          <a:xfrm>
            <a:off x="323850" y="1022350"/>
            <a:ext cx="766762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иллюстрации применения фронтальной формы работы на уроке информатики приведём диктант по классификации моделей из приведенных примеров.</a:t>
            </a:r>
            <a:endParaRPr lang="ru-RU" altLang="ru-RU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выводит на экран список моделей, который класс должен распределить по соответствующим типам моделей.</a:t>
            </a:r>
            <a:endParaRPr lang="ru-RU" altLang="ru-RU">
              <a:solidFill>
                <a:srgbClr val="FFFFFF"/>
              </a:solidFill>
            </a:endParaRPr>
          </a:p>
          <a:p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60" name="Rectangle 8"/>
          <p:cNvSpPr>
            <a:spLocks noGrp="1" noChangeArrowheads="1"/>
          </p:cNvSpPr>
          <p:nvPr>
            <p:ph type="title"/>
          </p:nvPr>
        </p:nvSpPr>
        <p:spPr>
          <a:xfrm>
            <a:off x="1979613" y="333375"/>
            <a:ext cx="6864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Фронтальная форма организации учебной работы</a:t>
            </a:r>
            <a:b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</a:br>
            <a: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(минусы)</a:t>
            </a:r>
          </a:p>
        </p:txBody>
      </p:sp>
      <p:pic>
        <p:nvPicPr>
          <p:cNvPr id="842762" name="Picture 10" descr="j02991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1104900" cy="1804987"/>
          </a:xfrm>
        </p:spPr>
      </p:pic>
      <p:sp>
        <p:nvSpPr>
          <p:cNvPr id="842763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731838" y="2205038"/>
            <a:ext cx="796925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  </a:t>
            </a:r>
            <a:r>
              <a:rPr lang="ru-RU" altLang="ru-RU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она по своей природе нацелена на некоего абстрактного ученика, </a:t>
            </a:r>
          </a:p>
          <a:p>
            <a:pPr eaLnBrk="1" hangingPunct="1">
              <a:lnSpc>
                <a:spcPct val="90000"/>
              </a:lnSpc>
            </a:pPr>
            <a:endParaRPr lang="ru-RU" altLang="ru-RU" b="1" i="1" smtClean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побуждает ученика к единому темпу работы, </a:t>
            </a:r>
          </a:p>
          <a:p>
            <a:pPr eaLnBrk="1" hangingPunct="1">
              <a:lnSpc>
                <a:spcPct val="90000"/>
              </a:lnSpc>
            </a:pPr>
            <a:endParaRPr lang="ru-RU" altLang="ru-RU" b="1" i="1" smtClean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>
                <a:solidFill>
                  <a:srgbClr val="FFFFFF"/>
                </a:solidFill>
                <a:latin typeface="Garamond" panose="02020404030301010803" pitchFamily="18" charset="0"/>
              </a:rPr>
              <a:t>тормозится  разноуровневой работоспособностью и подготовленностью реальных знаний, умений и навыков учащихся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4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842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42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842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60" name="Rectangle 8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864350" cy="12874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Групповая форма организации обучения</a:t>
            </a:r>
          </a:p>
        </p:txBody>
      </p:sp>
      <p:pic>
        <p:nvPicPr>
          <p:cNvPr id="842762" name="Picture 10" descr="j029912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692150"/>
            <a:ext cx="1104900" cy="1804988"/>
          </a:xfrm>
        </p:spPr>
      </p:pic>
      <p:sp>
        <p:nvSpPr>
          <p:cNvPr id="19460" name="Прямоугольник 2"/>
          <p:cNvSpPr>
            <a:spLocks noChangeArrowheads="1"/>
          </p:cNvSpPr>
          <p:nvPr/>
        </p:nvSpPr>
        <p:spPr bwMode="auto">
          <a:xfrm>
            <a:off x="2339975" y="1600200"/>
            <a:ext cx="63182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3525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5000"/>
              </a:lnSpc>
              <a:spcBef>
                <a:spcPct val="0"/>
              </a:spcBef>
              <a:spcAft>
                <a:spcPts val="13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b="1" i="1">
                <a:latin typeface="Monotype Corsiva" panose="03010101010201010101" pitchFamily="66" charset="0"/>
              </a:rPr>
              <a:t>организация таких учебных занятий, при которых единая познавательная задача ставится перед определенной группой школьников. Величина группы различна, в зависимости от содержания и характера работы, она колеблется от 2 до 6 человек, но не более, ибо в более многочисленных группах невозможно обеспечить активную работу всех членов группы.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371545"/>
            <a:ext cx="8196708" cy="1200329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</a:rPr>
              <a:t>Групповая форма порождает взаимную</a:t>
            </a:r>
          </a:p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</a:rPr>
              <a:t>ответственность, внимательность, формирует интерес к работе товарища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4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60" name="Rectangle 8"/>
          <p:cNvSpPr>
            <a:spLocks noGrp="1" noChangeArrowheads="1"/>
          </p:cNvSpPr>
          <p:nvPr>
            <p:ph type="title"/>
          </p:nvPr>
        </p:nvSpPr>
        <p:spPr>
          <a:xfrm>
            <a:off x="1979613" y="333375"/>
            <a:ext cx="6864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Групповая форма организации обучения</a:t>
            </a:r>
          </a:p>
        </p:txBody>
      </p:sp>
      <p:pic>
        <p:nvPicPr>
          <p:cNvPr id="842762" name="Picture 10" descr="j029912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7950" y="0"/>
            <a:ext cx="1104900" cy="1804988"/>
          </a:xfrm>
        </p:spPr>
      </p:pic>
      <p:sp>
        <p:nvSpPr>
          <p:cNvPr id="2" name="Прямоугольник 1"/>
          <p:cNvSpPr/>
          <p:nvPr/>
        </p:nvSpPr>
        <p:spPr>
          <a:xfrm>
            <a:off x="647700" y="1700213"/>
            <a:ext cx="8496300" cy="47704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600" i="1" dirty="0">
                <a:solidFill>
                  <a:schemeClr val="tx1">
                    <a:lumMod val="75000"/>
                  </a:schemeClr>
                </a:solidFill>
                <a:latin typeface="TimesNewRomanPSMT"/>
              </a:rPr>
              <a:t>В.В. Котов так определил ее составляющие.</a:t>
            </a:r>
          </a:p>
          <a:p>
            <a:pPr>
              <a:defRPr/>
            </a:pPr>
            <a:endParaRPr lang="ru-RU" sz="1600" i="1" dirty="0">
              <a:solidFill>
                <a:schemeClr val="tx1">
                  <a:lumMod val="75000"/>
                </a:schemeClr>
              </a:solidFill>
              <a:latin typeface="TimesNewRomanPSMT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1600" i="1" dirty="0">
                <a:solidFill>
                  <a:schemeClr val="tx1">
                    <a:lumMod val="75000"/>
                  </a:schemeClr>
                </a:solidFill>
                <a:latin typeface="TimesNewRomanPSMT"/>
              </a:rPr>
              <a:t>Предварительная подготовка учащихся к выполнению группового задания, постановка учебных задач, краткий инструктаж учителя.</a:t>
            </a:r>
          </a:p>
          <a:p>
            <a:pPr>
              <a:defRPr/>
            </a:pPr>
            <a:endParaRPr lang="ru-RU" sz="1600" i="1" dirty="0">
              <a:solidFill>
                <a:schemeClr val="tx1">
                  <a:lumMod val="75000"/>
                </a:schemeClr>
              </a:solidFill>
              <a:latin typeface="TimesNewRomanPSMT"/>
            </a:endParaRPr>
          </a:p>
          <a:p>
            <a:pPr>
              <a:defRPr/>
            </a:pPr>
            <a:r>
              <a:rPr lang="ru-RU" sz="16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</a:rPr>
              <a:t>2. </a:t>
            </a:r>
            <a:r>
              <a:rPr lang="ru-RU" sz="1600" i="1" dirty="0">
                <a:solidFill>
                  <a:schemeClr val="tx1">
                    <a:lumMod val="75000"/>
                  </a:schemeClr>
                </a:solidFill>
                <a:latin typeface="TimesNewRomanPSMT"/>
              </a:rPr>
              <a:t>Обсуждение и составление плана выполнения учебного задания в группе, определение способов его решения, распределение обязанностей.</a:t>
            </a:r>
          </a:p>
          <a:p>
            <a:pPr>
              <a:defRPr/>
            </a:pPr>
            <a:endParaRPr lang="ru-RU" sz="1600" i="1" dirty="0">
              <a:solidFill>
                <a:schemeClr val="tx1">
                  <a:lumMod val="75000"/>
                </a:schemeClr>
              </a:solidFill>
              <a:latin typeface="TimesNewRomanPSMT"/>
            </a:endParaRPr>
          </a:p>
          <a:p>
            <a:pPr>
              <a:defRPr/>
            </a:pPr>
            <a:r>
              <a:rPr lang="ru-RU" sz="16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</a:rPr>
              <a:t>3. </a:t>
            </a:r>
            <a:r>
              <a:rPr lang="ru-RU" sz="1600" i="1" dirty="0">
                <a:solidFill>
                  <a:schemeClr val="tx1">
                    <a:lumMod val="75000"/>
                  </a:schemeClr>
                </a:solidFill>
                <a:latin typeface="TimesNewRomanPSMT"/>
              </a:rPr>
              <a:t>Работа по выполнению учебного задания.</a:t>
            </a:r>
          </a:p>
          <a:p>
            <a:pPr>
              <a:defRPr/>
            </a:pPr>
            <a:endParaRPr lang="ru-RU" sz="1600" i="1" dirty="0">
              <a:solidFill>
                <a:schemeClr val="tx1">
                  <a:lumMod val="75000"/>
                </a:schemeClr>
              </a:solidFill>
              <a:latin typeface="TimesNewRomanPSMT"/>
            </a:endParaRPr>
          </a:p>
          <a:p>
            <a:pPr>
              <a:defRPr/>
            </a:pPr>
            <a:r>
              <a:rPr lang="ru-RU" sz="16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</a:rPr>
              <a:t>4. </a:t>
            </a:r>
            <a:r>
              <a:rPr lang="ru-RU" sz="1600" i="1" dirty="0">
                <a:solidFill>
                  <a:schemeClr val="tx1">
                    <a:lumMod val="75000"/>
                  </a:schemeClr>
                </a:solidFill>
                <a:latin typeface="TimesNewRomanPSMT"/>
              </a:rPr>
              <a:t>Наблюдение учителя и корректировка работы группы и отдельных учащихся.</a:t>
            </a:r>
          </a:p>
          <a:p>
            <a:pPr>
              <a:defRPr/>
            </a:pPr>
            <a:endParaRPr lang="ru-RU" sz="1600" i="1" dirty="0">
              <a:solidFill>
                <a:schemeClr val="tx1">
                  <a:lumMod val="75000"/>
                </a:schemeClr>
              </a:solidFill>
              <a:latin typeface="TimesNewRomanPSMT"/>
            </a:endParaRPr>
          </a:p>
          <a:p>
            <a:pPr>
              <a:defRPr/>
            </a:pPr>
            <a:r>
              <a:rPr lang="ru-RU" sz="16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</a:rPr>
              <a:t>5. </a:t>
            </a:r>
            <a:r>
              <a:rPr lang="ru-RU" sz="1600" i="1" dirty="0">
                <a:solidFill>
                  <a:schemeClr val="tx1">
                    <a:lumMod val="75000"/>
                  </a:schemeClr>
                </a:solidFill>
                <a:latin typeface="TimesNewRomanPSMT"/>
              </a:rPr>
              <a:t>Взаимная проверка и контроль за выполнением задания в группе.</a:t>
            </a:r>
          </a:p>
          <a:p>
            <a:pPr>
              <a:defRPr/>
            </a:pPr>
            <a:endParaRPr lang="ru-RU" sz="1600" i="1" dirty="0">
              <a:solidFill>
                <a:schemeClr val="tx1">
                  <a:lumMod val="75000"/>
                </a:schemeClr>
              </a:solidFill>
              <a:latin typeface="TimesNewRomanPSMT"/>
            </a:endParaRPr>
          </a:p>
          <a:p>
            <a:pPr>
              <a:defRPr/>
            </a:pPr>
            <a:r>
              <a:rPr lang="ru-RU" sz="16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</a:rPr>
              <a:t>6. </a:t>
            </a:r>
            <a:r>
              <a:rPr lang="ru-RU" sz="1600" i="1" dirty="0">
                <a:solidFill>
                  <a:schemeClr val="tx1">
                    <a:lumMod val="75000"/>
                  </a:schemeClr>
                </a:solidFill>
                <a:latin typeface="TimesNewRomanPSMT"/>
              </a:rPr>
              <a:t>Сообщение учащихся по вызову учителя о полученных результатах, общая </a:t>
            </a:r>
          </a:p>
          <a:p>
            <a:pPr>
              <a:defRPr/>
            </a:pPr>
            <a:r>
              <a:rPr lang="ru-RU" sz="1600" i="1" dirty="0">
                <a:solidFill>
                  <a:schemeClr val="tx1">
                    <a:lumMod val="75000"/>
                  </a:schemeClr>
                </a:solidFill>
                <a:latin typeface="TimesNewRomanPSMT"/>
              </a:rPr>
              <a:t>дискуссия в классе под руководством учителя, дополнения и исправления, дополнительная информация учителя и формулировка окончательных выводов.</a:t>
            </a:r>
          </a:p>
          <a:p>
            <a:pPr>
              <a:defRPr/>
            </a:pPr>
            <a:endParaRPr lang="ru-RU" sz="1600" i="1" dirty="0">
              <a:solidFill>
                <a:schemeClr val="tx1">
                  <a:lumMod val="75000"/>
                </a:schemeClr>
              </a:solidFill>
              <a:latin typeface="TimesNewRomanPSMT"/>
            </a:endParaRPr>
          </a:p>
          <a:p>
            <a:pPr>
              <a:defRPr/>
            </a:pPr>
            <a:r>
              <a:rPr lang="ru-RU" sz="16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</a:rPr>
              <a:t>7. </a:t>
            </a:r>
            <a:r>
              <a:rPr lang="ru-RU" sz="1600" i="1" dirty="0">
                <a:solidFill>
                  <a:schemeClr val="tx1">
                    <a:lumMod val="75000"/>
                  </a:schemeClr>
                </a:solidFill>
                <a:latin typeface="TimesNewRomanPSMT"/>
              </a:rPr>
              <a:t>Индивидуальная оценка работы группы и класса в целом</a:t>
            </a:r>
            <a:endParaRPr lang="ru-RU" sz="160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4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09600"/>
            <a:ext cx="8375650" cy="1143000"/>
          </a:xfrm>
        </p:spPr>
        <p:txBody>
          <a:bodyPr/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Кодирование информации с помощью знаковой системы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</a:br>
            <a:endParaRPr lang="ru-RU" sz="24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900113" y="1727200"/>
            <a:ext cx="7200900" cy="4114800"/>
          </a:xfrm>
        </p:spPr>
        <p:txBody>
          <a:bodyPr/>
          <a:lstStyle/>
          <a:p>
            <a:r>
              <a:rPr lang="ru-RU" altLang="ru-RU" smtClean="0">
                <a:solidFill>
                  <a:srgbClr val="FFFFFF"/>
                </a:solidFill>
              </a:rPr>
              <a:t>В качестве примера групповой работы на уроках информатики можно привести элемент урока по теме «Системы счисления».</a:t>
            </a:r>
          </a:p>
          <a:p>
            <a:r>
              <a:rPr lang="ru-RU" altLang="ru-RU" smtClean="0">
                <a:solidFill>
                  <a:srgbClr val="FFFFFF"/>
                </a:solidFill>
              </a:rPr>
              <a:t>Класс делится на группы, каждой из которых дается одинаковое задание на перевод чисел из одной системы в другую. Оценивается скорость и правильность выполнения задания.</a:t>
            </a:r>
          </a:p>
          <a:p>
            <a:endParaRPr lang="ru-RU" alt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60" name="Rectangle 8"/>
          <p:cNvSpPr>
            <a:spLocks noGrp="1" noChangeArrowheads="1"/>
          </p:cNvSpPr>
          <p:nvPr>
            <p:ph type="title"/>
          </p:nvPr>
        </p:nvSpPr>
        <p:spPr>
          <a:xfrm>
            <a:off x="1979613" y="333375"/>
            <a:ext cx="6864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Коллективная форма организации обучения</a:t>
            </a:r>
          </a:p>
        </p:txBody>
      </p:sp>
      <p:pic>
        <p:nvPicPr>
          <p:cNvPr id="842762" name="Picture 10" descr="j029912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7950" y="0"/>
            <a:ext cx="1104900" cy="1804988"/>
          </a:xfrm>
        </p:spPr>
      </p:pic>
      <p:sp>
        <p:nvSpPr>
          <p:cNvPr id="2" name="Прямоугольник 1"/>
          <p:cNvSpPr/>
          <p:nvPr/>
        </p:nvSpPr>
        <p:spPr>
          <a:xfrm>
            <a:off x="444500" y="2133600"/>
            <a:ext cx="8496300" cy="40306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В.К. Дьяченко считает, что это такая форма, при которой коллектив обучает каждого своего члена, и в то же время каждый член коллектива принимает активное</a:t>
            </a:r>
          </a:p>
          <a:p>
            <a:pPr algn="just">
              <a:defRPr/>
            </a:pPr>
            <a:r>
              <a:rPr lang="ru-RU" sz="2000" dirty="0"/>
              <a:t>участие в обучении всех других его членов.</a:t>
            </a:r>
          </a:p>
          <a:p>
            <a:pPr algn="just">
              <a:defRPr/>
            </a:pPr>
            <a:r>
              <a:rPr lang="ru-RU" sz="2000" dirty="0"/>
              <a:t> «Если все члены коллектива обучают каждого, то такая учебная</a:t>
            </a:r>
          </a:p>
          <a:p>
            <a:pPr algn="just">
              <a:defRPr/>
            </a:pPr>
            <a:r>
              <a:rPr lang="ru-RU" sz="2000" dirty="0"/>
              <a:t>работа есть коллективная. Это значит, что каждый член группы (коллектива) выступает в качестве обучающего. Поэтому сущность коллективного обучения может быть сформулирована так: </a:t>
            </a:r>
          </a:p>
          <a:p>
            <a:pPr algn="just">
              <a:defRPr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обучают каждого, и каждый обучает всех.</a:t>
            </a:r>
            <a:r>
              <a:rPr lang="ru-RU" sz="2000" dirty="0"/>
              <a:t> </a:t>
            </a:r>
          </a:p>
          <a:p>
            <a:pPr algn="just">
              <a:defRPr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знает один, должны знать все.</a:t>
            </a:r>
          </a:p>
          <a:p>
            <a:pPr algn="just">
              <a:defRPr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знает коллектив, должно становиться достоянием каждого.</a:t>
            </a:r>
            <a:endParaRPr lang="ru-RU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4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j0229389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333375"/>
            <a:ext cx="8064500" cy="5759450"/>
          </a:xfrm>
        </p:spPr>
      </p:pic>
      <p:sp>
        <p:nvSpPr>
          <p:cNvPr id="1000454" name="Text Box 6"/>
          <p:cNvSpPr txBox="1">
            <a:spLocks noChangeArrowheads="1"/>
          </p:cNvSpPr>
          <p:nvPr/>
        </p:nvSpPr>
        <p:spPr bwMode="auto">
          <a:xfrm>
            <a:off x="1908175" y="1628775"/>
            <a:ext cx="5780088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Monotype Corsiva" panose="03010101010201010101" pitchFamily="66" charset="0"/>
              </a:rPr>
              <a:t>Успешность обучения зависит не только от методов обучения, но и от форм организации познавательной деятельности учащихся на уроке</a:t>
            </a:r>
            <a:r>
              <a:rPr lang="ru-RU" altLang="ru-RU" sz="3600" b="1" i="1">
                <a:latin typeface="Monotype Corsiva" panose="03010101010201010101" pitchFamily="66" charset="0"/>
              </a:rPr>
              <a:t>…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60" name="Rectangle 8"/>
          <p:cNvSpPr>
            <a:spLocks noGrp="1" noChangeArrowheads="1"/>
          </p:cNvSpPr>
          <p:nvPr>
            <p:ph type="title"/>
          </p:nvPr>
        </p:nvSpPr>
        <p:spPr>
          <a:xfrm>
            <a:off x="1979613" y="333375"/>
            <a:ext cx="6864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Характеристики коллективной формы организации обучения</a:t>
            </a:r>
          </a:p>
        </p:txBody>
      </p:sp>
      <p:pic>
        <p:nvPicPr>
          <p:cNvPr id="842762" name="Picture 10" descr="j029912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7950" y="0"/>
            <a:ext cx="1079500" cy="1765300"/>
          </a:xfrm>
        </p:spPr>
      </p:pic>
      <p:sp>
        <p:nvSpPr>
          <p:cNvPr id="23556" name="Прямоугольник 1"/>
          <p:cNvSpPr>
            <a:spLocks noChangeArrowheads="1"/>
          </p:cNvSpPr>
          <p:nvPr/>
        </p:nvSpPr>
        <p:spPr bwMode="auto">
          <a:xfrm>
            <a:off x="539750" y="1503363"/>
            <a:ext cx="8496300" cy="535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Наличие у всех участников общей цели. 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Между ее участниками имеет место разделение труда, функций и обязанностей. 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Работа строится на сотрудничестве и товарищеской взаимопомощи. 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Участники работы привлекаются к учету и контролю за ее выполнением. 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Работа каждого участника процесса приобретает общественную значимость. 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Эта форма познавательной деятельности основывается на равенстве объективных условий для каждого. 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Деятельность каждого участника занятий является общественно полезной. Налицо совпадение, полное единство коллективных и личных интересов: чем больше и лучше я обучаю других, тем больше и лучше я знаю сам. 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Обучать – это значит все усвоенное в свою очередь пересказывать товарищам или всякому желающему слушать. 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Всей работой руководит педагог, а социальная активность учащихся проявляется непосредственно в учебных занятиях, что является одним из важнейших условий формирования активной жизненной позиции каждого ученика.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4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84" name="Rectangle 8"/>
          <p:cNvSpPr>
            <a:spLocks noGrp="1" noChangeArrowheads="1"/>
          </p:cNvSpPr>
          <p:nvPr>
            <p:ph type="title"/>
          </p:nvPr>
        </p:nvSpPr>
        <p:spPr>
          <a:xfrm>
            <a:off x="6350" y="242888"/>
            <a:ext cx="917575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Схема работы в различных парах при коллективной форме организации обучения, предложенная </a:t>
            </a:r>
            <a:r>
              <a:rPr 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А.С. </a:t>
            </a:r>
            <a:r>
              <a:rPr lang="ru-RU" sz="36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Границкой</a:t>
            </a:r>
            <a:r>
              <a:rPr 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endParaRPr lang="ru-RU" altLang="ru-RU" sz="3600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24579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6" t="36560" r="41022" b="8839"/>
          <a:stretch>
            <a:fillRect/>
          </a:stretch>
        </p:blipFill>
        <p:spPr bwMode="auto">
          <a:xfrm>
            <a:off x="107950" y="1341438"/>
            <a:ext cx="9036050" cy="55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2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979613" y="0"/>
            <a:ext cx="6096000" cy="1143000"/>
          </a:xfrm>
        </p:spPr>
        <p:txBody>
          <a:bodyPr/>
          <a:lstStyle/>
          <a:p>
            <a:r>
              <a:rPr lang="ru-RU" altLang="ru-RU" smtClean="0"/>
              <a:t>Наши курсы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302625" cy="4114800"/>
          </a:xfrm>
        </p:spPr>
        <p:txBody>
          <a:bodyPr/>
          <a:lstStyle/>
          <a:p>
            <a:r>
              <a:rPr lang="ru-RU" altLang="ru-RU" smtClean="0">
                <a:solidFill>
                  <a:srgbClr val="FFFFFF"/>
                </a:solidFill>
              </a:rPr>
              <a:t>Примером коллективной формы работы является создание данной презентации по теме «Формы организации познавательной деятельности учащихся» группой преподавателей в составе:</a:t>
            </a:r>
          </a:p>
          <a:p>
            <a:r>
              <a:rPr lang="ru-RU" altLang="ru-RU" smtClean="0">
                <a:solidFill>
                  <a:srgbClr val="FFFFFF"/>
                </a:solidFill>
              </a:rPr>
              <a:t>Коротенко А.А.</a:t>
            </a:r>
          </a:p>
          <a:p>
            <a:r>
              <a:rPr lang="ru-RU" altLang="ru-RU" smtClean="0">
                <a:solidFill>
                  <a:srgbClr val="FFFFFF"/>
                </a:solidFill>
              </a:rPr>
              <a:t>Прядунец Г.Н.</a:t>
            </a:r>
          </a:p>
          <a:p>
            <a:r>
              <a:rPr lang="ru-RU" altLang="ru-RU" smtClean="0">
                <a:solidFill>
                  <a:srgbClr val="FFFFFF"/>
                </a:solidFill>
              </a:rPr>
              <a:t>Дьяченко А.И.</a:t>
            </a:r>
          </a:p>
          <a:p>
            <a:r>
              <a:rPr lang="ru-RU" altLang="ru-RU" smtClean="0">
                <a:solidFill>
                  <a:srgbClr val="FFFFFF"/>
                </a:solidFill>
              </a:rPr>
              <a:t>Джамгарян Д.П.</a:t>
            </a:r>
          </a:p>
          <a:p>
            <a:r>
              <a:rPr lang="ru-RU" altLang="ru-RU" smtClean="0">
                <a:solidFill>
                  <a:srgbClr val="FFFFFF"/>
                </a:solidFill>
              </a:rPr>
              <a:t>Костенко Г.А.</a:t>
            </a:r>
          </a:p>
          <a:p>
            <a:r>
              <a:rPr lang="ru-RU" altLang="ru-RU" smtClean="0">
                <a:solidFill>
                  <a:srgbClr val="FFFFFF"/>
                </a:solidFill>
              </a:rPr>
              <a:t>Корчемная М.Я.</a:t>
            </a:r>
          </a:p>
          <a:p>
            <a:endParaRPr lang="ru-RU" alt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981075"/>
            <a:ext cx="8662988" cy="5691188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FFFFFF"/>
                </a:solidFill>
              </a:rPr>
              <a:t>Под формой организации познавательной деятельности (ФОПД) следует понимать </a:t>
            </a: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«...</a:t>
            </a:r>
            <a:r>
              <a:rPr lang="ru-RU" b="1" dirty="0"/>
              <a:t>целенаправленно формируемый характер общения в процессе взаимодействия учителя и учащихся, отличающихся спецификой распределения учебно-познавательных функций, последовательностью и выбором звеньев учебной работы и режимом - временным и пространственным».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422275" y="5343525"/>
            <a:ext cx="7561263" cy="7699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alt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Коллективная </a:t>
            </a:r>
            <a:r>
              <a:rPr lang="ru-RU" alt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форма организации обучения</a:t>
            </a:r>
          </a:p>
        </p:txBody>
      </p:sp>
      <p:sp>
        <p:nvSpPr>
          <p:cNvPr id="981025" name="Rectangle 33"/>
          <p:cNvSpPr>
            <a:spLocks noChangeArrowheads="1"/>
          </p:cNvSpPr>
          <p:nvPr/>
        </p:nvSpPr>
        <p:spPr bwMode="auto">
          <a:xfrm>
            <a:off x="381000" y="3895725"/>
            <a:ext cx="7561263" cy="7699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alt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Групповая форма организации обучения</a:t>
            </a:r>
          </a:p>
        </p:txBody>
      </p:sp>
      <p:sp>
        <p:nvSpPr>
          <p:cNvPr id="981024" name="Rectangle 32"/>
          <p:cNvSpPr>
            <a:spLocks noChangeArrowheads="1"/>
          </p:cNvSpPr>
          <p:nvPr/>
        </p:nvSpPr>
        <p:spPr bwMode="auto">
          <a:xfrm>
            <a:off x="422275" y="2424113"/>
            <a:ext cx="7199313" cy="793750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alt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Фронтальная форма организации </a:t>
            </a:r>
          </a:p>
          <a:p>
            <a:pPr algn="ctr">
              <a:defRPr/>
            </a:pPr>
            <a:r>
              <a:rPr lang="ru-RU" alt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учебной работы</a:t>
            </a:r>
          </a:p>
        </p:txBody>
      </p:sp>
      <p:sp>
        <p:nvSpPr>
          <p:cNvPr id="981023" name="Rectangle 31"/>
          <p:cNvSpPr>
            <a:spLocks noChangeArrowheads="1"/>
          </p:cNvSpPr>
          <p:nvPr/>
        </p:nvSpPr>
        <p:spPr bwMode="auto">
          <a:xfrm>
            <a:off x="279400" y="981075"/>
            <a:ext cx="7323138" cy="720725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alt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Индивидуальная форма работы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8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98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98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81025" grpId="0" animBg="1"/>
      <p:bldP spid="981024" grpId="0" animBg="1"/>
      <p:bldP spid="9810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5120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Индивидуальная форма работы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96300" cy="504031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FF"/>
                </a:solidFill>
                <a:latin typeface="Garamond" panose="02020404030301010803" pitchFamily="18" charset="0"/>
              </a:rPr>
              <a:t>имеет место в том случае, когда содержание учебного материала вполне доступно для самостоятельного изучения школьников</a:t>
            </a:r>
          </a:p>
          <a:p>
            <a:pPr eaLnBrk="1" hangingPunct="1"/>
            <a:r>
              <a:rPr lang="ru-RU" altLang="ru-RU" b="1" smtClean="0">
                <a:solidFill>
                  <a:srgbClr val="FFFFFF"/>
                </a:solidFill>
                <a:latin typeface="Garamond" panose="02020404030301010803" pitchFamily="18" charset="0"/>
              </a:rPr>
              <a:t>педагогическая ценность этой формы организации познавательной деятельности заключается в том, что она может хорошо учитывать особенности каждого ученика сообразно его подготовке и возможностям</a:t>
            </a:r>
          </a:p>
          <a:p>
            <a:pPr eaLnBrk="1" hangingPunct="1"/>
            <a:r>
              <a:rPr lang="ru-RU" altLang="ru-RU" b="1" smtClean="0">
                <a:solidFill>
                  <a:srgbClr val="FFFFFF"/>
                </a:solidFill>
                <a:latin typeface="Garamond" panose="02020404030301010803" pitchFamily="18" charset="0"/>
              </a:rPr>
              <a:t>способствует воспитанию самостоятельности учащихся и служит подготовкой для занятий самообразованием</a:t>
            </a:r>
            <a:r>
              <a:rPr lang="ru-RU" altLang="ru-RU" smtClean="0"/>
              <a:t>.</a:t>
            </a:r>
            <a:endParaRPr lang="ru-RU" altLang="ru-RU" b="1" smtClean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7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490" decel="100000" fill="hold"/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490" decel="100000" fill="hold"/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490" decel="100000" fill="hold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78" grpId="0"/>
      <p:bldP spid="9973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5120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Индивидуальная форма работы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96300" cy="5040312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FFFF"/>
                </a:solidFill>
                <a:latin typeface="Garamond" panose="02020404030301010803" pitchFamily="18" charset="0"/>
              </a:rPr>
              <a:t>Это самостоятельная учебная деятельность учащихся по выполнению специально подобранного задания, соответствующего учебным возможностям каждого ученика.</a:t>
            </a:r>
          </a:p>
          <a:p>
            <a:pPr eaLnBrk="1" hangingPunct="1"/>
            <a:r>
              <a:rPr lang="ru-RU" altLang="ru-RU" sz="2400" b="1" smtClean="0">
                <a:solidFill>
                  <a:srgbClr val="FFFFFF"/>
                </a:solidFill>
                <a:latin typeface="Garamond" panose="02020404030301010803" pitchFamily="18" charset="0"/>
              </a:rPr>
              <a:t>Индивидуальная форма работы предполагает подбор таких приёмов и дидактических средств обучения, которые обеспечат оптимальное развитие любого ученика в классе, как самого сильного, так и слабого.</a:t>
            </a:r>
          </a:p>
          <a:p>
            <a:pPr eaLnBrk="1" hangingPunct="1"/>
            <a:r>
              <a:rPr lang="ru-RU" altLang="ru-RU" sz="2400" smtClean="0"/>
              <a:t> </a:t>
            </a:r>
            <a:r>
              <a:rPr lang="ru-RU" altLang="ru-RU" sz="2400" b="1" smtClean="0">
                <a:solidFill>
                  <a:srgbClr val="FFFFFF"/>
                </a:solidFill>
                <a:latin typeface="Garamond" panose="02020404030301010803" pitchFamily="18" charset="0"/>
              </a:rPr>
              <a:t>Познавательная задача в этом случае не выступает перед классом как общая и решается индивидуальными усилиями каждого ученика самостоятельно, без непосредственного его общения с другими учащимися.</a:t>
            </a:r>
          </a:p>
          <a:p>
            <a:pPr eaLnBrk="1" hangingPunct="1"/>
            <a:endParaRPr lang="ru-RU" altLang="ru-RU" sz="2400" b="1" smtClean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7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9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490" decel="100000" fill="hold"/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490" decel="100000" fill="hold"/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490" decel="100000" fill="hold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78" grpId="0"/>
      <p:bldP spid="9973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539750" y="1052513"/>
            <a:ext cx="8375650" cy="5043487"/>
          </a:xfrm>
        </p:spPr>
        <p:txBody>
          <a:bodyPr/>
          <a:lstStyle/>
          <a:p>
            <a:r>
              <a:rPr lang="ru-RU" altLang="ru-RU" sz="2400" smtClean="0">
                <a:solidFill>
                  <a:srgbClr val="FFFFFF"/>
                </a:solidFill>
              </a:rPr>
              <a:t>В качестве иллюстрации индивидуальной работы на уроках информатики представим тему «Поиск информации в Интернете».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Данная тема подразумевает практические знания о поисковых системах, рациональных методах поиска информации, а также навыки коммуникативной работы с использованием электронной почты.</a:t>
            </a:r>
          </a:p>
          <a:p>
            <a:r>
              <a:rPr lang="ru-RU" altLang="ru-RU" sz="2400" smtClean="0">
                <a:solidFill>
                  <a:srgbClr val="FFFFFF"/>
                </a:solidFill>
              </a:rPr>
              <a:t>Поэтому удобно выбрать метод «перевернутого урока»: предварительно учащихся дается задание на поиск конкретной информации, анализ и элементарную обработку этой информации, и пересылку ее электронной почтой.</a:t>
            </a:r>
          </a:p>
          <a:p>
            <a:endParaRPr lang="ru-RU" altLang="ru-RU" sz="2400" smtClean="0">
              <a:solidFill>
                <a:srgbClr val="FFFFFF"/>
              </a:solidFill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619250" y="404813"/>
            <a:ext cx="576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/>
              <a:t>Поиск информации в Интернете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126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09600"/>
            <a:ext cx="8447087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395288" y="260350"/>
            <a:ext cx="8520112" cy="1655763"/>
          </a:xfrm>
        </p:spPr>
        <p:txBody>
          <a:bodyPr/>
          <a:lstStyle/>
          <a:p>
            <a:r>
              <a:rPr lang="ru-RU" altLang="ru-RU" sz="2400" smtClean="0"/>
              <a:t>На следующем уроке учитель, обобщив результаты работы учащихся, дает теоретический материал по данной теме, акцентируя внимание на рациональных методах поиска информации в Интернете.</a:t>
            </a:r>
          </a:p>
          <a:p>
            <a:endParaRPr lang="ru-RU" altLang="ru-RU" sz="2400" smtClean="0"/>
          </a:p>
        </p:txBody>
      </p:sp>
      <p:pic>
        <p:nvPicPr>
          <p:cNvPr id="12291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916113"/>
            <a:ext cx="69850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neric">
  <a:themeElements>
    <a:clrScheme name="Generic 8">
      <a:dk1>
        <a:srgbClr val="6600FF"/>
      </a:dk1>
      <a:lt1>
        <a:srgbClr val="FF9999"/>
      </a:lt1>
      <a:dk2>
        <a:srgbClr val="FFFF99"/>
      </a:dk2>
      <a:lt2>
        <a:srgbClr val="800000"/>
      </a:lt2>
      <a:accent1>
        <a:srgbClr val="777777"/>
      </a:accent1>
      <a:accent2>
        <a:srgbClr val="0033CC"/>
      </a:accent2>
      <a:accent3>
        <a:srgbClr val="FFCACA"/>
      </a:accent3>
      <a:accent4>
        <a:srgbClr val="5600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4">
        <a:dk1>
          <a:srgbClr val="800000"/>
        </a:dk1>
        <a:lt1>
          <a:srgbClr val="FFFFFF"/>
        </a:lt1>
        <a:dk2>
          <a:srgbClr val="FF9999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FFCAC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5">
        <a:dk1>
          <a:srgbClr val="6600FF"/>
        </a:dk1>
        <a:lt1>
          <a:srgbClr val="FF9999"/>
        </a:lt1>
        <a:dk2>
          <a:srgbClr val="FFFFCC"/>
        </a:dk2>
        <a:lt2>
          <a:srgbClr val="800000"/>
        </a:lt2>
        <a:accent1>
          <a:srgbClr val="777777"/>
        </a:accent1>
        <a:accent2>
          <a:srgbClr val="0033CC"/>
        </a:accent2>
        <a:accent3>
          <a:srgbClr val="FFCACA"/>
        </a:accent3>
        <a:accent4>
          <a:srgbClr val="5600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6">
        <a:dk1>
          <a:srgbClr val="6600FF"/>
        </a:dk1>
        <a:lt1>
          <a:srgbClr val="FFCCCC"/>
        </a:lt1>
        <a:dk2>
          <a:srgbClr val="FFFFCC"/>
        </a:dk2>
        <a:lt2>
          <a:srgbClr val="800000"/>
        </a:lt2>
        <a:accent1>
          <a:srgbClr val="777777"/>
        </a:accent1>
        <a:accent2>
          <a:srgbClr val="0033CC"/>
        </a:accent2>
        <a:accent3>
          <a:srgbClr val="FFE2E2"/>
        </a:accent3>
        <a:accent4>
          <a:srgbClr val="5600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7">
        <a:dk1>
          <a:srgbClr val="6600FF"/>
        </a:dk1>
        <a:lt1>
          <a:srgbClr val="FFCCCC"/>
        </a:lt1>
        <a:dk2>
          <a:srgbClr val="FFFFCC"/>
        </a:dk2>
        <a:lt2>
          <a:srgbClr val="990033"/>
        </a:lt2>
        <a:accent1>
          <a:srgbClr val="777777"/>
        </a:accent1>
        <a:accent2>
          <a:srgbClr val="0033CC"/>
        </a:accent2>
        <a:accent3>
          <a:srgbClr val="FFE2E2"/>
        </a:accent3>
        <a:accent4>
          <a:srgbClr val="5600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8">
        <a:dk1>
          <a:srgbClr val="6600FF"/>
        </a:dk1>
        <a:lt1>
          <a:srgbClr val="FF9999"/>
        </a:lt1>
        <a:dk2>
          <a:srgbClr val="FFFF99"/>
        </a:dk2>
        <a:lt2>
          <a:srgbClr val="800000"/>
        </a:lt2>
        <a:accent1>
          <a:srgbClr val="777777"/>
        </a:accent1>
        <a:accent2>
          <a:srgbClr val="0033CC"/>
        </a:accent2>
        <a:accent3>
          <a:srgbClr val="FFCACA"/>
        </a:accent3>
        <a:accent4>
          <a:srgbClr val="5600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849</TotalTime>
  <Words>1113</Words>
  <Application>Microsoft Office PowerPoint</Application>
  <PresentationFormat>Экран (4:3)</PresentationFormat>
  <Paragraphs>120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Arial Narrow</vt:lpstr>
      <vt:lpstr>Wingdings</vt:lpstr>
      <vt:lpstr>Bookman Old Style</vt:lpstr>
      <vt:lpstr>Monotype Corsiva</vt:lpstr>
      <vt:lpstr>Garamond</vt:lpstr>
      <vt:lpstr>Calibri</vt:lpstr>
      <vt:lpstr>Times New Roman</vt:lpstr>
      <vt:lpstr>TimesNewRomanPSMT</vt:lpstr>
      <vt:lpstr>Generic</vt:lpstr>
      <vt:lpstr>Формы организации познавательной деятельности учащихся</vt:lpstr>
      <vt:lpstr>Презентация PowerPoint</vt:lpstr>
      <vt:lpstr>Презентация PowerPoint</vt:lpstr>
      <vt:lpstr>Презентация PowerPoint</vt:lpstr>
      <vt:lpstr>Индивидуальная форма работы</vt:lpstr>
      <vt:lpstr>Индивидуальная форма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Индивидуальная форма работы (минусы)</vt:lpstr>
      <vt:lpstr>Фронтальная форма организации учебной работы</vt:lpstr>
      <vt:lpstr>Фронтальная форма организации учебной работы (плюсы)</vt:lpstr>
      <vt:lpstr>Презентация PowerPoint</vt:lpstr>
      <vt:lpstr>Фронтальная форма организации учебной работы (минусы)</vt:lpstr>
      <vt:lpstr>Групповая форма организации обучения</vt:lpstr>
      <vt:lpstr>Групповая форма организации обучения</vt:lpstr>
      <vt:lpstr>Кодирование информации с помощью знаковой системы </vt:lpstr>
      <vt:lpstr>Коллективная форма организации обучения</vt:lpstr>
      <vt:lpstr>Характеристики коллективной формы организации обучения</vt:lpstr>
      <vt:lpstr>Схема работы в различных парах при коллективной форме организации обучения, предложенная А.С. Границкой </vt:lpstr>
      <vt:lpstr>Наши курсы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организации познавательной деятельности учащихся</dc:title>
  <dc:creator>АРТЁМ</dc:creator>
  <cp:lastModifiedBy>Слушатель</cp:lastModifiedBy>
  <cp:revision>10</cp:revision>
  <dcterms:created xsi:type="dcterms:W3CDTF">2007-03-28T18:09:35Z</dcterms:created>
  <dcterms:modified xsi:type="dcterms:W3CDTF">2016-07-21T12:06:56Z</dcterms:modified>
</cp:coreProperties>
</file>