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  <p:sldId id="268" r:id="rId12"/>
    <p:sldId id="269" r:id="rId13"/>
    <p:sldId id="271" r:id="rId14"/>
    <p:sldId id="270" r:id="rId15"/>
    <p:sldId id="272" r:id="rId16"/>
    <p:sldId id="273" r:id="rId17"/>
    <p:sldId id="279" r:id="rId18"/>
    <p:sldId id="282" r:id="rId19"/>
    <p:sldId id="281" r:id="rId20"/>
    <p:sldId id="283" r:id="rId21"/>
    <p:sldId id="284" r:id="rId22"/>
    <p:sldId id="285" r:id="rId23"/>
    <p:sldId id="286" r:id="rId24"/>
    <p:sldId id="287" r:id="rId25"/>
    <p:sldId id="288" r:id="rId26"/>
    <p:sldId id="274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139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jpeg"/><Relationship Id="rId3" Type="http://schemas.openxmlformats.org/officeDocument/2006/relationships/image" Target="../media/image62.jpeg"/><Relationship Id="rId7" Type="http://schemas.openxmlformats.org/officeDocument/2006/relationships/image" Target="../media/image66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69.jpeg"/><Relationship Id="rId7" Type="http://schemas.openxmlformats.org/officeDocument/2006/relationships/image" Target="../media/image73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10" Type="http://schemas.openxmlformats.org/officeDocument/2006/relationships/image" Target="../media/image76.jpeg"/><Relationship Id="rId4" Type="http://schemas.openxmlformats.org/officeDocument/2006/relationships/image" Target="../media/image70.jpeg"/><Relationship Id="rId9" Type="http://schemas.openxmlformats.org/officeDocument/2006/relationships/image" Target="../media/image7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0.jpeg"/><Relationship Id="rId4" Type="http://schemas.openxmlformats.org/officeDocument/2006/relationships/image" Target="../media/image7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7" Type="http://schemas.openxmlformats.org/officeDocument/2006/relationships/image" Target="../media/image86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pn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5" Type="http://schemas.openxmlformats.org/officeDocument/2006/relationships/image" Target="../media/image98.jpeg"/><Relationship Id="rId4" Type="http://schemas.openxmlformats.org/officeDocument/2006/relationships/image" Target="../media/image97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6.png"/><Relationship Id="rId3" Type="http://schemas.openxmlformats.org/officeDocument/2006/relationships/image" Target="../media/image101.jpeg"/><Relationship Id="rId7" Type="http://schemas.openxmlformats.org/officeDocument/2006/relationships/image" Target="../media/image105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4.png"/><Relationship Id="rId5" Type="http://schemas.openxmlformats.org/officeDocument/2006/relationships/image" Target="../media/image103.png"/><Relationship Id="rId4" Type="http://schemas.openxmlformats.org/officeDocument/2006/relationships/image" Target="../media/image102.png"/><Relationship Id="rId9" Type="http://schemas.openxmlformats.org/officeDocument/2006/relationships/image" Target="../media/image10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10" Type="http://schemas.openxmlformats.org/officeDocument/2006/relationships/image" Target="../media/image116.jpeg"/><Relationship Id="rId4" Type="http://schemas.openxmlformats.org/officeDocument/2006/relationships/image" Target="../media/image110.jpeg"/><Relationship Id="rId9" Type="http://schemas.openxmlformats.org/officeDocument/2006/relationships/image" Target="../media/image11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08721"/>
            <a:ext cx="7920880" cy="792087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</a:pPr>
            <a:r>
              <a:rPr lang="ru-RU" sz="1800" b="1" dirty="0">
                <a:latin typeface="Times New Roman CYR"/>
                <a:ea typeface="Times New Roman"/>
                <a:cs typeface="Times New Roman"/>
              </a:rPr>
              <a:t>Муниципальное автономное дошкольное образовательное учреждение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b="1" dirty="0">
                <a:latin typeface="Times New Roman CYR"/>
                <a:ea typeface="Times New Roman"/>
                <a:cs typeface="Times New Roman"/>
              </a:rPr>
              <a:t>муниципального образования г. Краснодар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r>
              <a:rPr lang="ru-RU" sz="1800" b="1" dirty="0">
                <a:latin typeface="Times New Roman CYR"/>
                <a:ea typeface="Times New Roman"/>
                <a:cs typeface="Times New Roman"/>
              </a:rPr>
              <a:t>«Детский сад общеразвивающего вида № 172»</a:t>
            </a:r>
            <a:r>
              <a:rPr lang="ru-RU" sz="1400" dirty="0">
                <a:ea typeface="Calibri"/>
                <a:cs typeface="Times New Roman"/>
              </a:rPr>
              <a:t/>
            </a:r>
            <a:br>
              <a:rPr lang="ru-RU" sz="1400" dirty="0">
                <a:ea typeface="Calibri"/>
                <a:cs typeface="Times New Roman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1916832"/>
            <a:ext cx="6912768" cy="982960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РАЗВИТИЕ </a:t>
            </a:r>
          </a:p>
          <a:p>
            <a:r>
              <a:rPr lang="ru-RU" sz="18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ДОШКОЛЬНОГО ВОЗРАСТА</a:t>
            </a:r>
            <a:endParaRPr lang="ru-RU" sz="18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860032" y="5373216"/>
            <a:ext cx="3600400" cy="792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ru-RU" sz="1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аместитель заведующего по ВМР</a:t>
            </a:r>
          </a:p>
          <a:p>
            <a:pPr algn="r"/>
            <a:r>
              <a:rPr lang="ru-RU" sz="18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Дубина Анна Владимировна</a:t>
            </a:r>
            <a:endParaRPr lang="ru-RU" sz="1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user2\Desktop\025385226_iconm.jpe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67" b="96667" l="8750" r="9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2741548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87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915000" cy="49006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СПЕДАГОГАМИ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ФОТО\выборка метод муз\DSC_018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2552" y="1329272"/>
            <a:ext cx="3240361" cy="213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ФОТО\метод объедин музы\IMG_686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20745" y="1628800"/>
            <a:ext cx="3024336" cy="214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ФОТО\DSCN131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132856"/>
            <a:ext cx="3125663" cy="218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ФОТО\WP_20150325_10_10_16_Pro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61602" y="2637480"/>
            <a:ext cx="3116162" cy="2271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ФОТО\WP_20150325_14_31_48_Pr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12" y="3356992"/>
            <a:ext cx="3207604" cy="2244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ФОТО\WP_20150423_10_51_37_Pro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3797693"/>
            <a:ext cx="3168352" cy="2221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ФОТО\Пед встречи\IMG_3901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68021" y="4221088"/>
            <a:ext cx="2961000" cy="211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ФОТО\Пед встречи\педчас\IMG_4376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9660" y="4539202"/>
            <a:ext cx="3240046" cy="212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7850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6405" y="764704"/>
            <a:ext cx="7488832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ПИРАМИДА ПОЗНАНИЯ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1619672" y="3933968"/>
            <a:ext cx="5616624" cy="971194"/>
            <a:chOff x="1115600" y="2808312"/>
            <a:chExt cx="6777372" cy="1476163"/>
          </a:xfrm>
        </p:grpSpPr>
        <p:sp>
          <p:nvSpPr>
            <p:cNvPr id="6" name="Трапеция 5"/>
            <p:cNvSpPr/>
            <p:nvPr/>
          </p:nvSpPr>
          <p:spPr>
            <a:xfrm>
              <a:off x="1115600" y="2808312"/>
              <a:ext cx="6777372" cy="1476163"/>
            </a:xfrm>
            <a:prstGeom prst="trapezoid">
              <a:avLst>
                <a:gd name="adj" fmla="val 76520"/>
              </a:avLst>
            </a:prstGeom>
            <a:solidFill>
              <a:srgbClr val="8064A2">
                <a:hueOff val="-2976513"/>
                <a:satOff val="17933"/>
                <a:lumOff val="1437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7" name="Трапеция 4"/>
            <p:cNvSpPr/>
            <p:nvPr/>
          </p:nvSpPr>
          <p:spPr>
            <a:xfrm>
              <a:off x="2301640" y="2949863"/>
              <a:ext cx="4405290" cy="1213285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Память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2357753" y="2963376"/>
            <a:ext cx="4140460" cy="1174161"/>
            <a:chOff x="2214955" y="1098122"/>
            <a:chExt cx="4518248" cy="1818201"/>
          </a:xfrm>
        </p:grpSpPr>
        <p:sp>
          <p:nvSpPr>
            <p:cNvPr id="9" name="Трапеция 8"/>
            <p:cNvSpPr/>
            <p:nvPr/>
          </p:nvSpPr>
          <p:spPr>
            <a:xfrm>
              <a:off x="2214955" y="1098122"/>
              <a:ext cx="4518248" cy="1476163"/>
            </a:xfrm>
            <a:prstGeom prst="trapezoid">
              <a:avLst>
                <a:gd name="adj" fmla="val 76520"/>
              </a:avLst>
            </a:prstGeom>
            <a:solidFill>
              <a:srgbClr val="8064A2">
                <a:hueOff val="-1488257"/>
                <a:satOff val="8966"/>
                <a:lumOff val="719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0" name="Трапеция 4"/>
            <p:cNvSpPr/>
            <p:nvPr/>
          </p:nvSpPr>
          <p:spPr>
            <a:xfrm>
              <a:off x="3058447" y="1440160"/>
              <a:ext cx="2936861" cy="1476163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Мышление</a:t>
              </a:r>
              <a:endPara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3091785" y="1196752"/>
            <a:ext cx="2672397" cy="1766624"/>
            <a:chOff x="3388686" y="98345"/>
            <a:chExt cx="2259124" cy="1377818"/>
          </a:xfrm>
        </p:grpSpPr>
        <p:sp>
          <p:nvSpPr>
            <p:cNvPr id="12" name="Трапеция 11"/>
            <p:cNvSpPr/>
            <p:nvPr/>
          </p:nvSpPr>
          <p:spPr>
            <a:xfrm>
              <a:off x="3388686" y="98345"/>
              <a:ext cx="2259124" cy="1377818"/>
            </a:xfrm>
            <a:prstGeom prst="trapezoid">
              <a:avLst>
                <a:gd name="adj" fmla="val 76520"/>
              </a:avLst>
            </a:prstGeom>
            <a:solidFill>
              <a:srgbClr val="8064A2">
                <a:hueOff val="0"/>
                <a:satOff val="0"/>
                <a:lumOff val="0"/>
                <a:alphaOff val="0"/>
              </a:srgbClr>
            </a:solidFill>
            <a:ln w="25400" cap="flat" cmpd="sng" algn="ctr">
              <a:solidFill>
                <a:sysClr val="window" lastClr="FFFFFF">
                  <a:hueOff val="0"/>
                  <a:satOff val="0"/>
                  <a:lumOff val="0"/>
                  <a:alphaOff val="0"/>
                </a:sysClr>
              </a:solidFill>
              <a:prstDash val="solid"/>
            </a:ln>
            <a:effectLst/>
          </p:spPr>
        </p:sp>
        <p:sp>
          <p:nvSpPr>
            <p:cNvPr id="13" name="Трапеция 4"/>
            <p:cNvSpPr/>
            <p:nvPr/>
          </p:nvSpPr>
          <p:spPr>
            <a:xfrm>
              <a:off x="3635264" y="458385"/>
              <a:ext cx="1872208" cy="1017778"/>
            </a:xfrm>
            <a:prstGeom prst="rect">
              <a:avLst/>
            </a:prstGeom>
            <a:noFill/>
            <a:ln>
              <a:noFill/>
            </a:ln>
            <a:effectLst/>
          </p:spPr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marL="0" marR="0" lvl="0" indent="0" algn="ctr" defTabSz="128905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b="0" i="0" u="none" strike="noStrike" kern="120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Воображение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2267744" y="5301208"/>
            <a:ext cx="149111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Восприятие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7" y="4880047"/>
            <a:ext cx="734481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553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8491" y="836712"/>
            <a:ext cx="7344816" cy="360040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РЕАЛИЗАЦИИ ОБРАЗОВАТЕЛЬНОЙ ДЕЯТЕЛЬНОСТИ</a:t>
            </a:r>
            <a:endParaRPr lang="ru-RU" sz="1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899592" y="1268760"/>
            <a:ext cx="7056784" cy="4464496"/>
            <a:chOff x="2018576" y="1929587"/>
            <a:chExt cx="6108619" cy="4128775"/>
          </a:xfrm>
        </p:grpSpPr>
        <p:sp>
          <p:nvSpPr>
            <p:cNvPr id="23" name="Полилиния 22"/>
            <p:cNvSpPr/>
            <p:nvPr/>
          </p:nvSpPr>
          <p:spPr>
            <a:xfrm>
              <a:off x="2837378" y="3974166"/>
              <a:ext cx="537135" cy="971174"/>
            </a:xfrm>
            <a:custGeom>
              <a:avLst/>
              <a:gdLst>
                <a:gd name="connsiteX0" fmla="*/ 0 w 579982"/>
                <a:gd name="connsiteY0" fmla="*/ 0 h 1105150"/>
                <a:gd name="connsiteX1" fmla="*/ 289991 w 579982"/>
                <a:gd name="connsiteY1" fmla="*/ 0 h 1105150"/>
                <a:gd name="connsiteX2" fmla="*/ 289991 w 579982"/>
                <a:gd name="connsiteY2" fmla="*/ 1105150 h 1105150"/>
                <a:gd name="connsiteX3" fmla="*/ 579982 w 579982"/>
                <a:gd name="connsiteY3" fmla="*/ 1105150 h 1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982" h="1105150">
                  <a:moveTo>
                    <a:pt x="0" y="0"/>
                  </a:moveTo>
                  <a:lnTo>
                    <a:pt x="289991" y="0"/>
                  </a:lnTo>
                  <a:lnTo>
                    <a:pt x="289991" y="1105150"/>
                  </a:lnTo>
                  <a:lnTo>
                    <a:pt x="579982" y="110515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490" tIns="521372" rIns="271488" bIns="521374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4" name="Полилиния 23"/>
            <p:cNvSpPr/>
            <p:nvPr/>
          </p:nvSpPr>
          <p:spPr>
            <a:xfrm>
              <a:off x="2837378" y="3933988"/>
              <a:ext cx="537135" cy="80355"/>
            </a:xfrm>
            <a:custGeom>
              <a:avLst/>
              <a:gdLst>
                <a:gd name="connsiteX0" fmla="*/ 0 w 579982"/>
                <a:gd name="connsiteY0" fmla="*/ 45720 h 91440"/>
                <a:gd name="connsiteX1" fmla="*/ 579982 w 57998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79982" h="91440">
                  <a:moveTo>
                    <a:pt x="0" y="45720"/>
                  </a:moveTo>
                  <a:lnTo>
                    <a:pt x="579982" y="4572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88192" tIns="31220" rIns="288191" bIns="31221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5" name="Полилиния 24"/>
            <p:cNvSpPr/>
            <p:nvPr/>
          </p:nvSpPr>
          <p:spPr>
            <a:xfrm>
              <a:off x="2837378" y="3002990"/>
              <a:ext cx="537135" cy="971174"/>
            </a:xfrm>
            <a:custGeom>
              <a:avLst/>
              <a:gdLst>
                <a:gd name="connsiteX0" fmla="*/ 0 w 579982"/>
                <a:gd name="connsiteY0" fmla="*/ 1105150 h 1105150"/>
                <a:gd name="connsiteX1" fmla="*/ 289991 w 579982"/>
                <a:gd name="connsiteY1" fmla="*/ 1105150 h 1105150"/>
                <a:gd name="connsiteX2" fmla="*/ 289991 w 579982"/>
                <a:gd name="connsiteY2" fmla="*/ 0 h 1105150"/>
                <a:gd name="connsiteX3" fmla="*/ 579982 w 579982"/>
                <a:gd name="connsiteY3" fmla="*/ 0 h 1105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9982" h="1105150">
                  <a:moveTo>
                    <a:pt x="0" y="1105150"/>
                  </a:moveTo>
                  <a:lnTo>
                    <a:pt x="289991" y="1105150"/>
                  </a:lnTo>
                  <a:lnTo>
                    <a:pt x="289991" y="0"/>
                  </a:lnTo>
                  <a:lnTo>
                    <a:pt x="579982" y="0"/>
                  </a:lnTo>
                </a:path>
              </a:pathLst>
            </a:custGeom>
            <a:noFill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1490" tIns="521373" rIns="271488" bIns="521373" numCol="1" spcCol="1270" anchor="ctr" anchorCtr="0">
              <a:noAutofit/>
            </a:bodyPr>
            <a:lstStyle/>
            <a:p>
              <a:pPr lvl="0" algn="ctr" defTabSz="222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500" kern="1200"/>
            </a:p>
          </p:txBody>
        </p:sp>
        <p:sp>
          <p:nvSpPr>
            <p:cNvPr id="26" name="Полилиния 25"/>
            <p:cNvSpPr/>
            <p:nvPr/>
          </p:nvSpPr>
          <p:spPr>
            <a:xfrm rot="16200000">
              <a:off x="383400" y="3564763"/>
              <a:ext cx="4089156" cy="818803"/>
            </a:xfrm>
            <a:custGeom>
              <a:avLst/>
              <a:gdLst>
                <a:gd name="connsiteX0" fmla="*/ 0 w 4653265"/>
                <a:gd name="connsiteY0" fmla="*/ 0 h 884120"/>
                <a:gd name="connsiteX1" fmla="*/ 4653265 w 4653265"/>
                <a:gd name="connsiteY1" fmla="*/ 0 h 884120"/>
                <a:gd name="connsiteX2" fmla="*/ 4653265 w 4653265"/>
                <a:gd name="connsiteY2" fmla="*/ 884120 h 884120"/>
                <a:gd name="connsiteX3" fmla="*/ 0 w 4653265"/>
                <a:gd name="connsiteY3" fmla="*/ 884120 h 884120"/>
                <a:gd name="connsiteX4" fmla="*/ 0 w 4653265"/>
                <a:gd name="connsiteY4" fmla="*/ 0 h 8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53265" h="884120">
                  <a:moveTo>
                    <a:pt x="0" y="0"/>
                  </a:moveTo>
                  <a:lnTo>
                    <a:pt x="4653265" y="0"/>
                  </a:lnTo>
                  <a:lnTo>
                    <a:pt x="4653265" y="884120"/>
                  </a:lnTo>
                  <a:lnTo>
                    <a:pt x="0" y="884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5239" tIns="15240" rIns="15240" bIns="1523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4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ПОЗНАВАТЕЛЬНОЕ   РАЗВИТИЕ</a:t>
              </a:r>
              <a:endParaRPr lang="ru-RU" sz="12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Полилиния 26"/>
            <p:cNvSpPr/>
            <p:nvPr/>
          </p:nvSpPr>
          <p:spPr>
            <a:xfrm>
              <a:off x="3374514" y="2614521"/>
              <a:ext cx="4752681" cy="776940"/>
            </a:xfrm>
            <a:custGeom>
              <a:avLst/>
              <a:gdLst>
                <a:gd name="connsiteX0" fmla="*/ 0 w 5131805"/>
                <a:gd name="connsiteY0" fmla="*/ 0 h 884120"/>
                <a:gd name="connsiteX1" fmla="*/ 5131805 w 5131805"/>
                <a:gd name="connsiteY1" fmla="*/ 0 h 884120"/>
                <a:gd name="connsiteX2" fmla="*/ 5131805 w 5131805"/>
                <a:gd name="connsiteY2" fmla="*/ 884120 h 884120"/>
                <a:gd name="connsiteX3" fmla="*/ 0 w 5131805"/>
                <a:gd name="connsiteY3" fmla="*/ 884120 h 884120"/>
                <a:gd name="connsiteX4" fmla="*/ 0 w 5131805"/>
                <a:gd name="connsiteY4" fmla="*/ 0 h 8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31805" h="884120">
                  <a:moveTo>
                    <a:pt x="0" y="0"/>
                  </a:moveTo>
                  <a:lnTo>
                    <a:pt x="5131805" y="0"/>
                  </a:lnTo>
                  <a:lnTo>
                    <a:pt x="5131805" y="884120"/>
                  </a:lnTo>
                  <a:lnTo>
                    <a:pt x="0" y="884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700" tIns="12700" rIns="12700" bIns="12700" numCol="1" spcCol="1270" anchor="ctr" anchorCtr="0">
              <a:no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Развитие познавательно-исследовательской деятельности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" name="Полилиния 27"/>
            <p:cNvSpPr/>
            <p:nvPr/>
          </p:nvSpPr>
          <p:spPr>
            <a:xfrm>
              <a:off x="3374514" y="3585695"/>
              <a:ext cx="4720024" cy="776940"/>
            </a:xfrm>
            <a:custGeom>
              <a:avLst/>
              <a:gdLst>
                <a:gd name="connsiteX0" fmla="*/ 0 w 5096542"/>
                <a:gd name="connsiteY0" fmla="*/ 0 h 884120"/>
                <a:gd name="connsiteX1" fmla="*/ 5096542 w 5096542"/>
                <a:gd name="connsiteY1" fmla="*/ 0 h 884120"/>
                <a:gd name="connsiteX2" fmla="*/ 5096542 w 5096542"/>
                <a:gd name="connsiteY2" fmla="*/ 884120 h 884120"/>
                <a:gd name="connsiteX3" fmla="*/ 0 w 5096542"/>
                <a:gd name="connsiteY3" fmla="*/ 884120 h 884120"/>
                <a:gd name="connsiteX4" fmla="*/ 0 w 5096542"/>
                <a:gd name="connsiteY4" fmla="*/ 0 h 8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96542" h="884120">
                  <a:moveTo>
                    <a:pt x="0" y="0"/>
                  </a:moveTo>
                  <a:lnTo>
                    <a:pt x="5096542" y="0"/>
                  </a:lnTo>
                  <a:lnTo>
                    <a:pt x="5096542" y="884120"/>
                  </a:lnTo>
                  <a:lnTo>
                    <a:pt x="0" y="884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Формирование элементарных математических представлений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Полилиния 28"/>
            <p:cNvSpPr/>
            <p:nvPr/>
          </p:nvSpPr>
          <p:spPr>
            <a:xfrm>
              <a:off x="3374514" y="4556870"/>
              <a:ext cx="4670983" cy="776940"/>
            </a:xfrm>
            <a:custGeom>
              <a:avLst/>
              <a:gdLst>
                <a:gd name="connsiteX0" fmla="*/ 0 w 5043590"/>
                <a:gd name="connsiteY0" fmla="*/ 0 h 884120"/>
                <a:gd name="connsiteX1" fmla="*/ 5043590 w 5043590"/>
                <a:gd name="connsiteY1" fmla="*/ 0 h 884120"/>
                <a:gd name="connsiteX2" fmla="*/ 5043590 w 5043590"/>
                <a:gd name="connsiteY2" fmla="*/ 884120 h 884120"/>
                <a:gd name="connsiteX3" fmla="*/ 0 w 5043590"/>
                <a:gd name="connsiteY3" fmla="*/ 884120 h 884120"/>
                <a:gd name="connsiteX4" fmla="*/ 0 w 5043590"/>
                <a:gd name="connsiteY4" fmla="*/ 0 h 8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590" h="884120">
                  <a:moveTo>
                    <a:pt x="0" y="0"/>
                  </a:moveTo>
                  <a:lnTo>
                    <a:pt x="5043590" y="0"/>
                  </a:lnTo>
                  <a:lnTo>
                    <a:pt x="5043590" y="884120"/>
                  </a:lnTo>
                  <a:lnTo>
                    <a:pt x="0" y="884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Приобщение к социокультурным ценностям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0" name="Полилиния 29"/>
            <p:cNvSpPr/>
            <p:nvPr/>
          </p:nvSpPr>
          <p:spPr>
            <a:xfrm>
              <a:off x="3390947" y="5400172"/>
              <a:ext cx="4670983" cy="658190"/>
            </a:xfrm>
            <a:custGeom>
              <a:avLst/>
              <a:gdLst>
                <a:gd name="connsiteX0" fmla="*/ 0 w 5043590"/>
                <a:gd name="connsiteY0" fmla="*/ 0 h 884120"/>
                <a:gd name="connsiteX1" fmla="*/ 5043590 w 5043590"/>
                <a:gd name="connsiteY1" fmla="*/ 0 h 884120"/>
                <a:gd name="connsiteX2" fmla="*/ 5043590 w 5043590"/>
                <a:gd name="connsiteY2" fmla="*/ 884120 h 884120"/>
                <a:gd name="connsiteX3" fmla="*/ 0 w 5043590"/>
                <a:gd name="connsiteY3" fmla="*/ 884120 h 884120"/>
                <a:gd name="connsiteX4" fmla="*/ 0 w 5043590"/>
                <a:gd name="connsiteY4" fmla="*/ 0 h 884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43590" h="884120">
                  <a:moveTo>
                    <a:pt x="0" y="0"/>
                  </a:moveTo>
                  <a:lnTo>
                    <a:pt x="5043590" y="0"/>
                  </a:lnTo>
                  <a:lnTo>
                    <a:pt x="5043590" y="884120"/>
                  </a:lnTo>
                  <a:lnTo>
                    <a:pt x="0" y="88412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36830" tIns="36830" rIns="36830" bIns="3683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kern="12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Ознакомление с миром природы</a:t>
              </a:r>
              <a:endParaRPr lang="ru-RU" sz="2000" kern="12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1" name="Полилиния 30"/>
          <p:cNvSpPr/>
          <p:nvPr/>
        </p:nvSpPr>
        <p:spPr>
          <a:xfrm>
            <a:off x="2155740" y="4004660"/>
            <a:ext cx="329239" cy="1459510"/>
          </a:xfrm>
          <a:custGeom>
            <a:avLst/>
            <a:gdLst>
              <a:gd name="connsiteX0" fmla="*/ 0 w 579982"/>
              <a:gd name="connsiteY0" fmla="*/ 0 h 1105150"/>
              <a:gd name="connsiteX1" fmla="*/ 289991 w 579982"/>
              <a:gd name="connsiteY1" fmla="*/ 0 h 1105150"/>
              <a:gd name="connsiteX2" fmla="*/ 289991 w 579982"/>
              <a:gd name="connsiteY2" fmla="*/ 1105150 h 1105150"/>
              <a:gd name="connsiteX3" fmla="*/ 579982 w 579982"/>
              <a:gd name="connsiteY3" fmla="*/ 1105150 h 1105150"/>
              <a:gd name="connsiteX0" fmla="*/ 0 w 299369"/>
              <a:gd name="connsiteY0" fmla="*/ 0 h 2331897"/>
              <a:gd name="connsiteX1" fmla="*/ 9378 w 299369"/>
              <a:gd name="connsiteY1" fmla="*/ 1226747 h 2331897"/>
              <a:gd name="connsiteX2" fmla="*/ 9378 w 299369"/>
              <a:gd name="connsiteY2" fmla="*/ 2331897 h 2331897"/>
              <a:gd name="connsiteX3" fmla="*/ 299369 w 299369"/>
              <a:gd name="connsiteY3" fmla="*/ 2331897 h 2331897"/>
              <a:gd name="connsiteX0" fmla="*/ 1015 w 289991"/>
              <a:gd name="connsiteY0" fmla="*/ 0 h 1923948"/>
              <a:gd name="connsiteX1" fmla="*/ 0 w 289991"/>
              <a:gd name="connsiteY1" fmla="*/ 818798 h 1923948"/>
              <a:gd name="connsiteX2" fmla="*/ 0 w 289991"/>
              <a:gd name="connsiteY2" fmla="*/ 1923948 h 1923948"/>
              <a:gd name="connsiteX3" fmla="*/ 289991 w 289991"/>
              <a:gd name="connsiteY3" fmla="*/ 1923948 h 1923948"/>
              <a:gd name="connsiteX0" fmla="*/ 11408 w 289991"/>
              <a:gd name="connsiteY0" fmla="*/ 0 h 1874500"/>
              <a:gd name="connsiteX1" fmla="*/ 0 w 289991"/>
              <a:gd name="connsiteY1" fmla="*/ 769350 h 1874500"/>
              <a:gd name="connsiteX2" fmla="*/ 0 w 289991"/>
              <a:gd name="connsiteY2" fmla="*/ 1874500 h 1874500"/>
              <a:gd name="connsiteX3" fmla="*/ 289991 w 289991"/>
              <a:gd name="connsiteY3" fmla="*/ 1874500 h 1874500"/>
              <a:gd name="connsiteX0" fmla="*/ 5 w 304022"/>
              <a:gd name="connsiteY0" fmla="*/ 0 h 1874500"/>
              <a:gd name="connsiteX1" fmla="*/ 14031 w 304022"/>
              <a:gd name="connsiteY1" fmla="*/ 769350 h 1874500"/>
              <a:gd name="connsiteX2" fmla="*/ 14031 w 304022"/>
              <a:gd name="connsiteY2" fmla="*/ 1874500 h 1874500"/>
              <a:gd name="connsiteX3" fmla="*/ 304022 w 304022"/>
              <a:gd name="connsiteY3" fmla="*/ 1874500 h 1874500"/>
              <a:gd name="connsiteX0" fmla="*/ 11407 w 289991"/>
              <a:gd name="connsiteY0" fmla="*/ 0 h 1874500"/>
              <a:gd name="connsiteX1" fmla="*/ 0 w 289991"/>
              <a:gd name="connsiteY1" fmla="*/ 769350 h 1874500"/>
              <a:gd name="connsiteX2" fmla="*/ 0 w 289991"/>
              <a:gd name="connsiteY2" fmla="*/ 1874500 h 1874500"/>
              <a:gd name="connsiteX3" fmla="*/ 289991 w 289991"/>
              <a:gd name="connsiteY3" fmla="*/ 1874500 h 1874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991" h="1874500">
                <a:moveTo>
                  <a:pt x="11407" y="0"/>
                </a:moveTo>
                <a:cubicBezTo>
                  <a:pt x="11069" y="272933"/>
                  <a:pt x="338" y="496417"/>
                  <a:pt x="0" y="769350"/>
                </a:cubicBezTo>
                <a:lnTo>
                  <a:pt x="0" y="1874500"/>
                </a:lnTo>
                <a:lnTo>
                  <a:pt x="289991" y="1874500"/>
                </a:lnTo>
              </a:path>
            </a:pathLst>
          </a:custGeom>
          <a:noFill/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1490" tIns="521372" rIns="271488" bIns="521374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ru-RU" sz="500" kern="1200"/>
          </a:p>
        </p:txBody>
      </p:sp>
    </p:spTree>
    <p:extLst>
      <p:ext uri="{BB962C8B-B14F-4D97-AF65-F5344CB8AC3E}">
        <p14:creationId xmlns:p14="http://schemas.microsoft.com/office/powerpoint/2010/main" val="361756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6864" cy="580926"/>
          </a:xfrm>
        </p:spPr>
        <p:txBody>
          <a:bodyPr>
            <a:normAutofit/>
          </a:bodyPr>
          <a:lstStyle/>
          <a:p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ПРИНЦИПЫ РЕАЛИЗАЦИИ образовательной области </a:t>
            </a:r>
            <a:b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«ПОЗНАВАТЕЛЬНОЕ РАЗВИТИЕ»</a:t>
            </a:r>
            <a:endParaRPr lang="ru-RU" sz="16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556792"/>
            <a:ext cx="7776864" cy="45693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ru-RU" sz="2400" dirty="0">
                <a:latin typeface="Times New Roman"/>
                <a:ea typeface="Times New Roman"/>
              </a:rPr>
              <a:t>принцип </a:t>
            </a:r>
            <a:r>
              <a:rPr lang="ru-RU" sz="2400" dirty="0" smtClean="0">
                <a:latin typeface="Times New Roman"/>
                <a:ea typeface="Times New Roman"/>
              </a:rPr>
              <a:t>интеграции;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принцип </a:t>
            </a:r>
            <a:r>
              <a:rPr lang="ru-RU" sz="2400" dirty="0">
                <a:latin typeface="Times New Roman"/>
                <a:ea typeface="Times New Roman"/>
              </a:rPr>
              <a:t>деятельности и </a:t>
            </a:r>
            <a:r>
              <a:rPr lang="ru-RU" sz="2400" dirty="0" smtClean="0">
                <a:latin typeface="Times New Roman"/>
                <a:ea typeface="Times New Roman"/>
              </a:rPr>
              <a:t>интерактивности;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принцип научности;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принцип </a:t>
            </a:r>
            <a:r>
              <a:rPr lang="ru-RU" sz="2400" dirty="0" err="1" smtClean="0">
                <a:latin typeface="Times New Roman"/>
                <a:ea typeface="Times New Roman"/>
              </a:rPr>
              <a:t>природосообразности</a:t>
            </a:r>
            <a:r>
              <a:rPr lang="ru-RU" sz="2400" dirty="0" smtClean="0">
                <a:latin typeface="Times New Roman"/>
                <a:ea typeface="Times New Roman"/>
              </a:rPr>
              <a:t>;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принцип партнерства; </a:t>
            </a:r>
            <a:endParaRPr lang="ru-RU" sz="2400" dirty="0">
              <a:latin typeface="Times New Roman"/>
              <a:ea typeface="Times New Roman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ru-RU" sz="2400" dirty="0" smtClean="0">
                <a:latin typeface="Times New Roman"/>
                <a:ea typeface="Times New Roman"/>
              </a:rPr>
              <a:t>принцип </a:t>
            </a:r>
            <a:r>
              <a:rPr lang="ru-RU" sz="2400" dirty="0">
                <a:latin typeface="Times New Roman"/>
                <a:ea typeface="Times New Roman"/>
              </a:rPr>
              <a:t>развивающего содержания образовательно-игровой </a:t>
            </a:r>
            <a:r>
              <a:rPr lang="ru-RU" sz="2400" dirty="0" smtClean="0">
                <a:latin typeface="Times New Roman"/>
                <a:ea typeface="Times New Roman"/>
              </a:rPr>
              <a:t>деятельности.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38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5089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ВИДЫ ДЕЯТЕЛЬНОСТИ, КУЛЬТУРНЫЕ ПРАКТИКИ</a:t>
            </a:r>
            <a:endParaRPr lang="ru-RU" sz="1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00201"/>
            <a:ext cx="7776864" cy="4349080"/>
          </a:xfrm>
        </p:spPr>
        <p:txBody>
          <a:bodyPr>
            <a:normAutofit lnSpcReduction="10000"/>
          </a:bodyPr>
          <a:lstStyle/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spc="-5" dirty="0">
                <a:latin typeface="Times New Roman"/>
                <a:ea typeface="Times New Roman"/>
              </a:rPr>
              <a:t>п</a:t>
            </a:r>
            <a:r>
              <a:rPr lang="ru-RU" sz="1800" spc="-5" dirty="0" smtClean="0">
                <a:latin typeface="Times New Roman"/>
                <a:ea typeface="Times New Roman"/>
              </a:rPr>
              <a:t>ознавательно-исследовательская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/>
                <a:ea typeface="Calibri"/>
              </a:rPr>
              <a:t>деятельность; </a:t>
            </a: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/>
                <a:ea typeface="Times New Roman"/>
              </a:rPr>
              <a:t>к</a:t>
            </a:r>
            <a:r>
              <a:rPr lang="ru-RU" sz="1800" dirty="0" smtClean="0">
                <a:latin typeface="Times New Roman"/>
                <a:ea typeface="Times New Roman"/>
              </a:rPr>
              <a:t>оммуникативная;</a:t>
            </a:r>
            <a:endParaRPr lang="ru-RU" sz="1800" dirty="0" smtClean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Courier New"/>
              </a:rPr>
              <a:t>игровая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Courier New"/>
              </a:rPr>
              <a:t>: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 игры-путешествия, игры-события, развивающие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игры;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Courier New"/>
              </a:rPr>
              <a:t>конструирование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Courier New"/>
              </a:rPr>
              <a:t>из разного материала, включая конструкторы, модули, бумагу, природный и иной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Courier New"/>
              </a:rPr>
              <a:t>материал;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проектная деятельность;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экологические практикумы;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природоохранная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практика,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акции;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риродопользование;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коллекционирование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, сбор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гербариев;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моделирование;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ИОС;</a:t>
            </a:r>
            <a:endParaRPr lang="ru-RU" sz="1400" dirty="0" smtClean="0">
              <a:ea typeface="Calibri"/>
              <a:cs typeface="Times New Roman"/>
            </a:endParaRPr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Times New Roman"/>
              </a:rPr>
              <a:t>ТРИЗ;</a:t>
            </a:r>
            <a:endParaRPr lang="ru-RU" sz="1800" dirty="0" smtClean="0"/>
          </a:p>
          <a:p>
            <a:pPr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/>
                <a:ea typeface="Times New Roman"/>
                <a:cs typeface="Times New Roman"/>
              </a:rPr>
              <a:t>культурно-досуговая.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7654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2\Desktop\2016_03_21\IMG_000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841" y="1354966"/>
            <a:ext cx="1944216" cy="272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2016_03_21\IMG_000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1556792"/>
            <a:ext cx="1911902" cy="26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83568" y="908720"/>
            <a:ext cx="7704856" cy="508918"/>
          </a:xfrm>
        </p:spPr>
        <p:txBody>
          <a:bodyPr>
            <a:normAutofit/>
          </a:bodyPr>
          <a:lstStyle/>
          <a:p>
            <a:r>
              <a:rPr lang="ru-RU" sz="18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ПРОЕКТНАЯ ДЕЯТЕЛЬНОСТЬ С ДОШКОЛЬНИКАМИ</a:t>
            </a:r>
            <a:endParaRPr lang="ru-RU" sz="18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C:\Users\user2\Desktop\2016_03_21\IMG_0004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354018"/>
            <a:ext cx="1868571" cy="2596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2016_03_21\IMG_001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3594" y="1491657"/>
            <a:ext cx="1878868" cy="261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\Desktop\2016_03_21\IMG_0009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1354966"/>
            <a:ext cx="1872208" cy="2634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\Desktop\2016_03_21\IMG_0011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745" y="3501008"/>
            <a:ext cx="1816347" cy="255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2\Desktop\2016_03_21\IMG_00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3685521"/>
            <a:ext cx="1840634" cy="252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2\Desktop\2016_03_21\IMG_0005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3481991"/>
            <a:ext cx="1872207" cy="256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2\Desktop\2016_03_21\IMG_0006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3731266"/>
            <a:ext cx="1828130" cy="250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2\Desktop\2016_03_21\IMG_0001.jpg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3532286"/>
            <a:ext cx="1803650" cy="2514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6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математический проект соколова новый\фото\DSC0398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260" y="692696"/>
            <a:ext cx="4186763" cy="308966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:\Users\user2\Desktop\математический проект соколова новый\фото\DSC0399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657512"/>
            <a:ext cx="4104456" cy="31849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4" descr="C:\Users\user2\Desktop\математический проект соколова новый\фото\DSC0408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2924944"/>
            <a:ext cx="4033083" cy="307893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3740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2016_03_21\IMG_000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5022" y="836712"/>
            <a:ext cx="3774970" cy="5170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user2\Desktop\2016_03_21\IMG_001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855465"/>
            <a:ext cx="3744416" cy="5244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30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2\Desktop\ДОК_ТЫ на 2014-2015уч год\работа педагогов\Колупаева\метод кубань\фото видео\IMG_463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27434"/>
            <a:ext cx="3744417" cy="2797343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2" descr="C:\Users\user2\Desktop\ДОК_ТЫ на 2014-2015уч год\работа педагогов\Колупаева\метод кубань\фото видео\IMG_466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50471" y="836712"/>
            <a:ext cx="3600400" cy="2805505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Рисунок 5" descr="C:\Users\user2\Desktop\выборка игр сит патриот\IMG_3341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1124744"/>
            <a:ext cx="3571126" cy="26827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C:\Users\user2\Desktop\выборка развл 6 гр\IMG_1849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6825" y="1772816"/>
            <a:ext cx="4043906" cy="2748396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 descr="C:\ФОТО\ФЕВРАЛЬСКИЙ месячник\МЕСЯЧНИК 2015\линейка\DSC_0202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2562" y="3591821"/>
            <a:ext cx="3802705" cy="27815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Рисунок 8" descr="C:\Users\user2\Desktop\ДОК-ТЫ 2015-2016\месячник февраль 2016\фото\образ деят патриот 4 гр\IMG_463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3772" y="3807498"/>
            <a:ext cx="3960440" cy="26529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 descr="C:\ФОТО\ФЕВРАЛЬСКИЙ месячник\МЕСЯЧНИК 2015\чтецы\107___01\IMG_2865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4392" y="4005064"/>
            <a:ext cx="3715361" cy="27472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600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G:\Фото метод объединение\_MG_9703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814961"/>
            <a:ext cx="367240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ФОТО\солод игров сит\IMG_194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80728"/>
            <a:ext cx="3528392" cy="261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2\Desktop\2016_03_21\IMG_001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77907" y="1124041"/>
            <a:ext cx="3827222" cy="2591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ФОТО\ПОКАЗ ИРГ СИТ\экспериментирование Мальцева\IMG_693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1368433"/>
            <a:ext cx="3515508" cy="2636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Рисунок 12" descr="C:\Users\user2\Desktop\ДОК-ТЫ 2015-2016\месячник февраль 2016\фото\музей\IMG_7088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1844824"/>
            <a:ext cx="3246304" cy="23671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" name="Рисунок 13" descr="C:\Users\user2\Desktop\ФЕФРАЛЬСКИЙ месячник\МЕСЯЧНИК 2015\музей\IMG_2802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3370187"/>
            <a:ext cx="3752250" cy="258812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Рисунок 14" descr="C:\Users\user2\Desktop\ФЕФРАЛЬСКИЙ месячник\МЕСЯЧНИК 2015\музей\IMG_2819.JPG"/>
          <p:cNvPicPr/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7909" y="3596605"/>
            <a:ext cx="3513609" cy="259228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Рисунок 15" descr="C:\Users\user2\Desktop\ДОК-ТЫ 2015-2016\месячник февраль 2016\фото\музей\IMG_7044.JPG"/>
          <p:cNvPicPr/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397622" cy="238047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052" name="Picture 4" descr="\\192.168.153.114\общая\Анна Владимировна\фОТО\5 гр Патриотическое воспитание\памятник 5 гр\IMGP520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9915" y="4149080"/>
            <a:ext cx="3382525" cy="233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696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C:\Documents and Settings\User\Рабочий стол\11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19872" y="112317"/>
            <a:ext cx="2376264" cy="33921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C:\Users\user2\Desktop\00380365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774928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2\Desktop\00363458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1411534"/>
            <a:ext cx="1428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2\Desktop\00362849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2\Desktop\0036396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296" y="784453"/>
            <a:ext cx="142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2\Desktop\00363885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5791" y="1411534"/>
            <a:ext cx="1428750" cy="2076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user2\Desktop\00365595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1167" y="2204864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2\Desktop\003639332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3680850"/>
            <a:ext cx="142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2\Desktop\003634586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8519" y="4271789"/>
            <a:ext cx="142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2\Desktop\003752902.jp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3645024"/>
            <a:ext cx="14287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2\Desktop\003657979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4575" y="4365103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2\Desktop\004234972.jpg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3629" y="2644899"/>
            <a:ext cx="1428750" cy="200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C:\Users\user2\Desktop\003658744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9254" y="4726111"/>
            <a:ext cx="1428750" cy="195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C:\Users\user2\Desktop\004271532.jpg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4745021"/>
            <a:ext cx="1342858" cy="1933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466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ФОТО\смотр групп 23.09.14\IMG_0914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4691" y="836712"/>
            <a:ext cx="3133213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ФОТО\смотр групп 23.09.14\IMG_106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1229963"/>
            <a:ext cx="2587036" cy="3717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ФОТО\смотр групп 23.09.14\IMG_101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2123184"/>
            <a:ext cx="2592288" cy="3198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2\Desktop\каб психолога релакс комната эксперим\IMG_8239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4041" y="3088479"/>
            <a:ext cx="3881429" cy="285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8182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ФОТО\смотр групп 23.09.14\IMG_1029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850570" cy="282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7" descr="C:\ФОТО\смотр групп 23.09.14\IMG_093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0738" y="1052736"/>
            <a:ext cx="3806174" cy="28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:\ФОТО\смотр групп 23.09.14\IMG_1030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696952"/>
            <a:ext cx="3850570" cy="2812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ФОТО\развив среда филиал\IMG_2601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592" y="3514088"/>
            <a:ext cx="4010250" cy="296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ФОТО\развив среда филиал\IMG_260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3160195"/>
            <a:ext cx="3456384" cy="34006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ФОТО\смотр групп 23.09.14\IMG_0983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6176" y="3160194"/>
            <a:ext cx="2698442" cy="3571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92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5082898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C:\ФОТО\кубанская изба 172\WP_20160225_10_09_01_Pro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5145666" cy="3386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ФОТО\IMG_12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4833" y="2770033"/>
            <a:ext cx="4563591" cy="3239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093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метод кубань\фото видео\IMG_464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361" y="776556"/>
            <a:ext cx="4032447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3" descr="G:\метод кубань\фото видео\IMG_4634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10777" y="776556"/>
            <a:ext cx="4030869" cy="302315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" name="Picture 2" descr="G:\метод кубань\фото видео\IMG_461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990" y="3921596"/>
            <a:ext cx="4032447" cy="26642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4500" y="3921597"/>
            <a:ext cx="3943424" cy="2664248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8250" y="1824038"/>
            <a:ext cx="412750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7361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\\192.168.153.114\общая\Анна Владимировна\фОТО\февраль\Масленица\IMG_364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3840427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\\192.168.153.114\общая\Анна Владимировна\фОТО\февраль\Масленица\IMG_364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908720"/>
            <a:ext cx="3384376" cy="405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ФОТО\масленица 2016\DSC_012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988840"/>
            <a:ext cx="4539316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ФОТО\масленица 2016\DSC_019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2564904"/>
            <a:ext cx="4511639" cy="300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C:\ФОТО\масленица 2016\DSC_0107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86942" y="3260934"/>
            <a:ext cx="4129264" cy="275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2168" y="908720"/>
            <a:ext cx="2976331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C:\Users\user2\Desktop\ДОК-ТЫ 2015-2016\месячник февраль 2016\фото\патриот воспит Толмачева\IMG_732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5457" y="1224492"/>
            <a:ext cx="3622687" cy="24205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1556792"/>
            <a:ext cx="3624064" cy="25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16835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9281" y="2924944"/>
            <a:ext cx="3222104" cy="2416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814" t="6061" r="16435" b="11802"/>
          <a:stretch/>
        </p:blipFill>
        <p:spPr bwMode="auto">
          <a:xfrm>
            <a:off x="2051720" y="3645024"/>
            <a:ext cx="3082305" cy="22365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4472" y="4061792"/>
            <a:ext cx="3199105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75504" y="4453888"/>
            <a:ext cx="2872960" cy="2154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933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:\Фото метод объединение\IMG_9926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3569324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 descr="C:\Users\user2\Desktop\ФЕВРАЛЬСКИЙ месячник\выборка солдат выправка\IMG_3472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91680" y="908720"/>
            <a:ext cx="3600400" cy="248428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3" descr="G:\Фото метод объединение\IMG_9907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824" y="1268760"/>
            <a:ext cx="3842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C:\Users\user2\Desktop\Новая папка\DSC_0377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541763"/>
            <a:ext cx="3456384" cy="26161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C:\Users\user2\Desktop\Новая папка\DSC_0449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838" y="2708920"/>
            <a:ext cx="3816424" cy="2703198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C:\Users\user2\Desktop\Новая папка\DSC_0178.JPG"/>
          <p:cNvPicPr/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0852" y="3212976"/>
            <a:ext cx="3744416" cy="2520280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C:\ФОТО\день матери 27.11.14\IMG_2110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4145" y="3645024"/>
            <a:ext cx="3159572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ФОТО\день матери 27.11.14\IMG_2040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8962" y="3828771"/>
            <a:ext cx="3455482" cy="2591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ФОТО\день матери 27.11.14\IMG_2042.JPG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4157864"/>
            <a:ext cx="3491880" cy="2618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7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Documents and Settings\Admin\Рабочий стол\949991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28860" y="3286124"/>
            <a:ext cx="4478907" cy="2626375"/>
          </a:xfrm>
          <a:prstGeom prst="rect">
            <a:avLst/>
          </a:prstGeom>
          <a:noFill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000100" y="500042"/>
            <a:ext cx="7125113" cy="246752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200" kern="1200">
                <a:solidFill>
                  <a:schemeClr val="tx1"/>
                </a:solidFill>
                <a:latin typeface="+mj-lt"/>
                <a:ea typeface="+mj-ea"/>
                <a:cs typeface="Trebuchet M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ru-RU" sz="5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5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600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836712"/>
            <a:ext cx="6995120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КОНТИНГЕНТА ВОСПИТАННИКОВ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115616" y="1412776"/>
            <a:ext cx="7056784" cy="431029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 Unicode MS"/>
                <a:cs typeface="Times New Roman"/>
              </a:rPr>
              <a:t>В образовательной организации функционируют: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None/>
              <a:tabLst/>
              <a:defRPr/>
            </a:pPr>
            <a:r>
              <a:rPr kumimoji="0" lang="ru-RU" sz="2400" b="1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 Unicode MS"/>
                <a:cs typeface="Times New Roman"/>
              </a:rPr>
              <a:t>группы общеразвивающей направленности</a:t>
            </a:r>
            <a:r>
              <a:rPr kumimoji="0" lang="ru-RU" sz="2400" b="0" i="0" u="sng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 Unicode MS"/>
                <a:cs typeface="Times New Roman"/>
              </a:rPr>
              <a:t>: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 Unicode MS"/>
                <a:cs typeface="Times New Roman"/>
              </a:rPr>
              <a:t> - 3 группы раннего возраста (1,5-3 года);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rial Unicode MS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- 3 группы младшего дошкольного возраста (3-4 года);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- 5 групп  для детей среднего дошкольного возраста (4-5 лет);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- 6 групп  для детей старшего дошкольного возраста (5-6 лет);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- 5 групп  для детей  подготовительной к школе группы (6-7 лет);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- 3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</a:t>
            </a: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группы раннего возраста кратковременного пребывания  (1,5 - 3 лет);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- 2 группы младшего дошкольного возраста кратковременного пребывания (3-4 года);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15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r>
              <a:rPr kumimoji="0" lang="ru-RU" sz="2400" b="0" i="0" u="none" strike="noStrike" kern="120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Times New Roman"/>
                <a:cs typeface="Times New Roman"/>
              </a:rPr>
              <a:t>  - 1 группа семейного воспитания.</a:t>
            </a:r>
            <a:endParaRPr kumimoji="0" lang="ru-RU" sz="1800" b="0" i="0" u="none" strike="noStrike" kern="120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Calibri"/>
              <a:cs typeface="Times New Roman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AA2B1E"/>
              </a:buClr>
              <a:buSzPct val="85000"/>
              <a:buFont typeface="Brush Script MT" pitchFamily="66" charset="0"/>
              <a:buChar char="O"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51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1619" y="836712"/>
            <a:ext cx="6984776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\\User1-hp\общая\DCIM\116___10\IMG_2766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27784" y="1196752"/>
            <a:ext cx="3727342" cy="23964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\\192.168.153.111\общая\Анютка - трататулька-красатулька\IMG_277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576" y="2204864"/>
            <a:ext cx="3543285" cy="265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\\192.168.153.111\общая\Анютка - трататулька-красатулька\IMG_27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95936" y="2535209"/>
            <a:ext cx="3600400" cy="27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\\192.168.153.111\общая\Анютка - трататулька-красатулька\фото фасадов\IMG_4256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35696" y="3388352"/>
            <a:ext cx="3596447" cy="265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\\192.168.153.111\общая\Анютка - трататулька-красатулька\фото фасадов\IMG_4268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885359"/>
            <a:ext cx="3456384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98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760640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ПОМЕЩЕНИЯ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5" descr="C:\Users\user2\Desktop\для фильма\ДЕТСАД\IMG_262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2966" y="1196752"/>
            <a:ext cx="412750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C:\ФОТО\развив среда филиал\IMG_260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53754" y="1742804"/>
            <a:ext cx="37103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ФОТО\развив среда филиал\IMG_259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1840" y="2402868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user2\Desktop\для фильма\ДЕТСАД\IMG_2604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56000" y="3140968"/>
            <a:ext cx="3841750" cy="287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0200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836712"/>
            <a:ext cx="5760640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ГРУППОВЫЕ ПОМЕЩЕНИЯ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ФОТО\смотр групп 23.09.14\IMG_0877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553" y="1286875"/>
            <a:ext cx="3712535" cy="2897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ФОТО\смотр групп 23.09.14\IMG_1030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1974507"/>
            <a:ext cx="3899925" cy="29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ФОТО\фото детский сад 172\группа кратковременного пребывания дс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7" y="2752695"/>
            <a:ext cx="4091947" cy="3068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4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67744" y="908720"/>
            <a:ext cx="5050904" cy="49006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ВНЕГРУППОВЫЕ ПРОСТРАНСТВА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5414" y="1402403"/>
            <a:ext cx="3802176" cy="2639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76" y="1403332"/>
            <a:ext cx="3765865" cy="26390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C:\Users\user2\Desktop\каб психолога релакс комната эксперим\IMG_8226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0101" y="4122670"/>
            <a:ext cx="3812803" cy="2555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user2\Desktop\каб психолога релакс комната эксперим\IMG_8243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23376" y="4122670"/>
            <a:ext cx="3765865" cy="259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2909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836712"/>
            <a:ext cx="6851104" cy="490066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ОПТИМИЗАЦИЯ ПРОСТРАНСТВА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4" descr="C:\ФОТО\фото детский сад 172\оптимизация площадей 1 дс172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358883"/>
            <a:ext cx="4752528" cy="315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ФОТО\фото детский сад 172\оптимизация площадей 2 дс17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1628800"/>
            <a:ext cx="4896544" cy="331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ФОТО\фото детский сад 172\оптимизация площадей 3 дс172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7682" y="3284984"/>
            <a:ext cx="4545580" cy="326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ФОТО\фото детский сад 172\оптимизация площадей дс17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11960" y="3649582"/>
            <a:ext cx="4860032" cy="318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518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836712"/>
            <a:ext cx="7427168" cy="432048"/>
          </a:xfrm>
        </p:spPr>
        <p:txBody>
          <a:bodyPr>
            <a:normAutofit/>
          </a:bodyPr>
          <a:lstStyle/>
          <a:p>
            <a:r>
              <a:rPr lang="ru-RU" sz="2000" b="1" i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ПЕДАГОГИЧЕСКИХ КАДРАХ</a:t>
            </a:r>
            <a:endParaRPr lang="ru-RU" sz="2000" b="1" i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992888" cy="4968551"/>
          </a:xfrm>
        </p:spPr>
        <p:txBody>
          <a:bodyPr>
            <a:normAutofit fontScale="85000" lnSpcReduction="20000"/>
          </a:bodyPr>
          <a:lstStyle/>
          <a:p>
            <a:pPr marL="0" indent="0" algn="ctr" fontAlgn="t">
              <a:spcBef>
                <a:spcPts val="0"/>
              </a:spcBef>
              <a:buNone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 smtClean="0">
                <a:latin typeface="Times New Roman"/>
                <a:ea typeface="Calibri"/>
                <a:cs typeface="Times New Roman"/>
              </a:rPr>
              <a:t>Управленческий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персонал </a:t>
            </a:r>
            <a:r>
              <a:rPr lang="ru-RU" sz="1800" dirty="0" smtClean="0">
                <a:latin typeface="Arial"/>
              </a:rPr>
              <a:t> -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3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чел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Педагогический персонал </a:t>
            </a:r>
            <a:r>
              <a:rPr lang="ru-RU" sz="1800" dirty="0" smtClean="0">
                <a:latin typeface="Arial"/>
              </a:rPr>
              <a:t>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30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Музыкальные руководители </a:t>
            </a:r>
            <a:r>
              <a:rPr lang="ru-RU" sz="1800" dirty="0" smtClean="0">
                <a:latin typeface="Arial"/>
              </a:rPr>
              <a:t>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Инструктор по ФК </a:t>
            </a:r>
            <a:r>
              <a:rPr lang="ru-RU" sz="1800" dirty="0" smtClean="0">
                <a:latin typeface="Arial"/>
              </a:rPr>
              <a:t>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Педагог-психолог</a:t>
            </a:r>
            <a:r>
              <a:rPr lang="ru-RU" sz="1800" dirty="0" smtClean="0">
                <a:latin typeface="Arial"/>
              </a:rPr>
              <a:t> 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1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чел.</a:t>
            </a:r>
            <a:endParaRPr lang="ru-RU" sz="1800" dirty="0">
              <a:latin typeface="Arial"/>
            </a:endParaRPr>
          </a:p>
          <a:p>
            <a:pPr marL="0" indent="0" algn="ctr" fontAlgn="t">
              <a:spcBef>
                <a:spcPts val="0"/>
              </a:spcBef>
              <a:buNone/>
            </a:pP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Воспитатели </a:t>
            </a:r>
            <a:r>
              <a:rPr lang="ru-RU" sz="1800" dirty="0" smtClean="0">
                <a:latin typeface="Arial"/>
              </a:rPr>
              <a:t> - 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26 </a:t>
            </a:r>
            <a:r>
              <a:rPr lang="ru-RU" sz="1800" dirty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чел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>.</a:t>
            </a:r>
            <a:endParaRPr lang="ru-RU" sz="1800" b="1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Уровень 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образования: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Высшее педагогическое образование имеют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55%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Среднее специальное образование имеют </a:t>
            </a:r>
            <a:r>
              <a:rPr lang="ru-RU" sz="1800" b="1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45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%</a:t>
            </a:r>
            <a:r>
              <a:rPr lang="ru-RU" sz="1800" b="1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Педагогический стаж работы: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До 1 года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8%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От 1 года до 3 лет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8%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От 3 до 5 лет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24%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От 5 до 10 лет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– 30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От 10 до 15 лет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13%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Свыше 15 лет –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 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– 17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%</a:t>
            </a:r>
            <a:r>
              <a:rPr lang="ru-RU" sz="1800" dirty="0">
                <a:latin typeface="Times New Roman"/>
                <a:ea typeface="Calibri"/>
                <a:cs typeface="Times New Roman"/>
              </a:rPr>
              <a:t> </a:t>
            </a:r>
            <a:endParaRPr lang="ru-RU" sz="1400" dirty="0">
              <a:ea typeface="Calibri"/>
              <a:cs typeface="Times New Roman"/>
            </a:endParaRPr>
          </a:p>
          <a:p>
            <a:pPr marL="0" lvl="0" indent="0" algn="ctr">
              <a:lnSpc>
                <a:spcPct val="115000"/>
              </a:lnSpc>
              <a:buNone/>
            </a:pPr>
            <a:r>
              <a:rPr lang="ru-RU" sz="1800" b="1" dirty="0">
                <a:latin typeface="Times New Roman"/>
                <a:ea typeface="Calibri"/>
                <a:cs typeface="Times New Roman"/>
              </a:rPr>
              <a:t>Итоги курсовой переподготовки: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Управленческий персонал – 3 чел. – 100%</a:t>
            </a:r>
            <a:endParaRPr lang="ru-RU" sz="1400" dirty="0">
              <a:ea typeface="Calibri"/>
              <a:cs typeface="Times New Roman"/>
            </a:endParaRPr>
          </a:p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800" dirty="0">
                <a:latin typeface="Times New Roman"/>
                <a:ea typeface="Calibri"/>
                <a:cs typeface="Times New Roman"/>
              </a:rPr>
              <a:t>Педагогический персонал – 30 чел. – </a:t>
            </a:r>
            <a:r>
              <a:rPr lang="ru-RU" sz="1800" dirty="0" smtClean="0">
                <a:latin typeface="Times New Roman"/>
                <a:ea typeface="Calibri"/>
                <a:cs typeface="Times New Roman"/>
              </a:rPr>
              <a:t>100%</a:t>
            </a:r>
            <a:endParaRPr lang="ru-RU" sz="1400" dirty="0">
              <a:ea typeface="Calibri"/>
              <a:cs typeface="Times New Roman"/>
            </a:endParaRP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17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955</TotalTime>
  <Words>315</Words>
  <Application>Microsoft Office PowerPoint</Application>
  <PresentationFormat>Экран (4:3)</PresentationFormat>
  <Paragraphs>77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 Unicode MS</vt:lpstr>
      <vt:lpstr>Arial</vt:lpstr>
      <vt:lpstr>Brush Script MT</vt:lpstr>
      <vt:lpstr>Calibri</vt:lpstr>
      <vt:lpstr>Courier New</vt:lpstr>
      <vt:lpstr>Times New Roman</vt:lpstr>
      <vt:lpstr>Times New Roman CYR</vt:lpstr>
      <vt:lpstr>Wingdings</vt:lpstr>
      <vt:lpstr>Тема Office</vt:lpstr>
      <vt:lpstr>Муниципальное автономное дошкольное образовательное учреждение муниципального образования г. Краснодар «Детский сад общеразвивающего вида № 172» </vt:lpstr>
      <vt:lpstr>Презентация PowerPoint</vt:lpstr>
      <vt:lpstr>СТРУКТУРА КОНТИНГЕНТА ВОСПИТАННИКОВ</vt:lpstr>
      <vt:lpstr>ТЕРРИТОРИЯ</vt:lpstr>
      <vt:lpstr>ГРУППОВЫЕ ПОМЕЩЕНИЯ</vt:lpstr>
      <vt:lpstr>ГРУППОВЫЕ ПОМЕЩЕНИЯ</vt:lpstr>
      <vt:lpstr>ВНЕГРУППОВЫЕ ПРОСТРАНСТВА</vt:lpstr>
      <vt:lpstr>ОПТИМИЗАЦИЯ ПРОСТРАНСТВА</vt:lpstr>
      <vt:lpstr>СВЕДЕНИЯ О ПЕДАГОГИЧЕСКИХ КАДРАХ</vt:lpstr>
      <vt:lpstr>РАБОТА СПЕДАГОГАМИ</vt:lpstr>
      <vt:lpstr>ПИРАМИДА ПОЗНАНИЯ</vt:lpstr>
      <vt:lpstr> НАПРАВЛЕНИЯ РЕАЛИЗАЦИИ ОБРАЗОВАТЕЛЬНОЙ ДЕЯТЕЛЬНОСТИ</vt:lpstr>
      <vt:lpstr>ПРИНЦИПЫ РЕАЛИЗАЦИИ образовательной области  «ПОЗНАВАТЕЛЬНОЕ РАЗВИТИЕ»</vt:lpstr>
      <vt:lpstr>ВИДЫ ДЕЯТЕЛЬНОСТИ, КУЛЬТУРНЫЕ ПРАКТИКИ</vt:lpstr>
      <vt:lpstr>ПРОЕКТНАЯ ДЕЯТЕЛЬНОСТЬ С ДОШКОЛЬНИКАМИ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Катенок</dc:creator>
  <cp:lastModifiedBy>Strelnikova Viktoriya Viktorovna</cp:lastModifiedBy>
  <cp:revision>78</cp:revision>
  <dcterms:created xsi:type="dcterms:W3CDTF">2013-01-28T19:28:30Z</dcterms:created>
  <dcterms:modified xsi:type="dcterms:W3CDTF">2016-05-18T07:15:50Z</dcterms:modified>
</cp:coreProperties>
</file>