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57" r:id="rId5"/>
    <p:sldId id="260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/>
              <a:t>Результаты первичной диагностики</a:t>
            </a:r>
            <a:endParaRPr lang="ru-RU" sz="1400" dirty="0"/>
          </a:p>
        </c:rich>
      </c:tx>
      <c:layout>
        <c:manualLayout>
          <c:xMode val="edge"/>
          <c:yMode val="edge"/>
          <c:x val="0.15104452028588483"/>
          <c:y val="3.55867485129468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213928988043162"/>
          <c:y val="0.16785714285714282"/>
          <c:w val="0.80924959900845728"/>
          <c:h val="0.712308461442319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высокий</c:v>
                </c:pt>
                <c:pt idx="1">
                  <c:v>низкий</c:v>
                </c:pt>
                <c:pt idx="2">
                  <c:v>средний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0.24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B-422F-9F78-4E5122FE1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021008"/>
        <c:axId val="445019368"/>
      </c:barChart>
      <c:catAx>
        <c:axId val="44502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19368"/>
        <c:crosses val="autoZero"/>
        <c:auto val="1"/>
        <c:lblAlgn val="ctr"/>
        <c:lblOffset val="100"/>
        <c:noMultiLvlLbl val="0"/>
      </c:catAx>
      <c:valAx>
        <c:axId val="4450193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502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2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74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5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5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11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37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4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9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76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A98119-AB9A-4057-A53C-BCC1A3ABD96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D9C2B0-DA91-4E02-A066-38BC108BFD5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1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hyperlink" Target="http://ducyeisk1938.my1.ru/index/serdce/0-12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://ducyeisk1938.my1.ru/index/arktur/0-119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ducyeisk1938.my1.ru/novosti/obrazovanie/innovacionnaya/proekt/prezentacija_programmy_raboty_za_nravstvennyj_podv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56" y="1059597"/>
            <a:ext cx="4579620" cy="3436020"/>
          </a:xfrm>
          <a:prstGeom prst="rect">
            <a:avLst/>
          </a:prstGeom>
          <a:effectLst>
            <a:outerShdw blurRad="88900" dist="165100" dir="18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578" y="1710228"/>
            <a:ext cx="6404382" cy="1631216"/>
          </a:xfrm>
          <a:prstGeom prst="rect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«Формирование инновационной 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воспитательной среды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учреждения дополнительного образования</a:t>
            </a:r>
          </a:p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ч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ерез включение обучающихся, их родителей</a:t>
            </a:r>
          </a:p>
          <a:p>
            <a:pPr algn="ctr"/>
            <a:r>
              <a:rPr lang="ru-RU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</a:t>
            </a:r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педагогов в социальное проектирование»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23875" y="4609917"/>
            <a:ext cx="11201401" cy="1619250"/>
          </a:xfrm>
          <a:prstGeom prst="round2DiagRect">
            <a:avLst/>
          </a:prstGeom>
          <a:solidFill>
            <a:schemeClr val="bg1"/>
          </a:solidFill>
          <a:effectLst>
            <a:outerShdw blurRad="50800" dist="1016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учреждения: Горбик Елена Васильевна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Методист: Растапша Елена Викторовна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78" y="105490"/>
            <a:ext cx="66990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ОТЧЕТ О ДЕЯТЕЛЬНОСТИ </a:t>
            </a:r>
          </a:p>
          <a:p>
            <a:pPr algn="ctr"/>
            <a:r>
              <a:rPr lang="ru-RU" sz="2800" b="1" cap="none" spc="0" dirty="0" smtClean="0">
                <a:ln/>
                <a:solidFill>
                  <a:schemeClr val="accent3"/>
                </a:solidFill>
                <a:effectLst/>
              </a:rPr>
              <a:t>КРАЕВОЙ ИННОВАЦИОННОЙ ПЛОЩАДКИ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027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5902" y="22105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568" y="547842"/>
            <a:ext cx="5906528" cy="3200876"/>
          </a:xfrm>
          <a:prstGeom prst="rect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ИННОВАЦИОННОСТЬ:</a:t>
            </a: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предлагаемый </a:t>
            </a:r>
            <a:r>
              <a:rPr lang="ru-RU" dirty="0">
                <a:solidFill>
                  <a:schemeClr val="bg1"/>
                </a:solidFill>
              </a:rPr>
              <a:t>проект даст возможность организациям дополнительного образования Краснодарского края включиться в разработку и реализацию малых и продолжительных социальных проектов, направленных на расширение социального партнерства с городскими и районными сообществами, организациями и предприятиями, что значительно повысит имидж организаций и качество предоставляемой образовательной услуги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1978" y="105490"/>
            <a:ext cx="5408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chemeClr val="accent3"/>
                </a:solidFill>
                <a:effectLst/>
              </a:rPr>
              <a:t>ОТЧЕТ О ДЕЯТЕЛЬНОСТИ КРАЕВОЙ ИННОВАЦИОННОЙ ПЛОЩАДКИ</a:t>
            </a:r>
            <a:endParaRPr lang="ru-RU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956" y="4044491"/>
            <a:ext cx="5968075" cy="2246769"/>
          </a:xfrm>
          <a:prstGeom prst="rect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ЦЕЛЬ:</a:t>
            </a: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создание модели воспитательной системы организации дополнительного образования, основанной на включении обучающихся, педагогов и родителей в процесс социального проектирования</a:t>
            </a:r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1123" y="1059058"/>
            <a:ext cx="5605564" cy="5232202"/>
          </a:xfrm>
          <a:prstGeom prst="rect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ЗАДАЧИ:</a:t>
            </a:r>
          </a:p>
          <a:p>
            <a:pPr algn="ctr"/>
            <a:endParaRPr lang="ru-RU" sz="2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изучение </a:t>
            </a:r>
            <a:r>
              <a:rPr lang="ru-RU" sz="1400" dirty="0">
                <a:solidFill>
                  <a:schemeClr val="bg1"/>
                </a:solidFill>
              </a:rPr>
              <a:t>передового опыта социального проектирования в системе дополнительного образования;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повышение </a:t>
            </a:r>
            <a:r>
              <a:rPr lang="ru-RU" sz="1400" dirty="0">
                <a:solidFill>
                  <a:schemeClr val="bg1"/>
                </a:solidFill>
              </a:rPr>
              <a:t>уровня компетентности педагогов МБОУ ДО ДЮЦ в сфере социального проектирования;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создание </a:t>
            </a:r>
            <a:r>
              <a:rPr lang="ru-RU" sz="1400" dirty="0">
                <a:solidFill>
                  <a:schemeClr val="bg1"/>
                </a:solidFill>
              </a:rPr>
              <a:t>методической сети организаций дополнительного образования, развивающих социальное проектирование как инструмент воспитательной работы;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создание </a:t>
            </a:r>
            <a:r>
              <a:rPr lang="ru-RU" sz="1400" dirty="0">
                <a:solidFill>
                  <a:schemeClr val="bg1"/>
                </a:solidFill>
              </a:rPr>
              <a:t>условий для разработки и реализации социальных проектов различной направленности, вовлечения родителей в проектную деятельность;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создание </a:t>
            </a:r>
            <a:r>
              <a:rPr lang="ru-RU" sz="1400" dirty="0">
                <a:solidFill>
                  <a:schemeClr val="bg1"/>
                </a:solidFill>
              </a:rPr>
              <a:t>и реализация новых социальных проектов, в том числе проектов, предполагающих совместное исполнение с другими организациями дополнительного образования Ейского района, Краснодарского </a:t>
            </a:r>
            <a:r>
              <a:rPr lang="ru-RU" sz="1400" dirty="0" smtClean="0">
                <a:solidFill>
                  <a:schemeClr val="bg1"/>
                </a:solidFill>
              </a:rPr>
              <a:t>края;</a:t>
            </a: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консультирование </a:t>
            </a:r>
            <a:r>
              <a:rPr lang="ru-RU" sz="1400" dirty="0">
                <a:solidFill>
                  <a:schemeClr val="bg1"/>
                </a:solidFill>
              </a:rPr>
              <a:t>участников методической сети по вопросам, связанным с социальным проектированием, воспитательной работой, взаимодействием с родительской общественностью;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информационное </a:t>
            </a:r>
            <a:r>
              <a:rPr lang="ru-RU" sz="1400" dirty="0">
                <a:solidFill>
                  <a:schemeClr val="bg1"/>
                </a:solidFill>
              </a:rPr>
              <a:t>сопровождение реализации проекта, создание Пресс-центра; 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1400" dirty="0" smtClean="0">
                <a:solidFill>
                  <a:schemeClr val="bg1"/>
                </a:solidFill>
              </a:rPr>
              <a:t>проведение </a:t>
            </a:r>
            <a:r>
              <a:rPr lang="ru-RU" sz="1400" dirty="0">
                <a:solidFill>
                  <a:schemeClr val="bg1"/>
                </a:solidFill>
              </a:rPr>
              <a:t>промежуточных и итогового мониторинга для оценки эффективности реализации </a:t>
            </a:r>
            <a:r>
              <a:rPr lang="ru-RU" sz="1400" dirty="0" smtClean="0">
                <a:solidFill>
                  <a:schemeClr val="bg1"/>
                </a:solidFill>
              </a:rPr>
              <a:t>проекта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4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55902" y="22105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568" y="547842"/>
            <a:ext cx="5906528" cy="923330"/>
          </a:xfrm>
          <a:prstGeom prst="rect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ПОВЫШЕНИЕ УРОВНЯ КОМПЕТЕНТНОСТИ ПЕДАГОГОВ УЧРЕЖДЕНИЯ В СФЕРЕ СОЦИАЛЬНОГО ПРОЕКТИРОВАНИЯ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1978" y="105490"/>
            <a:ext cx="54082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 smtClean="0">
                <a:ln/>
                <a:solidFill>
                  <a:schemeClr val="accent3"/>
                </a:solidFill>
                <a:effectLst/>
              </a:rPr>
              <a:t>ОТЧЕТ О ДЕЯТЕЛЬНОСТИ КРАЕВОЙ ИННОВАЦИОННОЙ ПЛОЩАДКИ</a:t>
            </a:r>
            <a:endParaRPr lang="ru-RU" sz="1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8362" y="1730620"/>
            <a:ext cx="3140262" cy="44935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ЦЕЛЬ: </a:t>
            </a:r>
            <a:r>
              <a:rPr lang="ru-RU" sz="1400" dirty="0" smtClean="0"/>
              <a:t>повышение </a:t>
            </a:r>
            <a:r>
              <a:rPr lang="ru-RU" sz="1400" dirty="0"/>
              <a:t>профессиональной, исследовательской компетентности педагогов дополнительного образования в условиях работы ОУ в качестве инновационной площадки регионального уровня.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/>
              <a:t>- познакомить педагогов с основными теоретическими аспектами понятия социальный проект;</a:t>
            </a:r>
          </a:p>
          <a:p>
            <a:pPr algn="ctr"/>
            <a:r>
              <a:rPr lang="ru-RU" sz="1400" dirty="0"/>
              <a:t>- создать условия для овладения педагогами ОУ приемами и способами разработки и реализации социальных проектов;</a:t>
            </a:r>
          </a:p>
          <a:p>
            <a:pPr algn="ctr"/>
            <a:r>
              <a:rPr lang="ru-RU" sz="1400" dirty="0"/>
              <a:t>- провести оценку возможностей коллектива, мониторинг профессионального роста педагогов с опорой на результат деятельности. </a:t>
            </a:r>
          </a:p>
          <a:p>
            <a:pPr algn="ctr"/>
            <a:endParaRPr lang="ru-RU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00093" y="1055968"/>
            <a:ext cx="5251938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75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«Залогом профессионального успеха уже не могут служить полученные один раз в жизни знания. На первый план выходит способность людей ориентироваться в огромном информационном поле, умение самостоятельно находить решения и их успешно реализовывать»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(В.В. Путин)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35981" t="17378" r="35581" b="9353"/>
          <a:stretch/>
        </p:blipFill>
        <p:spPr>
          <a:xfrm>
            <a:off x="253568" y="2874749"/>
            <a:ext cx="2161982" cy="313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498" y="1969038"/>
            <a:ext cx="6175783" cy="335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630" y="1605747"/>
            <a:ext cx="2229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Разработка и реализация проекта внутрифирменного обучения педагогов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9359" y="5502925"/>
            <a:ext cx="614184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концу учебного года (май 2022) обучено 18 педагогов учреждения по программе проекта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36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207352" y="295573"/>
            <a:ext cx="6404382" cy="649724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МОДЕЛЬ МЕТОДИЧЕСКОЙ СЕТИ</a:t>
            </a:r>
            <a:endParaRPr lang="ru-RU" sz="1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Блок-схема: ссылка на другую страницу 6"/>
          <p:cNvSpPr/>
          <p:nvPr/>
        </p:nvSpPr>
        <p:spPr>
          <a:xfrm>
            <a:off x="6821093" y="1063870"/>
            <a:ext cx="5081873" cy="1261229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Мероприятия по внедрению </a:t>
            </a:r>
          </a:p>
          <a:p>
            <a:pPr algn="ctr"/>
            <a:r>
              <a:rPr lang="ru-RU" sz="2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 распространению инновационных практик в области воспитания</a:t>
            </a:r>
            <a:endParaRPr lang="ru-RU" sz="11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464190" y="2325099"/>
            <a:ext cx="5438776" cy="2422747"/>
          </a:xfrm>
          <a:prstGeom prst="round2DiagRect">
            <a:avLst/>
          </a:prstGeom>
          <a:solidFill>
            <a:schemeClr val="bg1"/>
          </a:solidFill>
          <a:effectLst>
            <a:outerShdw blurRad="50800" dist="1016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тематических вебинаров для целевых групп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Пресс-Центра в МБОУ ДО ДЮЦ г. Ейска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Издание информационно-методического журнала «Воспитательная среда: методические перспективы»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конкурса социальных проектов обучающихся и педагогических работников. Выпуск сборника материалов конкурса.</a:t>
            </a:r>
          </a:p>
          <a:p>
            <a:pPr marL="342900" indent="-342900" algn="just">
              <a:buAutoNum type="arabicPeriod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научно-практической конференции по вопросам включения обучающихся в социальное проектирование</a:t>
            </a:r>
          </a:p>
          <a:p>
            <a:pPr marL="342900" indent="-342900" algn="just">
              <a:buAutoNum type="arabicPeriod"/>
            </a:pPr>
            <a:endParaRPr lang="ru-RU" sz="2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7" t="5334" r="3346" b="7283"/>
          <a:stretch/>
        </p:blipFill>
        <p:spPr>
          <a:xfrm>
            <a:off x="365613" y="1422756"/>
            <a:ext cx="5806588" cy="429224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127000" dir="19800000" algn="bl" rotWithShape="0">
              <a:prstClr val="black">
                <a:alpha val="42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64191" y="4922633"/>
            <a:ext cx="543877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концу учебного года (май 2022) заключены договоры и соглашения с организациями-партнерами в рамках реализации социальных проектов 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5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523875" y="114300"/>
            <a:ext cx="6404382" cy="1337667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РАЗРАБОТКА И РЕАЛИЗАЦИЯ СОЦИАЛЬНЫХ ПРОЕКТОВ СОВМЕСТНО С ОРГАНИЗАЦИЯМИ-ПАРТНЕРАМИ. ЗАКЛЮЧЕНИЕ ДОГОВОРОВ И </a:t>
            </a:r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СОГЛАШЕНИЙ в 1-м этапе реализации инновационной программы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18630"/>
              </p:ext>
            </p:extLst>
          </p:nvPr>
        </p:nvGraphicFramePr>
        <p:xfrm>
          <a:off x="439615" y="1475803"/>
          <a:ext cx="11386038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5231">
                  <a:extLst>
                    <a:ext uri="{9D8B030D-6E8A-4147-A177-3AD203B41FA5}">
                      <a16:colId xmlns:a16="http://schemas.microsoft.com/office/drawing/2014/main" val="2937491099"/>
                    </a:ext>
                  </a:extLst>
                </a:gridCol>
                <a:gridCol w="3525716">
                  <a:extLst>
                    <a:ext uri="{9D8B030D-6E8A-4147-A177-3AD203B41FA5}">
                      <a16:colId xmlns:a16="http://schemas.microsoft.com/office/drawing/2014/main" val="1836278793"/>
                    </a:ext>
                  </a:extLst>
                </a:gridCol>
                <a:gridCol w="4695091">
                  <a:extLst>
                    <a:ext uri="{9D8B030D-6E8A-4147-A177-3AD203B41FA5}">
                      <a16:colId xmlns:a16="http://schemas.microsoft.com/office/drawing/2014/main" val="3204882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ТРАНСЛЯЦИЯ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000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Социальный проект «100 вопросов взрослому»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80 человек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YouTube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(канал учреждения</a:t>
                      </a: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Контент в социальных сетях (ВК,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Фейсбук</a:t>
                      </a: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) 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370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Социальный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телевизионный проект «Детям о Церкви»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человек (не считая телевизионной аудитории)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Трансляция собственной телепередачи на Федеральном телеканале «Союз»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82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Творческий социальный проект «Времена года»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человек (не считая благополучателей)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Разработка макета времен годя для подшефной школы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8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Творческий социальный межрегиональный проект «Новогодние чудеса»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человек (не считая благополучателей)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Подготовка подарков для детей,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находящихся в трудной жизненной ситуации (Волгоградская область, Ростовская область)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Социальный проект «Возвращение к истокам»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 человек (не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включая родителей обучающихся)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Договор с армянской диаспорой,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изучение армянских традиций детьми, рожденными в РФ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03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Социальный телевизионный профориентационный проект «Вектор»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40 человек (не считая телевизионную аудиторию)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Соглашение с отделом МВД г. Ейска о видеосъемках тематических сюжетов по профориентации, создание контента в социальных сетях по профилактике правонарушений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767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Социальный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творческий межрайонный проект «Дети детям»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 человек (не считая благополучателей)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Договор с </a:t>
                      </a:r>
                      <a:r>
                        <a:rPr lang="ru-RU" sz="1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Щербиновским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полипрофильным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колледжем по организации мероприятий и концертов для студентов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432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523875" y="114300"/>
            <a:ext cx="6404382" cy="726162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ИЗУЧЕНИЕ УРОВНЯ СОЦИАЛИЗАЦИИ ОБУЧАЮЩИХСЯ, ВКЛЮЧЕННЫХ В СОЦИАЛЬНОЕ ПРОЕКТИРОВАНИЕ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3456" t="36769" r="5135" b="18049"/>
          <a:stretch/>
        </p:blipFill>
        <p:spPr>
          <a:xfrm>
            <a:off x="4616824" y="1681876"/>
            <a:ext cx="7368988" cy="4100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875" y="912435"/>
            <a:ext cx="38078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Выявление целевой группы обучающихся при помощи методики М.И. Рожкова.</a:t>
            </a:r>
          </a:p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Организация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и проведение первичной диагностики при помощи тестирования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учебных группах.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9931815"/>
              </p:ext>
            </p:extLst>
          </p:nvPr>
        </p:nvGraphicFramePr>
        <p:xfrm>
          <a:off x="324322" y="1688275"/>
          <a:ext cx="3920460" cy="1892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7392" y="3652058"/>
            <a:ext cx="4094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Направленная деятельность с контрольной (целевой) группой обучающихся: включение детей в реализацию социальных проектов.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122" y="4300859"/>
            <a:ext cx="3920460" cy="201898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20407" y="1104302"/>
            <a:ext cx="6882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МОНИТОРИНГОВЫЕ ИССЛЕДОВАНИЯ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СОЦИАЛИЗАЦИИ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5831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523875" y="114300"/>
            <a:ext cx="6404382" cy="1031915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ОРГАНИЗАЦИЯ И ПРОВЕДЕНИЕ МЕЖРАЙОННОГО КОНКУРСА СОЦИАЛЬНЫХ ПРОЕКТОВ ОБУЧАЮЩИХСЯ И ПЕДАГОГИЧЕСКИХ РАБОТНИКОВ В 2021-2022 УЧЕБНОМ ГОДУ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3875" y="1229753"/>
            <a:ext cx="6404381" cy="22513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Целью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Конкурса является поддержка и развитие социальных инициатив, вовлечение детей и подростков в социально-значимую деятельность через развитие проектной культуры.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Основными задачами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Конкурса являются: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 и поддержка талантливых детей и подростков, а также педагогических работников;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содействие в приобретении обучающимися навыков общественной активности и социального проектирования;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itka Small" panose="02000505000000020004" pitchFamily="2" charset="0"/>
              <a:buChar char="-"/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 условий для приобретения опыта успешного участия в общественной жизни, гражданских инициативах, социально значимых проектах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40880" y="1294337"/>
            <a:ext cx="5011271" cy="5878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СФОРМИРОВАН СБОРНИК МАТЕРИАЛОВ КОНКУРСА, РАЗМЕЩЕН НА САЙТЕ УЧРЕЖДЕНИЯ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874" y="3564677"/>
            <a:ext cx="6404381" cy="26407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НОМИНАЦИИ: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проекты, способствующие творческой самореализации детей и подростков;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 по благоустройству образовательной организации и близлежащей территории;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 по улучшению экологической ситуации в муниципальном образовании (городское и сельское поселение); 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 по пропаганде здорового образа жизни, развитию спорта и туризма;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 по гражданско-патриотическому воспитанию, развитию краеведения;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проекты, направленные на популяризацию науки и искусства;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проекты, направленные на профессиональное самоопределение школьников и подростков;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социально-исторические проекты.</a:t>
            </a:r>
            <a:endParaRPr lang="ru-RU" sz="11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202" t="15741" r="34887" b="7571"/>
          <a:stretch/>
        </p:blipFill>
        <p:spPr>
          <a:xfrm>
            <a:off x="8117765" y="2013438"/>
            <a:ext cx="2857500" cy="42730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1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523875" y="114300"/>
            <a:ext cx="6404382" cy="420410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РАСПРОСТРАНЕНИЕ ИННОВАЦИОННОГО ОПЫТА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3687" t="15119" r="26226" b="6484"/>
          <a:stretch/>
        </p:blipFill>
        <p:spPr>
          <a:xfrm>
            <a:off x="414313" y="1321660"/>
            <a:ext cx="3101219" cy="45456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919" y="5923070"/>
            <a:ext cx="32226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ducyeisk1938.my1.ru/index/arktur/0-119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43445" t="11778" r="26056" b="5428"/>
          <a:stretch/>
        </p:blipFill>
        <p:spPr>
          <a:xfrm>
            <a:off x="4484226" y="1286279"/>
            <a:ext cx="3064777" cy="45456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87851" y="647435"/>
            <a:ext cx="2702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ВСЕРОССИЙСКИЙ КОНКУРС </a:t>
            </a:r>
          </a:p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ПРОФЕССИОНАЛЬНОГО МАСТЕРСТВА </a:t>
            </a:r>
          </a:p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«АРКТУР»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06904" y="667716"/>
            <a:ext cx="393595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КРАЕВОЙ ЭТАП </a:t>
            </a:r>
          </a:p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ВСЕРОССИЙСКОГО КОНКУРСА ПРОФЕССИОНАЛЬНОГО МАСТЕРСТВА «СЕРДЦЕ ОТДАЮ ДЕТЯМ»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0086" y="5923070"/>
            <a:ext cx="32531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ducyeisk1938.my1.ru/index/serdce/0-120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942861" y="1014898"/>
            <a:ext cx="3935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КРАЕВОЙ КОНКУРС </a:t>
            </a:r>
          </a:p>
          <a:p>
            <a:pPr algn="ctr"/>
            <a:r>
              <a:rPr lang="ru-RU" sz="1200" b="1" dirty="0" smtClean="0">
                <a:ln/>
                <a:solidFill>
                  <a:schemeClr val="accent3"/>
                </a:solidFill>
              </a:rPr>
              <a:t>«ЗА НРАВСТВЕННЫЙ ПОДВИГ УЧИТЕЛЯ»</a:t>
            </a:r>
            <a:endParaRPr lang="ru-RU" sz="1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3917" t="12386" r="8988" b="21125"/>
          <a:stretch/>
        </p:blipFill>
        <p:spPr>
          <a:xfrm>
            <a:off x="7763792" y="1864659"/>
            <a:ext cx="4294094" cy="23935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942861" y="4646331"/>
            <a:ext cx="4016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ducyeisk1938.my1.ru/novosti/obrazovanie/innovacionnaya/proekt/prezentacija_programmy_raboty_za_nravstvennyj_podv.pdf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7959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14300"/>
            <a:ext cx="877701" cy="83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9525" y="114300"/>
            <a:ext cx="4273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/>
              <a:t>Муниципальное бюджетное образовательное учреждение дополнительного образования </a:t>
            </a:r>
          </a:p>
          <a:p>
            <a:pPr algn="r"/>
            <a:r>
              <a:rPr lang="ru-RU" sz="1200" b="1" dirty="0" smtClean="0"/>
              <a:t>детско-юношеский центр города Ейска </a:t>
            </a:r>
          </a:p>
          <a:p>
            <a:pPr algn="r"/>
            <a:r>
              <a:rPr lang="ru-RU" sz="1200" b="1" dirty="0" smtClean="0"/>
              <a:t>муниципального образования Ейский район</a:t>
            </a:r>
            <a:endParaRPr lang="ru-RU" sz="1200" b="1" dirty="0"/>
          </a:p>
        </p:txBody>
      </p:sp>
      <p:sp>
        <p:nvSpPr>
          <p:cNvPr id="5" name="Блок-схема: ссылка на другую страницу 4"/>
          <p:cNvSpPr/>
          <p:nvPr/>
        </p:nvSpPr>
        <p:spPr>
          <a:xfrm>
            <a:off x="3114676" y="3377452"/>
            <a:ext cx="6404382" cy="420410"/>
          </a:xfrm>
          <a:prstGeom prst="flowChartOffpageConnector">
            <a:avLst/>
          </a:prstGeom>
          <a:solidFill>
            <a:schemeClr val="accent2"/>
          </a:solidFill>
          <a:effectLst>
            <a:outerShdw blurRad="50800" dist="152400" dir="18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БЛАГОДАРИМ ЗА ВНИМАНИЕ</a:t>
            </a:r>
            <a:endParaRPr lang="ru-RU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2918" y="1766065"/>
            <a:ext cx="8462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Вводя инновации, ты неизбежно допускаешь ошибки. Надо быстро признать их и направить усилия на новые инновации. 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Helvetica Neue"/>
            </a:endParaRPr>
          </a:p>
          <a:p>
            <a:pPr algn="ctr"/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Helvetica Neue"/>
              </a:rPr>
              <a:t>                                                                                                  (Стив Джобс)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358</TotalTime>
  <Words>1086</Words>
  <Application>Microsoft Office PowerPoint</Application>
  <PresentationFormat>Широкоэкранный</PresentationFormat>
  <Paragraphs>135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Helvetica Neue</vt:lpstr>
      <vt:lpstr>Sitka Small</vt:lpstr>
      <vt:lpstr>Symbol</vt:lpstr>
      <vt:lpstr>Times New Roman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Купчинская</dc:creator>
  <cp:lastModifiedBy>Купчинская</cp:lastModifiedBy>
  <cp:revision>41</cp:revision>
  <dcterms:created xsi:type="dcterms:W3CDTF">2022-07-06T10:13:28Z</dcterms:created>
  <dcterms:modified xsi:type="dcterms:W3CDTF">2022-09-07T06:43:41Z</dcterms:modified>
</cp:coreProperties>
</file>