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70" r:id="rId9"/>
    <p:sldId id="269" r:id="rId10"/>
    <p:sldId id="271" r:id="rId11"/>
    <p:sldId id="272" r:id="rId12"/>
    <p:sldId id="273" r:id="rId13"/>
    <p:sldId id="265" r:id="rId14"/>
    <p:sldId id="266" r:id="rId15"/>
    <p:sldId id="274" r:id="rId16"/>
    <p:sldId id="275" r:id="rId17"/>
    <p:sldId id="267" r:id="rId18"/>
    <p:sldId id="263" r:id="rId19"/>
    <p:sldId id="268" r:id="rId20"/>
    <p:sldId id="264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9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3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5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0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60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83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6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6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7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41D70B-A3C4-4B0D-AF25-B859E4B7F32B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D880ED-C00B-49F9-87C7-00280BA87E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78CD5-200E-42E4-8558-A28697AEB6A3}" type="datetimeFigureOut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29.09.2020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4B879-9F69-47EF-8F07-3DE528EED997}" type="slidenum">
              <a:rPr lang="ru-RU" smtClean="0">
                <a:solidFill>
                  <a:srgbClr val="676A5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676A55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4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3" cy="554461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краевой инновационной площадки</a:t>
            </a: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СОШ № 96</a:t>
            </a: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7" cy="72007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200" b="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муниципального образования город Краснодар </a:t>
            </a: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dirty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общеобразовательная школа №</a:t>
            </a: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96</a:t>
            </a:r>
            <a:b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3E00"/>
                </a:solidFill>
                <a:effectLst/>
                <a:latin typeface="Times New Roman" pitchFamily="18" charset="0"/>
                <a:cs typeface="Times New Roman" pitchFamily="18" charset="0"/>
              </a:rPr>
              <a:t>имени Героя Российской Федерации Владислава Посадского</a:t>
            </a:r>
            <a:endParaRPr lang="ru-RU" sz="1200" dirty="0"/>
          </a:p>
        </p:txBody>
      </p:sp>
      <p:pic>
        <p:nvPicPr>
          <p:cNvPr id="4" name="Picture 2" descr="C:\Users\кб\Desktop\для ЛАПТЕВА\562 (Копировать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b="8915"/>
          <a:stretch/>
        </p:blipFill>
        <p:spPr bwMode="auto">
          <a:xfrm>
            <a:off x="800999" y="2062589"/>
            <a:ext cx="7579866" cy="410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731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Авторы проекта: </a:t>
            </a:r>
            <a:r>
              <a:rPr lang="ru-RU" b="1" dirty="0" err="1" smtClean="0"/>
              <a:t>Т.Б.Подносова</a:t>
            </a:r>
            <a:r>
              <a:rPr lang="ru-RU" b="1" dirty="0" smtClean="0"/>
              <a:t> директор МАОУ СОШ № 96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Е.П. Носенко заместитель  директора по УВР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80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8" y="1268760"/>
            <a:ext cx="856249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5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6" name="Picture 2" descr="C:\Users\кб\Desktop\Документы\ЭКАА\фото Орлёнок  ЭКА 17\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27812" cy="5285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5250"/>
            <a:ext cx="8064896" cy="47280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91606"/>
            <a:ext cx="23479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3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673752" cy="517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6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77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3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720080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662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кб\Desktop\UCZN5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64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Основной 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75712" cy="564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1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>
            <a:normAutofit lnSpcReduction="10000"/>
          </a:bodyPr>
          <a:lstStyle/>
          <a:p>
            <a:pPr marL="4572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Основной этап</a:t>
            </a:r>
            <a:endParaRPr lang="ru-RU" sz="3200" b="1" dirty="0">
              <a:solidFill>
                <a:srgbClr val="5DCEAF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136904" cy="530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-Конференции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-Слеты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-Фестивали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-Мастер-классы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-Круглые столы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Вебинары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-Социальные сети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-СМИ</a:t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-Печатные издания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Формы трансляции  </a:t>
            </a:r>
            <a:r>
              <a:rPr lang="ru-RU" sz="2400" b="1" dirty="0" smtClean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опыта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5" name="Picture 3" descr="C:\Users\кб\Desktop\ДОКУМЕНТЫ\Документы 16-17 г\Всё по гранту\фото слёт волонтеров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309740" cy="406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628800"/>
            <a:ext cx="805428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effectLst/>
              </a:rPr>
              <a:t>Создание в условиях общеобразовательной школы образовательной среды, способствующей формированию   педагогических компетенций и повышению  мотивации к педагогической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деятельности у учащихся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7" name="Picture 3" descr="C:\Users\кб\Desktop\group-friends-holding-hands-23948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59" y="0"/>
            <a:ext cx="162116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6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ИННОВАЦИОННОГО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кб\Desktop\ДОКУМЕНТЫ\ЭКАА\фото Орлёнок  ЭКА 17\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616624" cy="35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ctr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Предлагаемый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инновационный проект позволит любой образовательной организации определить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профориентационный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маршрут, формирующий у учащихся педагогические компетенции, мотивирующий к педагогической деятельности и, тем самым, позволяющий решить   вопросы, связанные с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дефицитом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педагогических кадров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>
                <a:ln w="10541" cmpd="sng">
                  <a:solidFill>
                    <a:srgbClr val="72A37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Практическая значимость проекта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1027" name="Picture 3" descr="C:\Users\кб\Desktop\kisspng-child-royalty-free-illustration-vector-painted-child-5aa22956d190b4.4813642815205768548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79208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" y="-1"/>
            <a:ext cx="9112926" cy="6858001"/>
          </a:xfrm>
        </p:spPr>
      </p:pic>
    </p:spTree>
    <p:extLst>
      <p:ext uri="{BB962C8B-B14F-4D97-AF65-F5344CB8AC3E}">
        <p14:creationId xmlns:p14="http://schemas.microsoft.com/office/powerpoint/2010/main" val="29951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04867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урочной деятельности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соответствии с  основной образовательной программой  школы обеспечивается: </a:t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-введение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 учебный план  курсов по выбору и элективных курсов  тематической направленности;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открытие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профильного социально-педагогического класса;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развитие 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научно-исследовательской  деятельности  учащихся в области педагогики посредством  реализации индивидуальных и групповых исследовательских проектов, участия в краевых, всероссийских и международных   творческих конкурсах, конференциях и форумах .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рамках  внеурочной </a:t>
            </a:r>
            <a:r>
              <a:rPr lang="ru-RU" sz="1400" u="sng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деятельности 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соответствии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ФГОС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и основной образовательной программой  школы: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создание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условий для успешной социализации и эффективной самореализации всех участников образовательного процесса в практической   социально значимой деятельности;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развитие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системы  информационно-методического                 обеспечения   участников образовательного процесса     по вопросам педагогического образования;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введение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 образовательный процесс разнообразных форм организации    внеурочной деятельности, направленных на формирование педагогических компетенций.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Во внеклассной деятельности: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развитие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деятельности школьного ученического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самоуправления;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</a:rPr>
              <a:t>р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азвитие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волонтерского 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движения;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</a:rPr>
              <a:t>р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азвитие вожатского движения;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 рамках сетевого взаимодействия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: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-установление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сотрудничества с  организациями среднего профессионального и высшего образования педагогической направленности города и края по проведению </a:t>
            </a:r>
            <a:r>
              <a:rPr lang="ru-RU" sz="1400" b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профориентационных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 мероприятий с учащимися;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расширение  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сетевого взаимодействия с социальными партнёрами через  активное вовлечение  в социально значимую деятельность;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-</a:t>
            </a:r>
            <a:r>
              <a:rPr lang="ru-RU" sz="1400" b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организация 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встреч, «круглых столов», семинаров с участием опытных и наиболее успешных представителей учительской общественности;</a:t>
            </a:r>
            <a: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b="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400" b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640960" cy="360040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9036495" cy="576064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Создание в образовательной организации новой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деятельностной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образовательной среды, которая обеспечит  раннее выявление учащихся, предрасположенных к педагогической деятельности, формирование у них педагогических компетенций и мотивации к педагогической деятельности, подготовку и направление на обучение в ВУЗы педагогической направленности и дальнейшее трудоустройство в школе.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504056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Основная идея предлагаемого инновационного  проекта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ru-RU" sz="2700" dirty="0"/>
          </a:p>
        </p:txBody>
      </p:sp>
      <p:pic>
        <p:nvPicPr>
          <p:cNvPr id="2051" name="Picture 3" descr="C:\Users\кб\Desktop\ДОКУМЕНТЫ\ЭКАА\фото Орлёнок  ЭКА 17\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91070"/>
            <a:ext cx="4968552" cy="35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сентябрь  2017-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август 2018 г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.                      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сентябрь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2018-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            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сентябрь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2020-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                                           август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2020 г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.                 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август </a:t>
            </a: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  <a:cs typeface="Times New Roman"/>
              </a:rPr>
              <a:t>2021г.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</a:rPr>
              <a:t/>
            </a:r>
            <a:br>
              <a:rPr lang="ru-RU" sz="1800" dirty="0">
                <a:solidFill>
                  <a:srgbClr val="5DCEAF">
                    <a:lumMod val="50000"/>
                  </a:srgbClr>
                </a:solidFill>
                <a:effectLst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93610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9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Механизм реализации </a:t>
            </a:r>
            <a:r>
              <a:rPr lang="ru-RU" sz="59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проекта</a:t>
            </a:r>
            <a:endParaRPr lang="ru-RU" sz="59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72200" y="1354692"/>
            <a:ext cx="2520280" cy="106637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Обобщающий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17" y="1354875"/>
            <a:ext cx="2809451" cy="12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8" y="1268760"/>
            <a:ext cx="3111179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515343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Подготовительный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этап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1515343"/>
            <a:ext cx="152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Основный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этап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1028" name="Picture 4" descr="C:\Users\кб\Desktop\kisspng-child-royalty-free-illustration-vector-painted-child-5aa22956d190b4.48136428152057685485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9080"/>
            <a:ext cx="85725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8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9" name="Picture 3" descr="C:\Users\кб\Desktop\Документы\ЭКАА\фото Орлёнок  ЭКА 17\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53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9" name="Picture 2" descr="C:\Users\кб\Desktop\HRUI9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488832" cy="517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2052" name="Picture 4" descr="C:\Users\кб\Desktop\педкласс\фото встреча\IMG_2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32440" cy="52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784975" cy="5472608"/>
          </a:xfrm>
        </p:spPr>
        <p:txBody>
          <a:bodyPr/>
          <a:lstStyle/>
          <a:p>
            <a:pPr marL="45720" lvl="0" indent="0" algn="l">
              <a:lnSpc>
                <a:spcPct val="115000"/>
              </a:lnSpc>
              <a:spcBef>
                <a:spcPct val="20000"/>
              </a:spcBef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5DCEAF">
                    <a:lumMod val="50000"/>
                  </a:srgbClr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+mn-cs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effectLst/>
                <a:ea typeface="+mn-ea"/>
                <a:cs typeface="+mn-cs"/>
              </a:rPr>
            </a:b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Подготовительный этап</a:t>
            </a:r>
            <a:endParaRPr lang="ru-RU" sz="12800" b="1" dirty="0">
              <a:solidFill>
                <a:schemeClr val="accent4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478155" algn="l"/>
                <a:tab pos="592455" algn="l"/>
                <a:tab pos="897255" algn="l"/>
                <a:tab pos="1068705" algn="l"/>
                <a:tab pos="1649730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8614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5DCEAF">
                    <a:lumMod val="50000"/>
                  </a:srgbClr>
                </a:solidFill>
                <a:latin typeface="Times New Roman"/>
                <a:ea typeface="Calibri"/>
                <a:cs typeface="+mj-cs"/>
              </a:rPr>
              <a:t> </a:t>
            </a:r>
            <a:endParaRPr lang="ru-RU" dirty="0"/>
          </a:p>
        </p:txBody>
      </p:sp>
      <p:pic>
        <p:nvPicPr>
          <p:cNvPr id="1026" name="Picture 2" descr="C:\Users\ElenaPetrovna\Desktop\Весь раб. стол 13.12.18\рабочий стол 07.04.2018\Рабочий стол 28.10\буклет фото\IMG_6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5121"/>
            <a:ext cx="7937051" cy="52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990</TotalTime>
  <Words>229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Поток</vt:lpstr>
      <vt:lpstr> Муниципальное автономное общеобразовательное учреждение муниципального образования город Краснодар  средняя общеобразовательная школа №96 имени Героя Российской Федерации Владислава Посадского</vt:lpstr>
      <vt:lpstr>Создание в условиях общеобразовательной школы образовательной среды, способствующей формированию   педагогических компетенций и повышению  мотивации к педагогической деятельности у учащихся. </vt:lpstr>
      <vt:lpstr>В урочной деятельности в соответствии с  основной образовательной программой  школы обеспечивается:  -введение в учебный план  курсов по выбору и элективных курсов  тематической направленности; -открытие профильного социально-педагогического класса; -развитие   научно-исследовательской  деятельности  учащихся в области педагогики посредством  реализации индивидуальных и групповых исследовательских проектов, участия в краевых, всероссийских и международных   творческих конкурсах, конференциях и форумах . В рамках  внеурочной деятельности  в соответствии с ФГОС и основной образовательной программой  школы: -создание  условий для успешной социализации и эффективной самореализации всех участников образовательного процесса в практической   социально значимой деятельности; -развитие  системы  информационно-методического                 обеспечения   участников образовательного процесса     по вопросам педагогического образования; -введение в образовательный процесс разнообразных форм организации    внеурочной деятельности, направленных на формирование педагогических компетенций. Во внеклассной деятельности: -развитие  деятельности школьного ученического самоуправления; -развитие волонтерского движения; -развитие вожатского движения; В рамках сетевого взаимодействия:   -установление сотрудничества с  организациями среднего профессионального и высшего образования педагогической направленности города и края по проведению профориентационных мероприятий с учащимися; -расширение   сетевого взаимодействия с социальными партнёрами через  активное вовлечение  в социально значимую деятельность; -организация встреч, «круглых столов», семинаров с участием опытных и наиболее успешных представителей учительской общественности; </vt:lpstr>
      <vt:lpstr>Создание в образовательной организации новой деятельностной образовательной среды, которая обеспечит  раннее выявление учащихся, предрасположенных к педагогической деятельности, формирование у них педагогических компетенций и мотивации к педагогической деятельности, подготовку и направление на обучение в ВУЗы педагогической направленности и дальнейшее трудоустройство в школе. </vt:lpstr>
      <vt:lpstr>     сентябрь  2017- август 2018 г.                       сентябрь 2018-               сентябрь 2020-                                              август 2020 г.                  август 2021г.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</vt:lpstr>
      <vt:lpstr>Презентация PowerPoint</vt:lpstr>
      <vt:lpstr>-Конференции -Слеты -Фестивали -Мастер-классы -Круглые столы -Вебинары -Социальные сети -СМИ -Печатные издания             </vt:lpstr>
      <vt:lpstr>   Предлагаемый инновационный проект позволит любой образовательной организации определить профориентационный маршрут, формирующий у учащихся педагогические компетенции, мотивирующий к педагогической деятельности и, тем самым, позволяющий решить   вопросы, связанные с дефицитом педагогических кадров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 средняя общеобразовательная школа №96</dc:title>
  <dc:creator>кб</dc:creator>
  <cp:lastModifiedBy>кб</cp:lastModifiedBy>
  <cp:revision>52</cp:revision>
  <dcterms:created xsi:type="dcterms:W3CDTF">2019-10-28T12:22:09Z</dcterms:created>
  <dcterms:modified xsi:type="dcterms:W3CDTF">2020-09-29T08:48:27Z</dcterms:modified>
</cp:coreProperties>
</file>