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71" r:id="rId8"/>
    <p:sldId id="265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3.7396412390693072E-2"/>
          <c:y val="6.4116126835192175E-2"/>
          <c:w val="0.93671376364651937"/>
          <c:h val="0.935883873164807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</c:v>
                </c:pt>
                <c:pt idx="1">
                  <c:v>76</c:v>
                </c:pt>
                <c:pt idx="2">
                  <c:v>82</c:v>
                </c:pt>
                <c:pt idx="3">
                  <c:v>92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C-4DD2-8F7B-68354121F9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31</c:v>
                </c:pt>
                <c:pt idx="3">
                  <c:v>49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C-4DD2-8F7B-68354121F9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F1C-4DD2-8F7B-68354121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72768"/>
        <c:axId val="105474304"/>
      </c:barChart>
      <c:catAx>
        <c:axId val="10547276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5474304"/>
        <c:crosses val="autoZero"/>
        <c:auto val="1"/>
        <c:lblAlgn val="ctr"/>
        <c:lblOffset val="100"/>
        <c:noMultiLvlLbl val="1"/>
      </c:catAx>
      <c:valAx>
        <c:axId val="1054743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47276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1"/>
    </c:legend>
    <c:plotVisOnly val="1"/>
    <c:dispBlanksAs val="zero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1027167943237E-2"/>
          <c:y val="6.6573258841460828E-2"/>
          <c:w val="0.57270804959627697"/>
          <c:h val="0.819811552316954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15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E-4CF1-9206-04BDF8EF3D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E-4CF1-9206-04BDF8EF3D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1EE-4CF1-9206-04BDF8EF3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99552"/>
        <c:axId val="53401088"/>
      </c:barChart>
      <c:catAx>
        <c:axId val="5339955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3401088"/>
        <c:crosses val="autoZero"/>
        <c:auto val="1"/>
        <c:lblAlgn val="ctr"/>
        <c:lblOffset val="100"/>
        <c:noMultiLvlLbl val="1"/>
      </c:catAx>
      <c:valAx>
        <c:axId val="534010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33995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1"/>
    </c:legend>
    <c:plotVisOnly val="1"/>
    <c:dispBlanksAs val="zero"/>
    <c:showDLblsOverMax val="1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0.70139</cdr:x>
      <cdr:y>0.03373</cdr:y>
    </cdr:from>
    <cdr:to>
      <cdr:x>1</cdr:x>
      <cdr:y>0.19643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3200" y="107950"/>
          <a:ext cx="16383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Муниципальный этап ВОШ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0.70139</cdr:x>
      <cdr:y>0.03373</cdr:y>
    </cdr:from>
    <cdr:to>
      <cdr:x>1</cdr:x>
      <cdr:y>0.19643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3200" y="107950"/>
          <a:ext cx="16383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Региональный этап ВОШ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286908" cy="3944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2020 год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/>
              <a:ea typeface="Calibri" pitchFamily="1"/>
              <a:cs typeface="Times New Roman" pitchFamily="18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качества инженерно-технологического образования в условиях многомерного сетевого взаимодействия посредством инновационной технологизации образовательного процесса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fondbaybakova.ru/images/stories/new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688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st="50800" dir="5400000" sy="-100000" algn="bl" rotWithShape="0"/>
            <a:softEdge rad="4826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Региональная площадка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 на 3 Олимпи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573016"/>
            <a:ext cx="475191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0" y="1000108"/>
            <a:ext cx="4429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Победители и призеры Всероссийской олимпиады школьников ПАО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получат право участвовать в энергетической проектной смене, организуемой при участии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Россетей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Христенко Мария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Тижин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Артём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Тижин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Матвей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42885" y="1119518"/>
            <a:ext cx="369706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Четвертый год подряд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базе лицея № 48 имени А.В. Суворова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ПАО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году олимпиада прошла в два обязательных этапа: отборочный – по предметам «физика», «математика», «информатика». Участниками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отборочного этапа стали 80 кубанских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142852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852936"/>
            <a:ext cx="55092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Участники Всероссийского </a:t>
            </a:r>
            <a:r>
              <a:rPr lang="ru-RU" sz="2000" b="1" dirty="0">
                <a:solidFill>
                  <a:srgbClr val="C00000"/>
                </a:solidFill>
              </a:rPr>
              <a:t>конкурса «Большая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перемена», победители Многопрофильной инженерной олимпиады «Звезда»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Долгушев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Глеб, 10 «И» класс;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Фролов </a:t>
            </a:r>
            <a:r>
              <a:rPr lang="ru-RU" b="1" dirty="0">
                <a:solidFill>
                  <a:srgbClr val="C00000"/>
                </a:solidFill>
              </a:rPr>
              <a:t>Ростислав,  10 «И» класс;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Тижин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Артем, 10 «И» класс;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Прохоренко </a:t>
            </a:r>
            <a:r>
              <a:rPr lang="ru-RU" b="1" dirty="0">
                <a:solidFill>
                  <a:srgbClr val="C00000"/>
                </a:solidFill>
              </a:rPr>
              <a:t>Тимофей, 10 «Э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b="1" dirty="0">
                <a:solidFill>
                  <a:srgbClr val="C00000"/>
                </a:solidFill>
              </a:rPr>
              <a:t>класс;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Левентюк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Дарья, 11 «Э» класс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0" y="1006781"/>
            <a:ext cx="2558658" cy="55389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00490"/>
            <a:ext cx="5340974" cy="25568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Олимпиадное движение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7983851"/>
              </p:ext>
            </p:extLst>
          </p:nvPr>
        </p:nvGraphicFramePr>
        <p:xfrm>
          <a:off x="0" y="1268760"/>
          <a:ext cx="44148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142852"/>
            <a:ext cx="1002638" cy="857256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763609"/>
              </p:ext>
            </p:extLst>
          </p:nvPr>
        </p:nvGraphicFramePr>
        <p:xfrm>
          <a:off x="4243526" y="1700808"/>
          <a:ext cx="4648953" cy="45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Транслирование результатов деятельности в рамках проекта</a:t>
            </a:r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0"/>
            <a:ext cx="1002638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556792"/>
            <a:ext cx="49645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март 2020 </a:t>
            </a:r>
            <a:r>
              <a:rPr lang="ru-RU" sz="1600" dirty="0"/>
              <a:t>– публикация в сборнике материалов конференции по теме «</a:t>
            </a:r>
            <a:r>
              <a:rPr lang="ru-RU" sz="1600" dirty="0" err="1"/>
              <a:t>Профориентационная</a:t>
            </a:r>
            <a:r>
              <a:rPr lang="ru-RU" sz="1600" dirty="0"/>
              <a:t> работа»;</a:t>
            </a:r>
          </a:p>
          <a:p>
            <a:r>
              <a:rPr lang="ru-RU" sz="1600" b="1" dirty="0"/>
              <a:t>май 2020 </a:t>
            </a:r>
            <a:r>
              <a:rPr lang="ru-RU" sz="1600" dirty="0"/>
              <a:t>– победа и выступление на Всероссийской педагогической конференции «Вопросы реализации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программ в общеобразовательной школе»;</a:t>
            </a:r>
          </a:p>
          <a:p>
            <a:r>
              <a:rPr lang="ru-RU" sz="1600" b="1" dirty="0"/>
              <a:t>июнь 2020  </a:t>
            </a:r>
            <a:r>
              <a:rPr lang="ru-RU" sz="1600" dirty="0"/>
              <a:t>- выступление с докладом на тему: «Ранняя </a:t>
            </a:r>
            <a:r>
              <a:rPr lang="ru-RU" sz="1600" dirty="0" err="1"/>
              <a:t>профилизация</a:t>
            </a:r>
            <a:r>
              <a:rPr lang="ru-RU" sz="1600" dirty="0"/>
              <a:t> школьников средствами инженерно-технического и технологического образования»  в </a:t>
            </a:r>
            <a:r>
              <a:rPr lang="en-US" sz="1600" dirty="0"/>
              <a:t>V </a:t>
            </a:r>
            <a:r>
              <a:rPr lang="ru-RU" sz="1600" dirty="0"/>
              <a:t>межрегиональной научно-практической конференции «Технологический профиль обучения: модели, ресурсы, возможности сетевого взаимодействия»: на международной научно-практической конференции «Образование в поликультурном мире» </a:t>
            </a:r>
            <a:endParaRPr lang="ru-RU" sz="1600" dirty="0" smtClean="0"/>
          </a:p>
          <a:p>
            <a:r>
              <a:rPr lang="ru-RU" sz="1600" b="1" dirty="0" smtClean="0"/>
              <a:t>август </a:t>
            </a:r>
            <a:r>
              <a:rPr lang="ru-RU" sz="1600" b="1" dirty="0"/>
              <a:t>2020 </a:t>
            </a:r>
            <a:r>
              <a:rPr lang="ru-RU" sz="1600" dirty="0"/>
              <a:t>– участие в дискуссионной площадки «Национальный проект «Образование» - вектор изменений и развития, выступление на тему: «Индивидуализация образования – ключ к успеху и трансформации современной школы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80991"/>
              </p:ext>
            </p:extLst>
          </p:nvPr>
        </p:nvGraphicFramePr>
        <p:xfrm>
          <a:off x="4899746" y="1340768"/>
          <a:ext cx="2696841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667198" imgH="8020050" progId="AcroExch.Document.DC">
                  <p:embed/>
                </p:oleObj>
              </mc:Choice>
              <mc:Fallback>
                <p:oleObj name="Acrobat Document" r:id="rId4" imgW="5667198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9746" y="1340768"/>
                        <a:ext cx="2696841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-2565" t="17210" r="2565" b="13952"/>
          <a:stretch/>
        </p:blipFill>
        <p:spPr>
          <a:xfrm>
            <a:off x="6012160" y="3977680"/>
            <a:ext cx="303660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Инженерное  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школьников крайне востребованная инновация для решения стратегических задач развития инновационного образования,  инновационной экономики.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fondbaybakova.ru/images/stories/new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24" y="4005064"/>
            <a:ext cx="91688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st="50800" dir="5400000" sy="-100000" algn="bl" rotWithShape="0"/>
            <a:softEdge rad="4826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Объект, предмет и гипотеза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процесс общеобразовательной организации.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инженерно-технологическая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и профильное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качество инженерно-технологического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обеспечено,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определены  и реализованы оптимальные условия и механизмы непрерывной инженерно-технологической профилизации,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обучения, а также будет проводится мониторинг данного процесса.</a:t>
            </a:r>
          </a:p>
          <a:p>
            <a:endParaRPr lang="ru-RU" dirty="0"/>
          </a:p>
        </p:txBody>
      </p:sp>
      <p:pic>
        <p:nvPicPr>
          <p:cNvPr id="6" name="Рисунок 5" descr="http://www.fondbaybakova.ru/images/stories/new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344" y="5013176"/>
            <a:ext cx="88666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st="50800" dir="5400000" sy="-100000" algn="bl" rotWithShape="0"/>
            <a:softEdge rad="4826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68760"/>
            <a:ext cx="8329642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определение оптимальных условий и механизмов непрерывной инженерно-технологической профилизации,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на основе многомерного сетевого взаимодействия посредством инновационной технологизации образовательного процесса.</a:t>
            </a:r>
          </a:p>
          <a:p>
            <a:endParaRPr lang="ru-RU" dirty="0"/>
          </a:p>
        </p:txBody>
      </p:sp>
      <p:pic>
        <p:nvPicPr>
          <p:cNvPr id="6" name="Рисунок 5" descr="http://www.fondbaybakova.ru/images/stories/new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4325338"/>
            <a:ext cx="91688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st="50800" dir="5400000" sy="-100000" algn="bl" rotWithShape="0"/>
            <a:softEdge rad="4826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85850" y="1142984"/>
            <a:ext cx="9358378" cy="5143536"/>
          </a:xfrm>
        </p:spPr>
        <p:txBody>
          <a:bodyPr>
            <a:normAutofit fontScale="77500" lnSpcReduction="20000"/>
          </a:bodyPr>
          <a:lstStyle/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 Разработать и реализовать психолого-педагогические, организационные, кадровые и материально-технические условия, обеспечивающие практико-ориентированную высокотехнологичную образовательную среду.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Разработать и реализовать механизмы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обучения: комплексную интерактивную модель обеспечения качества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иженерно-технологического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образования, многомерную модель сетевого взаимодействия, модель навигатора непрерывной  индивидуальной профилизации обучающихся и его электронного автоматизированного аналога.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 Обогатить практику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инновационным содержанием и технологиями организации образовательного процесса (в т.ч.технологии «Смешанная школа» и технология гибкого проектного управления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AGILE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Skram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-уроки).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4. Разработать и реализовать мониторинг эффективности реализации проекта.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5. Разработать нормативно-правовое и методическое обеспечение деятельности образовательных организаций по проблеме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и транслировать инновационный опыт.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5263" r="5501" b="10530"/>
          <a:stretch/>
        </p:blipFill>
        <p:spPr>
          <a:xfrm>
            <a:off x="7596336" y="5504860"/>
            <a:ext cx="1403883" cy="1353140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07262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идеи инновационного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среды, которая должна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стать мотивирующей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интеллектуального  и творческого развития детей,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усвоению физико-математических и технических дисциплин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формирующей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устойчивый интерес к исследовательской, проектной, инженерно-конструкторской деятельности.</a:t>
            </a:r>
          </a:p>
          <a:p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71456"/>
            <a:ext cx="1002638" cy="857256"/>
          </a:xfrm>
          <a:prstGeom prst="rect">
            <a:avLst/>
          </a:prstGeom>
          <a:noFill/>
        </p:spPr>
      </p:pic>
      <p:pic>
        <p:nvPicPr>
          <p:cNvPr id="6" name="Рисунок 5" descr="http://www.fondbaybakova.ru/images/stories/new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688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st="50800" dir="5400000" sy="-100000" algn="bl" rotWithShape="0"/>
            <a:softEdge rad="4826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на школьном этапе образования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Бесплатные занятия по: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Программированию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Авиом</a:t>
            </a:r>
            <a:r>
              <a:rPr lang="ru-RU" sz="2400" dirty="0" err="1" smtClean="0"/>
              <a:t>оделированию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Робототехнике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Алгоритмике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Прототипирование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Мультипроцессоры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Системное администрирование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Язык программирования </a:t>
            </a:r>
            <a:r>
              <a:rPr lang="en-US" sz="2400" dirty="0" smtClean="0"/>
              <a:t>Java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Разработка мобильных </a:t>
            </a:r>
            <a:r>
              <a:rPr lang="ru-RU" sz="2400" dirty="0" smtClean="0"/>
              <a:t>приложений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Основы программирования на языке </a:t>
            </a:r>
            <a:r>
              <a:rPr lang="en-US" sz="2400" dirty="0" smtClean="0"/>
              <a:t>Python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Кибергигиена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Электродинамика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Электромонтажные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Обучение в </a:t>
            </a:r>
            <a:r>
              <a:rPr lang="en-US" sz="2400" dirty="0"/>
              <a:t>IT - </a:t>
            </a:r>
            <a:r>
              <a:rPr lang="ru-RU" sz="2400" dirty="0"/>
              <a:t>КВАНТУМЕ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0" indent="0">
              <a:buNone/>
            </a:pP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5263" r="5501" b="10530"/>
          <a:stretch/>
        </p:blipFill>
        <p:spPr>
          <a:xfrm>
            <a:off x="-41064" y="231922"/>
            <a:ext cx="1403883" cy="135314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89" y="1055762"/>
            <a:ext cx="4169040" cy="31267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3898776" cy="29240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71" y="903858"/>
            <a:ext cx="4711005" cy="35332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35" y="3573016"/>
            <a:ext cx="2977137" cy="39695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1487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31894"/>
            <a:ext cx="8118074" cy="48228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Разработано и реализовано в образовательном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программ по внеурочной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 Учебно-методическое пособие «Формирование инженерного мышления школьников в процессе урочной и внеурочной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втореферат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356992"/>
            <a:ext cx="4078224" cy="3621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813" t="17090" r="34122" b="2805"/>
          <a:stretch/>
        </p:blipFill>
        <p:spPr>
          <a:xfrm>
            <a:off x="5137534" y="2996952"/>
            <a:ext cx="2640293" cy="36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5263" r="5501" b="10530"/>
          <a:stretch/>
        </p:blipFill>
        <p:spPr>
          <a:xfrm>
            <a:off x="7755352" y="846138"/>
            <a:ext cx="1230181" cy="1185716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на современном оборудовании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7" y="1292639"/>
            <a:ext cx="2976329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73" y="1241847"/>
            <a:ext cx="3044052" cy="228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7" y="3743971"/>
            <a:ext cx="4404783" cy="293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96" y="3717031"/>
            <a:ext cx="4446928" cy="296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49" y="2132856"/>
            <a:ext cx="357390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7963</TotalTime>
  <Words>637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Adobe Acrobat Document</vt:lpstr>
      <vt:lpstr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 </vt:lpstr>
      <vt:lpstr>Актуальность проекта</vt:lpstr>
      <vt:lpstr>Объект, предмет и гипотеза проекта</vt:lpstr>
      <vt:lpstr>Цель инновационного проекта</vt:lpstr>
      <vt:lpstr>Задачи инновационного проекта</vt:lpstr>
      <vt:lpstr>Обоснование идеи инновационного проекта </vt:lpstr>
      <vt:lpstr>Возможности на школьном этапе образования</vt:lpstr>
      <vt:lpstr>Дополнительные общеобразовательные программы</vt:lpstr>
      <vt:lpstr>Обучение на современном оборудовании</vt:lpstr>
      <vt:lpstr>Региональная площадка</vt:lpstr>
      <vt:lpstr>Проектно-исследовательская деятельность</vt:lpstr>
      <vt:lpstr>Олимпиадное движение</vt:lpstr>
      <vt:lpstr>Транслирование результатов деятельности в рамках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</dc:title>
  <dc:creator>Master</dc:creator>
  <cp:lastModifiedBy>Светлана Викторовна</cp:lastModifiedBy>
  <cp:revision>32</cp:revision>
  <cp:lastPrinted>2020-02-11T14:34:42Z</cp:lastPrinted>
  <dcterms:created xsi:type="dcterms:W3CDTF">2020-02-03T16:01:19Z</dcterms:created>
  <dcterms:modified xsi:type="dcterms:W3CDTF">2021-01-26T11:41:05Z</dcterms:modified>
</cp:coreProperties>
</file>