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jpeg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C2605-DD24-4E69-979F-45716C77A79C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56FDA-B855-43E3-81A9-62E552214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460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C2605-DD24-4E69-979F-45716C77A79C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56FDA-B855-43E3-81A9-62E552214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384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C2605-DD24-4E69-979F-45716C77A79C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56FDA-B855-43E3-81A9-62E552214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597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C2605-DD24-4E69-979F-45716C77A79C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56FDA-B855-43E3-81A9-62E552214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81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C2605-DD24-4E69-979F-45716C77A79C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56FDA-B855-43E3-81A9-62E552214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079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C2605-DD24-4E69-979F-45716C77A79C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56FDA-B855-43E3-81A9-62E552214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836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C2605-DD24-4E69-979F-45716C77A79C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56FDA-B855-43E3-81A9-62E552214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403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C2605-DD24-4E69-979F-45716C77A79C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56FDA-B855-43E3-81A9-62E552214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41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C2605-DD24-4E69-979F-45716C77A79C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56FDA-B855-43E3-81A9-62E552214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904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C2605-DD24-4E69-979F-45716C77A79C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56FDA-B855-43E3-81A9-62E552214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837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C2605-DD24-4E69-979F-45716C77A79C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56FDA-B855-43E3-81A9-62E552214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607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C2605-DD24-4E69-979F-45716C77A79C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56FDA-B855-43E3-81A9-62E552214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452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hyperlink" Target="http://www.prorobot.ru/lego/images/lego-mindstorms-ev3-31313-box.gi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Лего</a:t>
            </a:r>
            <a:r>
              <a:rPr lang="ru-RU" dirty="0" smtClean="0"/>
              <a:t> Роботы</a:t>
            </a:r>
            <a:r>
              <a:rPr lang="en-US" dirty="0" smtClean="0"/>
              <a:t> </a:t>
            </a:r>
            <a:r>
              <a:rPr lang="ru-RU" dirty="0" smtClean="0"/>
              <a:t>серии </a:t>
            </a:r>
            <a:r>
              <a:rPr lang="en-US" b="1" dirty="0" err="1"/>
              <a:t>Mindstorms</a:t>
            </a:r>
            <a:r>
              <a:rPr lang="en-US" b="1" dirty="0"/>
              <a:t> </a:t>
            </a:r>
            <a:r>
              <a:rPr lang="en-US" b="1" dirty="0" smtClean="0"/>
              <a:t>NXT</a:t>
            </a:r>
            <a:r>
              <a:rPr lang="ru-RU" b="1" dirty="0" smtClean="0"/>
              <a:t> и </a:t>
            </a:r>
            <a:r>
              <a:rPr lang="en-US" b="1" dirty="0" smtClean="0"/>
              <a:t>EV3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096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151" y="0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Существующие наборы</a:t>
            </a:r>
            <a:endParaRPr lang="ru-RU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34225" y="1231815"/>
            <a:ext cx="10108367" cy="5724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" panose="020B0602030504020204" pitchFamily="34" charset="0"/>
              </a:rPr>
              <a:t>.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" panose="020B0602030504020204" pitchFamily="34" charset="0"/>
              </a:rPr>
              <a:t>  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8527 LEGO MINDSTORMS NXT – первая версия коммерческого набора.</a:t>
            </a:r>
            <a:b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</a:b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Год выпуска: 2006</a:t>
            </a:r>
            <a:b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</a:b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Количество деталей: 577</a:t>
            </a:r>
            <a:b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</a:b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</a:t>
            </a:r>
            <a:b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</a:b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 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9797 LEGO MINDSTORMS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Education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NXT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Base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Set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– образовательный набор для обучения.</a:t>
            </a:r>
            <a:b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</a:b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Год выпуска: 2006</a:t>
            </a:r>
            <a:b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</a:b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Количество деталей: 431</a:t>
            </a:r>
            <a:b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</a:b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</a:t>
            </a:r>
            <a:b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</a:b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 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8547 LEGO MINDSTORMS NXT 2.0 – вторая версия коммерческого набора.</a:t>
            </a:r>
            <a:b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</a:b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Год выпуска: 2009</a:t>
            </a:r>
            <a:b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</a:b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Количество деталей: 619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" panose="020B0602030504020204" pitchFamily="34" charset="0"/>
              </a:rPr>
              <a:t> </a:t>
            </a:r>
            <a:endParaRPr kumimoji="0" lang="ru-RU" altLang="ru-RU" sz="7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Lucida Sans" panose="020B0602030504020204" pitchFamily="34" charset="0"/>
            </a:endParaRPr>
          </a:p>
        </p:txBody>
      </p:sp>
      <p:pic>
        <p:nvPicPr>
          <p:cNvPr id="1028" name="Picture 4" descr="Lego-Mindstorms-NXT 85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99" y="1189220"/>
            <a:ext cx="1816933" cy="1816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Lego-Mindstorms-NXT 979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3123525"/>
            <a:ext cx="1941226" cy="194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Lego-Mindstorms-NXT 2.0 85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93" y="5016709"/>
            <a:ext cx="1638924" cy="163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5649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3092" y="3214"/>
            <a:ext cx="10515600" cy="868363"/>
          </a:xfrm>
        </p:spPr>
        <p:txBody>
          <a:bodyPr/>
          <a:lstStyle/>
          <a:p>
            <a:r>
              <a:rPr lang="ru-RU" dirty="0" smtClean="0"/>
              <a:t>Комплектация наборов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128453"/>
              </p:ext>
            </p:extLst>
          </p:nvPr>
        </p:nvGraphicFramePr>
        <p:xfrm>
          <a:off x="2124075" y="2164080"/>
          <a:ext cx="7942920" cy="4693920"/>
        </p:xfrm>
        <a:graphic>
          <a:graphicData uri="http://schemas.openxmlformats.org/drawingml/2006/table">
            <a:tbl>
              <a:tblPr/>
              <a:tblGrid>
                <a:gridCol w="1985730"/>
                <a:gridCol w="1985730"/>
                <a:gridCol w="1985730"/>
                <a:gridCol w="1985730"/>
              </a:tblGrid>
              <a:tr h="207207">
                <a:tc>
                  <a:txBody>
                    <a:bodyPr/>
                    <a:lstStyle/>
                    <a:p>
                      <a:endParaRPr lang="ru-RU" sz="1400" dirty="0">
                        <a:effectLst/>
                      </a:endParaRPr>
                    </a:p>
                  </a:txBody>
                  <a:tcPr marL="35973" marR="35973" marT="0" marB="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effectLst/>
                        </a:rPr>
                        <a:t>8527 NXT</a:t>
                      </a:r>
                      <a:endParaRPr lang="en-US" sz="1400">
                        <a:effectLst/>
                      </a:endParaRPr>
                    </a:p>
                  </a:txBody>
                  <a:tcPr marL="35973" marR="35973" marT="0" marB="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effectLst/>
                        </a:rPr>
                        <a:t>9797 EDU</a:t>
                      </a:r>
                      <a:endParaRPr lang="en-US" sz="1400">
                        <a:effectLst/>
                      </a:endParaRPr>
                    </a:p>
                  </a:txBody>
                  <a:tcPr marL="35973" marR="35973" marT="0" marB="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effectLst/>
                        </a:rPr>
                        <a:t>8547 NXT 2.0</a:t>
                      </a:r>
                      <a:endParaRPr lang="en-US" sz="1400">
                        <a:effectLst/>
                      </a:endParaRPr>
                    </a:p>
                  </a:txBody>
                  <a:tcPr marL="35973" marR="35973" marT="0" marB="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8826"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</a:rPr>
                        <a:t>53787: </a:t>
                      </a:r>
                      <a:r>
                        <a:rPr lang="ru-RU" sz="1400" dirty="0" err="1">
                          <a:effectLst/>
                        </a:rPr>
                        <a:t>Electric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Motor</a:t>
                      </a:r>
                      <a:r>
                        <a:rPr lang="ru-RU" sz="1400" dirty="0">
                          <a:effectLst/>
                        </a:rPr>
                        <a:t> – NXT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(Сервомотор с встроенным тахометром)</a:t>
                      </a:r>
                    </a:p>
                  </a:txBody>
                  <a:tcPr marL="35973" marR="35973" marT="0" marB="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3</a:t>
                      </a:r>
                    </a:p>
                  </a:txBody>
                  <a:tcPr marL="35973" marR="35973" marT="0" marB="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3</a:t>
                      </a:r>
                    </a:p>
                  </a:txBody>
                  <a:tcPr marL="35973" marR="35973" marT="0" marB="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3</a:t>
                      </a:r>
                    </a:p>
                  </a:txBody>
                  <a:tcPr marL="35973" marR="35973" marT="0" marB="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8826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53792: Electric, Sensor, Ultrasonic – NXT</a:t>
                      </a:r>
                      <a:br>
                        <a:rPr lang="en-US" sz="1400">
                          <a:effectLst/>
                        </a:rPr>
                      </a:br>
                      <a:r>
                        <a:rPr lang="en-US" sz="1400">
                          <a:effectLst/>
                        </a:rPr>
                        <a:t>(</a:t>
                      </a:r>
                      <a:r>
                        <a:rPr lang="ru-RU" sz="1400">
                          <a:effectLst/>
                        </a:rPr>
                        <a:t>Ультразвуковой датчик расстояния)</a:t>
                      </a:r>
                    </a:p>
                  </a:txBody>
                  <a:tcPr marL="35973" marR="35973" marT="0" marB="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1</a:t>
                      </a:r>
                    </a:p>
                  </a:txBody>
                  <a:tcPr marL="35973" marR="35973" marT="0" marB="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1</a:t>
                      </a:r>
                    </a:p>
                  </a:txBody>
                  <a:tcPr marL="35973" marR="35973" marT="0" marB="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1</a:t>
                      </a:r>
                    </a:p>
                  </a:txBody>
                  <a:tcPr marL="35973" marR="35973" marT="0" marB="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1620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53793: Electric, Sensor, Touch – NXT</a:t>
                      </a:r>
                      <a:br>
                        <a:rPr lang="en-US" sz="1400">
                          <a:effectLst/>
                        </a:rPr>
                      </a:br>
                      <a:r>
                        <a:rPr lang="en-US" sz="1400">
                          <a:effectLst/>
                        </a:rPr>
                        <a:t>(Датчик касания)</a:t>
                      </a:r>
                    </a:p>
                  </a:txBody>
                  <a:tcPr marL="35973" marR="35973" marT="0" marB="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1</a:t>
                      </a:r>
                    </a:p>
                  </a:txBody>
                  <a:tcPr marL="35973" marR="35973" marT="0" marB="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2</a:t>
                      </a:r>
                    </a:p>
                  </a:txBody>
                  <a:tcPr marL="35973" marR="35973" marT="0" marB="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2</a:t>
                      </a:r>
                    </a:p>
                  </a:txBody>
                  <a:tcPr marL="35973" marR="35973" marT="0" marB="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1620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55963: Electric, Sensor, Sound – NXT</a:t>
                      </a:r>
                      <a:br>
                        <a:rPr lang="en-US" sz="1400">
                          <a:effectLst/>
                        </a:rPr>
                      </a:br>
                      <a:r>
                        <a:rPr lang="en-US" sz="1400">
                          <a:effectLst/>
                        </a:rPr>
                        <a:t>(Микрофон)</a:t>
                      </a:r>
                    </a:p>
                  </a:txBody>
                  <a:tcPr marL="35973" marR="35973" marT="0" marB="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1</a:t>
                      </a:r>
                    </a:p>
                  </a:txBody>
                  <a:tcPr marL="35973" marR="35973" marT="0" marB="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1</a:t>
                      </a:r>
                    </a:p>
                  </a:txBody>
                  <a:tcPr marL="35973" marR="35973" marT="0" marB="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–</a:t>
                      </a:r>
                    </a:p>
                  </a:txBody>
                  <a:tcPr marL="35973" marR="35973" marT="0" marB="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1620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55969: Electric, Sensor, Light - NXT</a:t>
                      </a:r>
                      <a:br>
                        <a:rPr lang="en-US" sz="1400">
                          <a:effectLst/>
                        </a:rPr>
                      </a:br>
                      <a:r>
                        <a:rPr lang="en-US" sz="1400">
                          <a:effectLst/>
                        </a:rPr>
                        <a:t>(</a:t>
                      </a:r>
                      <a:r>
                        <a:rPr lang="ru-RU" sz="1400">
                          <a:effectLst/>
                        </a:rPr>
                        <a:t>Датчик освещённости)</a:t>
                      </a:r>
                    </a:p>
                  </a:txBody>
                  <a:tcPr marL="35973" marR="35973" marT="0" marB="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1</a:t>
                      </a:r>
                    </a:p>
                  </a:txBody>
                  <a:tcPr marL="35973" marR="35973" marT="0" marB="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1</a:t>
                      </a:r>
                    </a:p>
                  </a:txBody>
                  <a:tcPr marL="35973" marR="35973" marT="0" marB="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–</a:t>
                      </a:r>
                    </a:p>
                  </a:txBody>
                  <a:tcPr marL="35973" marR="35973" marT="0" marB="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1620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64892: Electric, Sensor, Color - NXT2</a:t>
                      </a:r>
                      <a:br>
                        <a:rPr lang="en-US" sz="1400">
                          <a:effectLst/>
                        </a:rPr>
                      </a:br>
                      <a:r>
                        <a:rPr lang="en-US" sz="1400">
                          <a:effectLst/>
                        </a:rPr>
                        <a:t>(Датчик цвета)</a:t>
                      </a:r>
                    </a:p>
                  </a:txBody>
                  <a:tcPr marL="35973" marR="35973" marT="0" marB="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–</a:t>
                      </a:r>
                    </a:p>
                  </a:txBody>
                  <a:tcPr marL="35973" marR="35973" marT="0" marB="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–</a:t>
                      </a:r>
                    </a:p>
                  </a:txBody>
                  <a:tcPr marL="35973" marR="35973" marT="0" marB="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1</a:t>
                      </a:r>
                    </a:p>
                  </a:txBody>
                  <a:tcPr marL="35973" marR="35973" marT="0" marB="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53651" y="733797"/>
            <a:ext cx="9848539" cy="19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Все три набора содержат в себе одну и ту же версию интеллектуального блока NXT, отличаются только версии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Lao UI" panose="020B0502040204020203" pitchFamily="34" charset="0"/>
              </a:rPr>
              <a:t>прошивки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, но это не принципиально, так как прошивку можно легко обновить. Так что в этом плане все три набора совершенно равноценны.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Остальные детали, характерные для NXT: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344" y="733797"/>
            <a:ext cx="1481528" cy="1481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301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5321" y="159063"/>
            <a:ext cx="10515600" cy="34321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детали </a:t>
            </a:r>
            <a:r>
              <a:rPr lang="en-US" dirty="0" smtClean="0"/>
              <a:t>NXT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72991" y="746975"/>
            <a:ext cx="956793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Сервомоторы во всех трёх наборах совершенно одинаковые, и в каждом наборе их по три штуки – по количеству выходных портов на «кирпиче». Внутри каждого мотора есть редуктор и тахометр, позволяющий отслеживать направление и скорость вращения.</a:t>
            </a:r>
          </a:p>
          <a:p>
            <a:endParaRPr lang="ru-RU" dirty="0" smtClean="0"/>
          </a:p>
          <a:p>
            <a:r>
              <a:rPr lang="ru-RU" dirty="0" smtClean="0"/>
              <a:t>Ультразвуковой датчик, позволяющий измерять расстояние до объектов, также входит во все три набора.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Датчик касания, срабатывающий от нажатия на оранжевую кнопку, в набор 8527 входит в единственном экземпляре, тогда как в 9797 и 8547 их по два. Два однозначно лучше, чем один.</a:t>
            </a:r>
          </a:p>
          <a:p>
            <a:endParaRPr lang="ru-RU" dirty="0" smtClean="0"/>
          </a:p>
          <a:p>
            <a:r>
              <a:rPr lang="ru-RU" dirty="0" smtClean="0"/>
              <a:t>Микрофон, входящий в наборы 8527 и 9797, из набора 8547 исключили, заменив его вторым датчиком касания. Не скажу, что это мудрое решение, но без микрофона вполне можно обойтись. Ну, или купить отдельно, если очень хочется.</a:t>
            </a:r>
          </a:p>
          <a:p>
            <a:endParaRPr lang="ru-RU" dirty="0" smtClean="0"/>
          </a:p>
          <a:p>
            <a:r>
              <a:rPr lang="ru-RU" dirty="0" smtClean="0"/>
              <a:t>Датчик освещенности из наборов 8527 и 9797 позволяет определять только интенсивность света. Цвета различать он не умеет, для него цветные предметы – серые, с различной яркостью.</a:t>
            </a:r>
          </a:p>
          <a:p>
            <a:endParaRPr lang="ru-RU" dirty="0" smtClean="0"/>
          </a:p>
          <a:p>
            <a:r>
              <a:rPr lang="ru-RU" dirty="0" smtClean="0"/>
              <a:t>В наборе 8547 датчик освещенности заменили датчиком цвета, который не только может определять яркость освещения, но и умеет различать цвета. Очень хорошее нововведение.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558" y="663259"/>
            <a:ext cx="1174123" cy="117412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147" y="1689277"/>
            <a:ext cx="1068946" cy="106894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457" y="2550017"/>
            <a:ext cx="1234224" cy="123422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4557" y="3784240"/>
            <a:ext cx="1121535" cy="112153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4556" y="4749083"/>
            <a:ext cx="1121536" cy="112153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4556" y="5713925"/>
            <a:ext cx="1174125" cy="117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285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9564" y="158"/>
            <a:ext cx="10515600" cy="785454"/>
          </a:xfrm>
        </p:spPr>
        <p:txBody>
          <a:bodyPr/>
          <a:lstStyle/>
          <a:p>
            <a:pPr algn="ctr"/>
            <a:r>
              <a:rPr lang="ru-RU" dirty="0" smtClean="0"/>
              <a:t>Состав набора </a:t>
            </a:r>
            <a:r>
              <a:rPr lang="en-US" dirty="0"/>
              <a:t>LEGO </a:t>
            </a:r>
            <a:r>
              <a:rPr lang="en-US" dirty="0" err="1"/>
              <a:t>Mindstorms</a:t>
            </a:r>
            <a:r>
              <a:rPr lang="en-US" dirty="0"/>
              <a:t> 9797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6530" y="785612"/>
            <a:ext cx="8036415" cy="602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05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Детали </a:t>
            </a:r>
            <a:r>
              <a:rPr lang="ru-RU" dirty="0" smtClean="0"/>
              <a:t>набора образуют </a:t>
            </a:r>
            <a:r>
              <a:rPr lang="ru-RU" dirty="0"/>
              <a:t>5 больших групп.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68192"/>
            <a:ext cx="10515600" cy="4708771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Электронные компоненты</a:t>
            </a:r>
          </a:p>
          <a:p>
            <a:pPr marL="457200" lvl="1" indent="0">
              <a:buNone/>
            </a:pPr>
            <a:r>
              <a:rPr lang="ru-RU" dirty="0"/>
              <a:t>собственно NXT</a:t>
            </a:r>
          </a:p>
          <a:p>
            <a:pPr marL="457200" lvl="1" indent="0">
              <a:buNone/>
            </a:pPr>
            <a:r>
              <a:rPr lang="ru-RU" dirty="0"/>
              <a:t>датчики</a:t>
            </a:r>
          </a:p>
          <a:p>
            <a:pPr marL="457200" lvl="1" indent="0">
              <a:buNone/>
            </a:pPr>
            <a:r>
              <a:rPr lang="ru-RU" dirty="0"/>
              <a:t>сервоприводы и</a:t>
            </a:r>
          </a:p>
          <a:p>
            <a:pPr marL="457200" lvl="1" indent="0">
              <a:buNone/>
            </a:pPr>
            <a:r>
              <a:rPr lang="ru-RU" dirty="0"/>
              <a:t>соединительные кабеля</a:t>
            </a:r>
          </a:p>
          <a:p>
            <a:r>
              <a:rPr lang="ru-RU" dirty="0"/>
              <a:t>Шестеренки, колеса и </a:t>
            </a:r>
            <a:r>
              <a:rPr lang="ru-RU" dirty="0" smtClean="0"/>
              <a:t>оси</a:t>
            </a:r>
          </a:p>
          <a:p>
            <a:r>
              <a:rPr lang="ru-RU" dirty="0"/>
              <a:t>Соединительные </a:t>
            </a:r>
            <a:r>
              <a:rPr lang="ru-RU" dirty="0" smtClean="0"/>
              <a:t>элементы</a:t>
            </a:r>
          </a:p>
          <a:p>
            <a:r>
              <a:rPr lang="ru-RU" dirty="0"/>
              <a:t>Конструкционные элементы</a:t>
            </a:r>
          </a:p>
          <a:p>
            <a:pPr marL="457200" lvl="1" indent="0">
              <a:buNone/>
            </a:pPr>
            <a:r>
              <a:rPr lang="ru-RU" dirty="0"/>
              <a:t>балки</a:t>
            </a:r>
          </a:p>
          <a:p>
            <a:pPr marL="457200" lvl="1" indent="0">
              <a:buNone/>
            </a:pPr>
            <a:r>
              <a:rPr lang="ru-RU" dirty="0"/>
              <a:t>блоки</a:t>
            </a:r>
          </a:p>
          <a:p>
            <a:pPr marL="457200" lvl="1" indent="0">
              <a:buNone/>
            </a:pPr>
            <a:r>
              <a:rPr lang="ru-RU" dirty="0"/>
              <a:t>пластины</a:t>
            </a:r>
          </a:p>
          <a:p>
            <a:r>
              <a:rPr lang="ru-RU" dirty="0"/>
              <a:t>Специальные детали</a:t>
            </a:r>
          </a:p>
          <a:p>
            <a:pPr marL="457200" lvl="1" indent="0">
              <a:buNone/>
            </a:pPr>
            <a:r>
              <a:rPr lang="ru-RU" dirty="0"/>
              <a:t>цветные шары и</a:t>
            </a:r>
          </a:p>
          <a:p>
            <a:pPr marL="457200" lvl="1" indent="0">
              <a:buNone/>
            </a:pPr>
            <a:r>
              <a:rPr lang="ru-RU" dirty="0"/>
              <a:t>фигурки человечков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3747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</a:t>
            </a:r>
            <a:r>
              <a:rPr lang="en-US" dirty="0" err="1" smtClean="0"/>
              <a:t>абор</a:t>
            </a:r>
            <a:r>
              <a:rPr lang="en-US" dirty="0" smtClean="0"/>
              <a:t> </a:t>
            </a:r>
            <a:r>
              <a:rPr lang="en-US" dirty="0"/>
              <a:t>9695 LEGO MINDSTORMS Education Resource Set.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94973" y="2307138"/>
            <a:ext cx="648236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Дополнительные детали (821 шт.) заметно расширяют возможности для творчества, и позволяют создавать более-менее приличные конструкции. Некоторые элементы из этого набора, например, большие колёса диаметром 81мм, дифференциал и большие 40-зубые шестерни, практически не встречаются в других наборах.</a:t>
            </a: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823" y="2170090"/>
            <a:ext cx="2286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453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761" y="159063"/>
            <a:ext cx="10903039" cy="819731"/>
          </a:xfrm>
        </p:spPr>
        <p:txBody>
          <a:bodyPr>
            <a:normAutofit/>
          </a:bodyPr>
          <a:lstStyle/>
          <a:p>
            <a:pPr algn="ctr"/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LEGO </a:t>
            </a:r>
            <a:r>
              <a:rPr kumimoji="0" lang="ru-RU" altLang="ru-RU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Mindstorm</a:t>
            </a: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EV3 версии 31313 и 45544</a:t>
            </a:r>
            <a:r>
              <a:rPr kumimoji="0" lang="ru-RU" alt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627842"/>
              </p:ext>
            </p:extLst>
          </p:nvPr>
        </p:nvGraphicFramePr>
        <p:xfrm>
          <a:off x="838200" y="3269774"/>
          <a:ext cx="10515600" cy="1188720"/>
        </p:xfrm>
        <a:graphic>
          <a:graphicData uri="http://schemas.openxmlformats.org/drawingml/2006/table">
            <a:tbl>
              <a:tblPr/>
              <a:tblGrid>
                <a:gridCol w="5257800"/>
                <a:gridCol w="52578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effectLst/>
                        </a:rPr>
                        <a:t> </a:t>
                      </a:r>
                      <a:r>
                        <a:rPr lang="en-US" sz="1800" dirty="0" smtClean="0">
                          <a:effectLst/>
                        </a:rPr>
                        <a:t>Lego </a:t>
                      </a:r>
                      <a:r>
                        <a:rPr lang="en-US" sz="1800" dirty="0" err="1" smtClean="0">
                          <a:effectLst/>
                        </a:rPr>
                        <a:t>Mindstorms</a:t>
                      </a:r>
                      <a:r>
                        <a:rPr lang="en-US" sz="1800" dirty="0" smtClean="0">
                          <a:effectLst/>
                        </a:rPr>
                        <a:t> EV3.</a:t>
                      </a:r>
                      <a:r>
                        <a:rPr lang="en-US" sz="1800" baseline="0" dirty="0" smtClean="0">
                          <a:effectLst/>
                        </a:rPr>
                        <a:t> </a:t>
                      </a:r>
                      <a:r>
                        <a:rPr lang="ru-RU" sz="1800" dirty="0" smtClean="0">
                          <a:effectLst/>
                        </a:rPr>
                        <a:t>Версия </a:t>
                      </a:r>
                      <a:r>
                        <a:rPr lang="ru-RU" sz="1800" dirty="0">
                          <a:effectLst/>
                        </a:rPr>
                        <a:t>набора - домашняя. </a:t>
                      </a:r>
                      <a:r>
                        <a:rPr lang="ru-RU" sz="1800" dirty="0" smtClean="0">
                          <a:effectLst/>
                        </a:rPr>
                        <a:t>(артикул 31313).</a:t>
                      </a:r>
                      <a:endParaRPr lang="ru-RU" sz="18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/>
                      </a:r>
                      <a:br>
                        <a:rPr lang="ru-RU" dirty="0">
                          <a:effectLst/>
                        </a:rPr>
                      </a:br>
                      <a:r>
                        <a:rPr lang="ru-RU" dirty="0">
                          <a:effectLst/>
                        </a:rPr>
                        <a:t>Базовый набор LEGO MINDSTORMS </a:t>
                      </a:r>
                      <a:r>
                        <a:rPr lang="ru-RU" dirty="0" err="1">
                          <a:effectLst/>
                        </a:rPr>
                        <a:t>Education</a:t>
                      </a:r>
                      <a:r>
                        <a:rPr lang="ru-RU" dirty="0">
                          <a:effectLst/>
                        </a:rPr>
                        <a:t> EV3 (артикул 45544).</a:t>
                      </a:r>
                      <a:br>
                        <a:rPr lang="ru-RU" dirty="0">
                          <a:effectLst/>
                        </a:rPr>
                      </a:br>
                      <a:r>
                        <a:rPr lang="ru-RU" dirty="0">
                          <a:effectLst/>
                        </a:rPr>
                        <a:t>Версия набора - образовательная (для школ).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122" name="Picture 2" descr="http://www.prorobot.ru/lego/images/lego-mindstorms-ev3-31313-small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115" y="1106524"/>
            <a:ext cx="28575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http://www.prorobot.ru/lego/images/ev3-box-photo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976" y="1287843"/>
            <a:ext cx="3760094" cy="207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550016" y="6534834"/>
            <a:ext cx="11831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Данные </a:t>
            </a:r>
            <a:r>
              <a:rPr lang="ru-RU" dirty="0" smtClean="0">
                <a:solidFill>
                  <a:srgbClr val="000000"/>
                </a:solidFill>
                <a:latin typeface="Tahoma" panose="020B0604030504040204" pitchFamily="34" charset="0"/>
              </a:rPr>
              <a:t>наборы 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доступны в продаже 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с 1 сентября 2013 года.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143482" y="3754087"/>
            <a:ext cx="60960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</a:p>
          <a:p>
            <a:endParaRPr lang="ru-RU" dirty="0" smtClean="0"/>
          </a:p>
          <a:p>
            <a:r>
              <a:rPr lang="ru-RU" sz="1400" dirty="0" smtClean="0"/>
              <a:t>Состав:</a:t>
            </a:r>
          </a:p>
          <a:p>
            <a:r>
              <a:rPr lang="ru-RU" sz="1400" dirty="0" smtClean="0"/>
              <a:t>1 P-кирпич</a:t>
            </a:r>
          </a:p>
          <a:p>
            <a:r>
              <a:rPr lang="ru-RU" sz="1400" dirty="0" smtClean="0"/>
              <a:t>1 батарея</a:t>
            </a:r>
          </a:p>
          <a:p>
            <a:r>
              <a:rPr lang="ru-RU" sz="1400" dirty="0" smtClean="0"/>
              <a:t>2 больших мотора</a:t>
            </a:r>
          </a:p>
          <a:p>
            <a:r>
              <a:rPr lang="ru-RU" sz="1400" dirty="0" smtClean="0"/>
              <a:t>1 средний мотор</a:t>
            </a:r>
          </a:p>
          <a:p>
            <a:r>
              <a:rPr lang="ru-RU" sz="1400" dirty="0" smtClean="0"/>
              <a:t>2 сенсора прикосновения</a:t>
            </a:r>
          </a:p>
          <a:p>
            <a:r>
              <a:rPr lang="ru-RU" sz="1400" dirty="0" smtClean="0"/>
              <a:t>1 цветовой сенсор (способен различать до 6 цветов)</a:t>
            </a:r>
          </a:p>
          <a:p>
            <a:r>
              <a:rPr lang="ru-RU" sz="1400" dirty="0" smtClean="0"/>
              <a:t>1 ультразвуковой датчик</a:t>
            </a:r>
          </a:p>
          <a:p>
            <a:r>
              <a:rPr lang="ru-RU" sz="1400" dirty="0" smtClean="0"/>
              <a:t>1 гироскоп</a:t>
            </a:r>
          </a:p>
          <a:p>
            <a:r>
              <a:rPr lang="ru-RU" sz="1400" dirty="0" smtClean="0"/>
              <a:t>Набор RJ12 кабелей</a:t>
            </a:r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38200" y="4031087"/>
            <a:ext cx="52406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Состав:</a:t>
            </a:r>
          </a:p>
          <a:p>
            <a:r>
              <a:rPr lang="ru-RU" sz="1400" dirty="0" smtClean="0"/>
              <a:t>1 P-кирпич</a:t>
            </a:r>
          </a:p>
          <a:p>
            <a:r>
              <a:rPr lang="ru-RU" sz="1400" dirty="0" smtClean="0"/>
              <a:t>2 больших мотора</a:t>
            </a:r>
          </a:p>
          <a:p>
            <a:r>
              <a:rPr lang="ru-RU" sz="1400" dirty="0" smtClean="0"/>
              <a:t>1 средний мотор</a:t>
            </a:r>
          </a:p>
          <a:p>
            <a:r>
              <a:rPr lang="ru-RU" sz="1400" dirty="0" smtClean="0"/>
              <a:t>2 сенсора прикосновения</a:t>
            </a:r>
          </a:p>
          <a:p>
            <a:r>
              <a:rPr lang="ru-RU" sz="1400" dirty="0" smtClean="0"/>
              <a:t>1 цветовой сенсор (способен различать до 6 цветов)</a:t>
            </a:r>
          </a:p>
          <a:p>
            <a:r>
              <a:rPr lang="ru-RU" sz="1400" dirty="0" smtClean="0"/>
              <a:t>1 ИК датчик, позволяющий роботам "видеть"</a:t>
            </a:r>
          </a:p>
          <a:p>
            <a:r>
              <a:rPr lang="ru-RU" sz="1400" dirty="0" smtClean="0"/>
              <a:t>1 ИК приемник для удаленного управления</a:t>
            </a:r>
          </a:p>
          <a:p>
            <a:r>
              <a:rPr lang="ru-RU" sz="1400" dirty="0" smtClean="0"/>
              <a:t>594 дополнительные детали из серии </a:t>
            </a:r>
            <a:r>
              <a:rPr lang="ru-RU" sz="1400" dirty="0" err="1" smtClean="0"/>
              <a:t>Lego</a:t>
            </a:r>
            <a:r>
              <a:rPr lang="ru-RU" sz="1400" dirty="0" smtClean="0"/>
              <a:t> </a:t>
            </a:r>
            <a:r>
              <a:rPr lang="ru-RU" sz="1400" dirty="0" err="1" smtClean="0"/>
              <a:t>Technics</a:t>
            </a:r>
            <a:endParaRPr lang="ru-RU" sz="1400" dirty="0" smtClean="0"/>
          </a:p>
          <a:p>
            <a:r>
              <a:rPr lang="ru-RU" sz="1400" dirty="0" smtClean="0"/>
              <a:t>Набор RJ12 кабелей</a:t>
            </a:r>
            <a:endParaRPr lang="ru-RU" sz="1400" dirty="0" smtClean="0"/>
          </a:p>
        </p:txBody>
      </p:sp>
    </p:spTree>
    <p:extLst>
      <p:ext uri="{BB962C8B-B14F-4D97-AF65-F5344CB8AC3E}">
        <p14:creationId xmlns:p14="http://schemas.microsoft.com/office/powerpoint/2010/main" val="625430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5017"/>
            <a:ext cx="10515600" cy="10086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Сравнение </a:t>
            </a:r>
            <a:r>
              <a:rPr lang="ru-RU" sz="3600" dirty="0"/>
              <a:t>характеристик блока из набора 9797/8547 и нового блока EV3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011046"/>
              </p:ext>
            </p:extLst>
          </p:nvPr>
        </p:nvGraphicFramePr>
        <p:xfrm>
          <a:off x="390288" y="918501"/>
          <a:ext cx="8940051" cy="5751276"/>
        </p:xfrm>
        <a:graphic>
          <a:graphicData uri="http://schemas.openxmlformats.org/drawingml/2006/table">
            <a:tbl>
              <a:tblPr/>
              <a:tblGrid>
                <a:gridCol w="2980017"/>
                <a:gridCol w="2980017"/>
                <a:gridCol w="2980017"/>
              </a:tblGrid>
              <a:tr h="191961">
                <a:tc>
                  <a:txBody>
                    <a:bodyPr/>
                    <a:lstStyle/>
                    <a:p>
                      <a:endParaRPr lang="ru-RU" sz="1200" dirty="0">
                        <a:effectLst/>
                      </a:endParaRPr>
                    </a:p>
                  </a:txBody>
                  <a:tcPr marL="4889" marR="4889" marT="4889" marB="488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effectLst/>
                        </a:rPr>
                        <a:t>NXT</a:t>
                      </a:r>
                      <a:endParaRPr lang="en-US" sz="1200">
                        <a:effectLst/>
                      </a:endParaRPr>
                    </a:p>
                  </a:txBody>
                  <a:tcPr marL="4889" marR="4889" marT="4889" marB="488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effectLst/>
                        </a:rPr>
                        <a:t>EV3</a:t>
                      </a:r>
                      <a:endParaRPr lang="en-US" sz="1200">
                        <a:effectLst/>
                      </a:endParaRPr>
                    </a:p>
                  </a:txBody>
                  <a:tcPr marL="4889" marR="4889" marT="4889" marB="488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615"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Процессор</a:t>
                      </a:r>
                    </a:p>
                  </a:txBody>
                  <a:tcPr marL="4889" marR="4889" marT="4889" marB="488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Atmel 32-Bit ARM AT91SAM7S256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48 </a:t>
                      </a:r>
                      <a:r>
                        <a:rPr lang="ru-RU" sz="1200">
                          <a:effectLst/>
                        </a:rPr>
                        <a:t>Мгц.</a:t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256 </a:t>
                      </a:r>
                      <a:r>
                        <a:rPr lang="en-US" sz="1200">
                          <a:effectLst/>
                        </a:rPr>
                        <a:t>K</a:t>
                      </a:r>
                      <a:r>
                        <a:rPr lang="ru-RU" sz="1200">
                          <a:effectLst/>
                        </a:rPr>
                        <a:t>б </a:t>
                      </a:r>
                      <a:r>
                        <a:rPr lang="en-US" sz="1200">
                          <a:effectLst/>
                        </a:rPr>
                        <a:t>FLASH-</a:t>
                      </a:r>
                      <a:r>
                        <a:rPr lang="ru-RU" sz="1200">
                          <a:effectLst/>
                        </a:rPr>
                        <a:t>памяти</a:t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64 </a:t>
                      </a:r>
                      <a:r>
                        <a:rPr lang="en-US" sz="1200">
                          <a:effectLst/>
                        </a:rPr>
                        <a:t>K</a:t>
                      </a:r>
                      <a:r>
                        <a:rPr lang="ru-RU" sz="1200">
                          <a:effectLst/>
                        </a:rPr>
                        <a:t>б оперативной памяти</a:t>
                      </a:r>
                    </a:p>
                  </a:txBody>
                  <a:tcPr marL="4889" marR="4889" marT="4889" marB="488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ARM9</a:t>
                      </a:r>
                      <a:br>
                        <a:rPr lang="ru-RU" sz="1200" dirty="0">
                          <a:effectLst/>
                        </a:rPr>
                      </a:br>
                      <a:r>
                        <a:rPr lang="ru-RU" sz="1200" dirty="0">
                          <a:effectLst/>
                        </a:rPr>
                        <a:t>300 </a:t>
                      </a:r>
                      <a:r>
                        <a:rPr lang="ru-RU" sz="1200" dirty="0" err="1">
                          <a:effectLst/>
                        </a:rPr>
                        <a:t>Мгц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br>
                        <a:rPr lang="ru-RU" sz="1200" dirty="0">
                          <a:effectLst/>
                        </a:rPr>
                      </a:br>
                      <a:r>
                        <a:rPr lang="ru-RU" sz="1200" dirty="0">
                          <a:effectLst/>
                        </a:rPr>
                        <a:t>16 </a:t>
                      </a:r>
                      <a:r>
                        <a:rPr lang="ru-RU" sz="1200" dirty="0" err="1">
                          <a:effectLst/>
                        </a:rPr>
                        <a:t>Mб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Flash</a:t>
                      </a:r>
                      <a:r>
                        <a:rPr lang="ru-RU" sz="1200" dirty="0">
                          <a:effectLst/>
                        </a:rPr>
                        <a:t> - памяти</a:t>
                      </a:r>
                      <a:br>
                        <a:rPr lang="ru-RU" sz="1200" dirty="0">
                          <a:effectLst/>
                        </a:rPr>
                      </a:br>
                      <a:r>
                        <a:rPr lang="ru-RU" sz="1200" dirty="0">
                          <a:effectLst/>
                        </a:rPr>
                        <a:t>64 </a:t>
                      </a:r>
                      <a:r>
                        <a:rPr lang="ru-RU" sz="1200" dirty="0" err="1">
                          <a:effectLst/>
                        </a:rPr>
                        <a:t>Mб</a:t>
                      </a:r>
                      <a:r>
                        <a:rPr lang="ru-RU" sz="1200" dirty="0">
                          <a:effectLst/>
                        </a:rPr>
                        <a:t> оперативной памяти</a:t>
                      </a:r>
                    </a:p>
                  </a:txBody>
                  <a:tcPr marL="4889" marR="4889" marT="4889" marB="488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615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Сопроцессор</a:t>
                      </a:r>
                    </a:p>
                  </a:txBody>
                  <a:tcPr marL="4889" marR="4889" marT="4889" marB="488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Atmel 8-</a:t>
                      </a:r>
                      <a:r>
                        <a:rPr lang="ru-RU" sz="1200">
                          <a:effectLst/>
                        </a:rPr>
                        <a:t>Бит, </a:t>
                      </a:r>
                      <a:r>
                        <a:rPr lang="en-US" sz="1200">
                          <a:effectLst/>
                        </a:rPr>
                        <a:t>AVR, ATmega48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8 </a:t>
                      </a:r>
                      <a:r>
                        <a:rPr lang="ru-RU" sz="1200">
                          <a:effectLst/>
                        </a:rPr>
                        <a:t>Мгц.</a:t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4 </a:t>
                      </a:r>
                      <a:r>
                        <a:rPr lang="en-US" sz="1200">
                          <a:effectLst/>
                        </a:rPr>
                        <a:t>K</a:t>
                      </a:r>
                      <a:r>
                        <a:rPr lang="ru-RU" sz="1200">
                          <a:effectLst/>
                        </a:rPr>
                        <a:t>б </a:t>
                      </a:r>
                      <a:r>
                        <a:rPr lang="en-US" sz="1200">
                          <a:effectLst/>
                        </a:rPr>
                        <a:t>FLASH-RAM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512 </a:t>
                      </a:r>
                      <a:r>
                        <a:rPr lang="ru-RU" sz="1200">
                          <a:effectLst/>
                        </a:rPr>
                        <a:t>Байт </a:t>
                      </a:r>
                      <a:r>
                        <a:rPr lang="en-US" sz="1200">
                          <a:effectLst/>
                        </a:rPr>
                        <a:t>RAM</a:t>
                      </a:r>
                    </a:p>
                  </a:txBody>
                  <a:tcPr marL="4889" marR="4889" marT="4889" marB="488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нет</a:t>
                      </a:r>
                    </a:p>
                  </a:txBody>
                  <a:tcPr marL="4889" marR="4889" marT="4889" marB="488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961"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Операционная система</a:t>
                      </a:r>
                    </a:p>
                  </a:txBody>
                  <a:tcPr marL="4889" marR="4889" marT="4889" marB="488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Собственная</a:t>
                      </a:r>
                    </a:p>
                  </a:txBody>
                  <a:tcPr marL="4889" marR="4889" marT="4889" marB="488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Основанная на ЛИНУКС</a:t>
                      </a:r>
                    </a:p>
                  </a:txBody>
                  <a:tcPr marL="4889" marR="4889" marT="4889" marB="488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615"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Порты и датчики</a:t>
                      </a:r>
                    </a:p>
                  </a:txBody>
                  <a:tcPr marL="4889" marR="4889" marT="4889" marB="488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4 порта</a:t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Одинаковые</a:t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Цифровые, скорость передачи данных: 9600 бит/сек. (IIC)</a:t>
                      </a:r>
                    </a:p>
                  </a:txBody>
                  <a:tcPr marL="4889" marR="4889" marT="4889" marB="488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4 порта</a:t>
                      </a:r>
                      <a:br>
                        <a:rPr lang="ru-RU" sz="1200" dirty="0">
                          <a:effectLst/>
                        </a:rPr>
                      </a:br>
                      <a:r>
                        <a:rPr lang="ru-RU" sz="1200" dirty="0">
                          <a:effectLst/>
                        </a:rPr>
                        <a:t>Одинаковые</a:t>
                      </a:r>
                      <a:br>
                        <a:rPr lang="ru-RU" sz="1200" dirty="0">
                          <a:effectLst/>
                        </a:rPr>
                      </a:br>
                      <a:r>
                        <a:rPr lang="ru-RU" sz="1200" dirty="0">
                          <a:effectLst/>
                        </a:rPr>
                        <a:t>Цифровые, скорость передачи данных до 460.8 Кбит/сек. (UART)</a:t>
                      </a:r>
                    </a:p>
                  </a:txBody>
                  <a:tcPr marL="4889" marR="4889" marT="4889" marB="488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961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Порты для моторов</a:t>
                      </a:r>
                    </a:p>
                  </a:txBody>
                  <a:tcPr marL="4889" marR="4889" marT="4889" marB="488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3, с датчиком оборотов</a:t>
                      </a:r>
                    </a:p>
                  </a:txBody>
                  <a:tcPr marL="4889" marR="4889" marT="4889" marB="488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4, с датчиком оборотов</a:t>
                      </a:r>
                    </a:p>
                  </a:txBody>
                  <a:tcPr marL="4889" marR="4889" marT="4889" marB="488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961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Скорость соединения </a:t>
                      </a:r>
                      <a:r>
                        <a:rPr lang="en-US" sz="1200">
                          <a:effectLst/>
                        </a:rPr>
                        <a:t>USB</a:t>
                      </a:r>
                    </a:p>
                  </a:txBody>
                  <a:tcPr marL="4889" marR="4889" marT="4889" marB="488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до 12 Мбит/сек</a:t>
                      </a:r>
                    </a:p>
                  </a:txBody>
                  <a:tcPr marL="4889" marR="4889" marT="4889" marB="488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до 480 Мбит/сек</a:t>
                      </a:r>
                    </a:p>
                  </a:txBody>
                  <a:tcPr marL="4889" marR="4889" marT="4889" marB="488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1082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USB </a:t>
                      </a:r>
                      <a:r>
                        <a:rPr lang="ru-RU" sz="1200" dirty="0">
                          <a:effectLst/>
                        </a:rPr>
                        <a:t>хост(разветвитель)</a:t>
                      </a:r>
                    </a:p>
                  </a:txBody>
                  <a:tcPr marL="4889" marR="4889" marT="4889" marB="488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нет</a:t>
                      </a:r>
                    </a:p>
                  </a:txBody>
                  <a:tcPr marL="4889" marR="4889" marT="4889" marB="488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Каскадный, последовательный (3 уровня)</a:t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Управление через брелок WiFi</a:t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USB запоминающее устройство (флэшка)</a:t>
                      </a:r>
                    </a:p>
                  </a:txBody>
                  <a:tcPr marL="4889" marR="4889" marT="4889" marB="488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338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SD-</a:t>
                      </a:r>
                      <a:r>
                        <a:rPr lang="ru-RU" sz="1200" dirty="0">
                          <a:effectLst/>
                        </a:rPr>
                        <a:t>карта памяти</a:t>
                      </a:r>
                    </a:p>
                  </a:txBody>
                  <a:tcPr marL="4889" marR="4889" marT="4889" marB="488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нет</a:t>
                      </a:r>
                    </a:p>
                  </a:txBody>
                  <a:tcPr marL="4889" marR="4889" marT="4889" marB="488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Micro SD-картридер, поддержка карт до 32 Гб</a:t>
                      </a:r>
                    </a:p>
                  </a:txBody>
                  <a:tcPr marL="4889" marR="4889" marT="4889" marB="488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4179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Управление и связь с устройствами на ОС</a:t>
                      </a:r>
                    </a:p>
                  </a:txBody>
                  <a:tcPr marL="4889" marR="4889" marT="4889" marB="488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Андроид</a:t>
                      </a:r>
                    </a:p>
                  </a:txBody>
                  <a:tcPr marL="4889" marR="4889" marT="4889" marB="488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Apple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Андроид</a:t>
                      </a:r>
                    </a:p>
                  </a:txBody>
                  <a:tcPr marL="4889" marR="4889" marT="4889" marB="488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0636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Интерфейс управления</a:t>
                      </a:r>
                    </a:p>
                  </a:txBody>
                  <a:tcPr marL="4889" marR="4889" marT="4889" marB="488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4 кнопки</a:t>
                      </a:r>
                    </a:p>
                  </a:txBody>
                  <a:tcPr marL="4889" marR="4889" marT="4889" marB="488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6 кнопок с подсветкой, удобных для отладки и отображения статуса</a:t>
                      </a:r>
                    </a:p>
                  </a:txBody>
                  <a:tcPr marL="4889" marR="4889" marT="4889" marB="488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4179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Дисплей</a:t>
                      </a:r>
                    </a:p>
                  </a:txBody>
                  <a:tcPr marL="4889" marR="4889" marT="4889" marB="488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ЖК, матричный, ч/б</a:t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100 x 64 Пикселей</a:t>
                      </a:r>
                    </a:p>
                  </a:txBody>
                  <a:tcPr marL="4889" marR="4889" marT="4889" marB="488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ЖК, матричный, ч/б</a:t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178 x 128 Пикселей</a:t>
                      </a:r>
                    </a:p>
                  </a:txBody>
                  <a:tcPr marL="4889" marR="4889" marT="4889" marB="488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6397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Управление/соединение</a:t>
                      </a:r>
                    </a:p>
                  </a:txBody>
                  <a:tcPr marL="4889" marR="4889" marT="4889" marB="488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Блютус</a:t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USB 2.0</a:t>
                      </a:r>
                    </a:p>
                  </a:txBody>
                  <a:tcPr marL="4889" marR="4889" marT="4889" marB="488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>
                          <a:effectLst/>
                        </a:rPr>
                        <a:t>Блютус</a:t>
                      </a:r>
                      <a:r>
                        <a:rPr lang="ru-RU" sz="1200" dirty="0">
                          <a:effectLst/>
                        </a:rPr>
                        <a:t> в. 2.1 DER</a:t>
                      </a:r>
                      <a:br>
                        <a:rPr lang="ru-RU" sz="1200" dirty="0">
                          <a:effectLst/>
                        </a:rPr>
                      </a:br>
                      <a:r>
                        <a:rPr lang="ru-RU" sz="1200" dirty="0">
                          <a:effectLst/>
                        </a:rPr>
                        <a:t>USB 2.0 (при соединении с ПК)</a:t>
                      </a:r>
                      <a:br>
                        <a:rPr lang="ru-RU" sz="1200" dirty="0">
                          <a:effectLst/>
                        </a:rPr>
                      </a:br>
                      <a:r>
                        <a:rPr lang="ru-RU" sz="1200" dirty="0">
                          <a:effectLst/>
                        </a:rPr>
                        <a:t>USB 1.1 (при соединении последовательно)</a:t>
                      </a:r>
                    </a:p>
                  </a:txBody>
                  <a:tcPr marL="4889" marR="4889" marT="4889" marB="488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156" name="Picture 12" descr="http://www.prorobot.ru/lego/nxt_ev3/9797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4933" y="928507"/>
            <a:ext cx="2779181" cy="2331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7" name="Picture 13" descr="http://www.prorobot.ru/lego/nxt_ev3/ev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8893" y="3475918"/>
            <a:ext cx="2555221" cy="2249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80655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675</Words>
  <Application>Microsoft Office PowerPoint</Application>
  <PresentationFormat>Широкоэкранный</PresentationFormat>
  <Paragraphs>136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Lao UI</vt:lpstr>
      <vt:lpstr>Lucida Sans</vt:lpstr>
      <vt:lpstr>Tahoma</vt:lpstr>
      <vt:lpstr>Тема Office</vt:lpstr>
      <vt:lpstr>Лего Роботы серии Mindstorms NXT и EV3</vt:lpstr>
      <vt:lpstr>Существующие наборы</vt:lpstr>
      <vt:lpstr>Комплектация наборов</vt:lpstr>
      <vt:lpstr>Основные детали NXT</vt:lpstr>
      <vt:lpstr>Состав набора LEGO Mindstorms 9797</vt:lpstr>
      <vt:lpstr>Детали набора образуют 5 больших групп.</vt:lpstr>
      <vt:lpstr>Набор 9695 LEGO MINDSTORMS Education Resource Set.</vt:lpstr>
      <vt:lpstr>LEGO Mindstorm EV3 версии 31313 и 45544 </vt:lpstr>
      <vt:lpstr>Сравнение характеристик блока из набора 9797/8547 и нового блока EV3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Лего Роботы</dc:title>
  <dc:creator>Ирина Капелян</dc:creator>
  <cp:lastModifiedBy>Ирина Капелян</cp:lastModifiedBy>
  <cp:revision>10</cp:revision>
  <dcterms:created xsi:type="dcterms:W3CDTF">2014-03-02T05:32:32Z</dcterms:created>
  <dcterms:modified xsi:type="dcterms:W3CDTF">2014-03-02T08:50:29Z</dcterms:modified>
</cp:coreProperties>
</file>