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79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5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ECBB7-E22A-4B9C-84DA-FDA1404B2E5A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45745-8F64-4555-97E1-46A0D364AF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3426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96C7-4520-487E-90B0-8C2D99F15799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4A95-D04D-47E5-A816-3D1997570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96C7-4520-487E-90B0-8C2D99F15799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4A95-D04D-47E5-A816-3D1997570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96C7-4520-487E-90B0-8C2D99F15799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4A95-D04D-47E5-A816-3D1997570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96C7-4520-487E-90B0-8C2D99F15799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4A95-D04D-47E5-A816-3D1997570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96C7-4520-487E-90B0-8C2D99F15799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4A95-D04D-47E5-A816-3D1997570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96C7-4520-487E-90B0-8C2D99F15799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4A95-D04D-47E5-A816-3D1997570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96C7-4520-487E-90B0-8C2D99F15799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4A95-D04D-47E5-A816-3D1997570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96C7-4520-487E-90B0-8C2D99F15799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4A95-D04D-47E5-A816-3D1997570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96C7-4520-487E-90B0-8C2D99F15799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4A95-D04D-47E5-A816-3D19975709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96C7-4520-487E-90B0-8C2D99F15799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44A95-D04D-47E5-A816-3D19975709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96C7-4520-487E-90B0-8C2D99F15799}" type="datetimeFigureOut">
              <a:rPr lang="ru-RU" smtClean="0"/>
              <a:pPr/>
              <a:t>28.07.2013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344A95-D04D-47E5-A816-3D19975709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6344A95-D04D-47E5-A816-3D19975709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4CB96C7-4520-487E-90B0-8C2D99F15799}" type="datetimeFigureOut">
              <a:rPr lang="ru-RU" smtClean="0"/>
              <a:pPr/>
              <a:t>28.07.2013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543800" cy="4310335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ГБОУ Краснодарского края ККИДППО</a:t>
            </a: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Краснодарский край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Кафедра повышения квалификации руководящих кадров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Курсы «Организация работы образовательного учреждения в условиях введения ФГОС.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005064"/>
            <a:ext cx="7776864" cy="2448272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sz="2500" b="1" dirty="0" smtClean="0">
                <a:solidFill>
                  <a:schemeClr val="tx1"/>
                </a:solidFill>
              </a:rPr>
              <a:t>Руководитель: СТРЕЛЬЦОВА И.В</a:t>
            </a:r>
            <a:r>
              <a:rPr lang="ru-RU" sz="2500" b="1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ru-RU" sz="2500" b="1" dirty="0" smtClean="0">
                <a:solidFill>
                  <a:schemeClr val="tx1"/>
                </a:solidFill>
              </a:rPr>
              <a:t>______________________________________________________________________</a:t>
            </a:r>
            <a:endParaRPr lang="ru-RU" sz="2500" b="1" dirty="0" smtClean="0">
              <a:solidFill>
                <a:schemeClr val="tx1"/>
              </a:solidFill>
            </a:endParaRPr>
          </a:p>
          <a:p>
            <a:pPr algn="r"/>
            <a:endParaRPr lang="ru-RU" sz="2500" dirty="0" smtClean="0">
              <a:solidFill>
                <a:schemeClr val="tx1"/>
              </a:solidFill>
            </a:endParaRPr>
          </a:p>
          <a:p>
            <a:pPr algn="r"/>
            <a:r>
              <a:rPr lang="ru-RU" sz="2500" dirty="0" smtClean="0">
                <a:solidFill>
                  <a:schemeClr val="tx1"/>
                </a:solidFill>
              </a:rPr>
              <a:t>Разработчики</a:t>
            </a:r>
            <a:r>
              <a:rPr lang="ru-RU" sz="2500" dirty="0" smtClean="0">
                <a:solidFill>
                  <a:schemeClr val="tx1"/>
                </a:solidFill>
              </a:rPr>
              <a:t>: </a:t>
            </a:r>
            <a:r>
              <a:rPr lang="ru-RU" sz="2500" dirty="0" err="1" smtClean="0">
                <a:solidFill>
                  <a:schemeClr val="tx1"/>
                </a:solidFill>
              </a:rPr>
              <a:t>Вингорская</a:t>
            </a:r>
            <a:r>
              <a:rPr lang="ru-RU" sz="2500" dirty="0" smtClean="0">
                <a:solidFill>
                  <a:schemeClr val="tx1"/>
                </a:solidFill>
              </a:rPr>
              <a:t> С.В.</a:t>
            </a:r>
          </a:p>
          <a:p>
            <a:pPr algn="r"/>
            <a:r>
              <a:rPr lang="ru-RU" sz="2500" dirty="0" err="1" smtClean="0">
                <a:solidFill>
                  <a:schemeClr val="tx1"/>
                </a:solidFill>
              </a:rPr>
              <a:t>Гунько</a:t>
            </a:r>
            <a:r>
              <a:rPr lang="ru-RU" sz="2500" dirty="0" smtClean="0">
                <a:solidFill>
                  <a:schemeClr val="tx1"/>
                </a:solidFill>
              </a:rPr>
              <a:t> Н.В.</a:t>
            </a:r>
          </a:p>
          <a:p>
            <a:pPr algn="r"/>
            <a:r>
              <a:rPr lang="ru-RU" sz="2500" dirty="0" err="1" smtClean="0">
                <a:solidFill>
                  <a:schemeClr val="tx1"/>
                </a:solidFill>
              </a:rPr>
              <a:t>Коротаева</a:t>
            </a:r>
            <a:r>
              <a:rPr lang="ru-RU" sz="2500" dirty="0" smtClean="0">
                <a:solidFill>
                  <a:schemeClr val="tx1"/>
                </a:solidFill>
              </a:rPr>
              <a:t> Н.П.</a:t>
            </a:r>
          </a:p>
          <a:p>
            <a:pPr algn="r"/>
            <a:r>
              <a:rPr lang="ru-RU" sz="2500" dirty="0" smtClean="0">
                <a:solidFill>
                  <a:schemeClr val="tx1"/>
                </a:solidFill>
              </a:rPr>
              <a:t>Купреева Т.С.</a:t>
            </a:r>
            <a:endParaRPr lang="en-US" sz="2500" dirty="0" smtClean="0">
              <a:solidFill>
                <a:schemeClr val="tx1"/>
              </a:solidFill>
            </a:endParaRPr>
          </a:p>
          <a:p>
            <a:pPr algn="r"/>
            <a:r>
              <a:rPr lang="ru-RU" sz="2500" dirty="0" smtClean="0">
                <a:solidFill>
                  <a:schemeClr val="tx1"/>
                </a:solidFill>
              </a:rPr>
              <a:t>Остроухова О.Б.</a:t>
            </a:r>
          </a:p>
          <a:p>
            <a:pPr algn="r"/>
            <a:r>
              <a:rPr lang="ru-RU" sz="2500" dirty="0" smtClean="0">
                <a:solidFill>
                  <a:schemeClr val="tx1"/>
                </a:solidFill>
              </a:rPr>
              <a:t>Халилова Г.В</a:t>
            </a:r>
            <a:r>
              <a:rPr lang="ru-RU" dirty="0" smtClean="0"/>
              <a:t>.</a:t>
            </a:r>
          </a:p>
          <a:p>
            <a:pPr algn="r"/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620000" cy="1143000"/>
          </a:xfrm>
        </p:spPr>
        <p:txBody>
          <a:bodyPr/>
          <a:lstStyle/>
          <a:p>
            <a:r>
              <a:rPr lang="ru-RU" sz="3600" dirty="0">
                <a:solidFill>
                  <a:srgbClr val="675E47"/>
                </a:solidFill>
              </a:rPr>
              <a:t>План-задание по введению ФГОС в </a:t>
            </a:r>
            <a:r>
              <a:rPr lang="ru-RU" sz="3600" dirty="0" smtClean="0">
                <a:solidFill>
                  <a:srgbClr val="675E47"/>
                </a:solidFill>
              </a:rPr>
              <a:t>2013-2014 </a:t>
            </a:r>
            <a:r>
              <a:rPr lang="ru-RU" sz="3600" dirty="0">
                <a:solidFill>
                  <a:srgbClr val="675E47"/>
                </a:solidFill>
              </a:rPr>
              <a:t>учебном году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71810617"/>
              </p:ext>
            </p:extLst>
          </p:nvPr>
        </p:nvGraphicFramePr>
        <p:xfrm>
          <a:off x="457200" y="1600200"/>
          <a:ext cx="7620000" cy="2579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512"/>
                <a:gridCol w="2287488"/>
                <a:gridCol w="1905000"/>
                <a:gridCol w="1905000"/>
              </a:tblGrid>
              <a:tr h="37084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Создание финансово-экономического обеспечения введения ФГОС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Разработка проекта учебного плана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(1-3, 5 класс)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соответствии с требованиями ФГОС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Июнь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2013г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Директор,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 рабочая группа по введению ФГОС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Внесение изменений в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локальные акты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Июль 2013г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Директор,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зам. директора по УВР, профком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555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675E47"/>
                </a:solidFill>
              </a:rPr>
              <a:t>План-задание по введению ФГОС в </a:t>
            </a:r>
            <a:r>
              <a:rPr lang="ru-RU" sz="3600" dirty="0" smtClean="0">
                <a:solidFill>
                  <a:srgbClr val="675E47"/>
                </a:solidFill>
              </a:rPr>
              <a:t>2013-2014 </a:t>
            </a:r>
            <a:r>
              <a:rPr lang="ru-RU" sz="3600" dirty="0">
                <a:solidFill>
                  <a:srgbClr val="675E47"/>
                </a:solidFill>
              </a:rPr>
              <a:t>учебном году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5863888"/>
              </p:ext>
            </p:extLst>
          </p:nvPr>
        </p:nvGraphicFramePr>
        <p:xfrm>
          <a:off x="395536" y="1556790"/>
          <a:ext cx="7632847" cy="4876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8415"/>
                <a:gridCol w="4017329"/>
                <a:gridCol w="1389564"/>
                <a:gridCol w="1737539"/>
              </a:tblGrid>
              <a:tr h="30793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III. Создание организационного обеспечения введения ФГОС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Создание рабочей группы по подготовке к введению ФГОС </a:t>
                      </a:r>
                      <a:r>
                        <a:rPr lang="ru-RU" sz="1600" dirty="0" smtClean="0">
                          <a:effectLst/>
                        </a:rPr>
                        <a:t>основного общего </a:t>
                      </a:r>
                      <a:r>
                        <a:rPr lang="ru-RU" sz="1600" dirty="0">
                          <a:effectLst/>
                        </a:rPr>
                        <a:t>образования в </a:t>
                      </a:r>
                      <a:r>
                        <a:rPr lang="ru-RU" sz="1600" dirty="0" smtClean="0">
                          <a:effectLst/>
                        </a:rPr>
                        <a:t>5 классе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Март 2013г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Директор,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зам. директора по УВР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62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Проведение самоанализа материально-технической базы для внеурочной деятельности на 2012-2013 учебный год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Апрель </a:t>
                      </a:r>
                      <a:r>
                        <a:rPr lang="ru-RU" sz="1600" dirty="0" smtClean="0">
                          <a:effectLst/>
                        </a:rPr>
                        <a:t>2013 </a:t>
                      </a:r>
                      <a:r>
                        <a:rPr lang="ru-RU" sz="1600" dirty="0">
                          <a:effectLst/>
                        </a:rPr>
                        <a:t>года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Зам. директора по АХР, рабочая группа 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62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Диагностика готовности учащихся 4 класса (2012-2013 ученого года ) к переходу на ФГОС ООО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март 2013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г</a:t>
                      </a:r>
                      <a:r>
                        <a:rPr lang="ru-RU" sz="1600" dirty="0">
                          <a:effectLst/>
                        </a:rPr>
                        <a:t>.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Зам.директора по УВР, классные руководители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62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Диагностика </a:t>
                      </a:r>
                      <a:r>
                        <a:rPr lang="ru-RU" sz="1600" dirty="0">
                          <a:effectLst/>
                        </a:rPr>
                        <a:t>типичных ошибок, допущенных при разработке программ внеурочной деятельности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Май, июнь </a:t>
                      </a:r>
                      <a:r>
                        <a:rPr lang="ru-RU" sz="1600" dirty="0" smtClean="0">
                          <a:effectLst/>
                        </a:rPr>
                        <a:t>2013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г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Рабочая группа,  МО учителей начальных классов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35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Планирование системы </a:t>
                      </a:r>
                      <a:r>
                        <a:rPr lang="ru-RU" sz="1600" dirty="0" err="1">
                          <a:effectLst/>
                        </a:rPr>
                        <a:t>внутришкольного</a:t>
                      </a:r>
                      <a:r>
                        <a:rPr lang="ru-RU" sz="1600" dirty="0">
                          <a:effectLst/>
                        </a:rPr>
                        <a:t> контроля по введению ФГОС в </a:t>
                      </a:r>
                      <a:r>
                        <a:rPr lang="ru-RU" sz="1600" dirty="0" smtClean="0">
                          <a:effectLst/>
                        </a:rPr>
                        <a:t>2013-2014 </a:t>
                      </a:r>
                      <a:r>
                        <a:rPr lang="ru-RU" sz="1600" dirty="0">
                          <a:effectLst/>
                        </a:rPr>
                        <a:t>учебном году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Июнь, июль </a:t>
                      </a:r>
                      <a:r>
                        <a:rPr lang="ru-RU" sz="1600" dirty="0" smtClean="0">
                          <a:effectLst/>
                        </a:rPr>
                        <a:t>2013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Рабочая группа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3237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675E47"/>
                </a:solidFill>
              </a:rPr>
              <a:t>План-задание по введению ФГОС в </a:t>
            </a:r>
            <a:r>
              <a:rPr lang="ru-RU" sz="3600" dirty="0" smtClean="0">
                <a:solidFill>
                  <a:srgbClr val="675E47"/>
                </a:solidFill>
              </a:rPr>
              <a:t>2013-2014 </a:t>
            </a:r>
            <a:r>
              <a:rPr lang="ru-RU" sz="3600" dirty="0">
                <a:solidFill>
                  <a:srgbClr val="675E47"/>
                </a:solidFill>
              </a:rPr>
              <a:t>учебном году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5477545"/>
              </p:ext>
            </p:extLst>
          </p:nvPr>
        </p:nvGraphicFramePr>
        <p:xfrm>
          <a:off x="539551" y="1700808"/>
          <a:ext cx="7632848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631"/>
                <a:gridCol w="4451914"/>
                <a:gridCol w="1224136"/>
                <a:gridCol w="1512167"/>
              </a:tblGrid>
              <a:tr h="1227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IV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. Создание кадрового обеспечения ФГОС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366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Планирование системы методического обучения учителей для работы по ФГОС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Июнь, июль </a:t>
                      </a:r>
                      <a:r>
                        <a:rPr lang="ru-RU" sz="1600" dirty="0" smtClean="0">
                          <a:effectLst/>
                        </a:rPr>
                        <a:t>2013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Рабочая группа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366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Обеспечение повышения квалификации учителей по вопросам ФГОС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 течение года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Директор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9437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675E47"/>
                </a:solidFill>
              </a:rPr>
              <a:t>План-задание по введению ФГОС в </a:t>
            </a:r>
            <a:r>
              <a:rPr lang="ru-RU" sz="3600" dirty="0" smtClean="0">
                <a:solidFill>
                  <a:srgbClr val="675E47"/>
                </a:solidFill>
              </a:rPr>
              <a:t>2013-2014 </a:t>
            </a:r>
            <a:r>
              <a:rPr lang="ru-RU" sz="3600" dirty="0">
                <a:solidFill>
                  <a:srgbClr val="675E47"/>
                </a:solidFill>
              </a:rPr>
              <a:t>учебном году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7553295"/>
              </p:ext>
            </p:extLst>
          </p:nvPr>
        </p:nvGraphicFramePr>
        <p:xfrm>
          <a:off x="683568" y="1628800"/>
          <a:ext cx="6984776" cy="4023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5605"/>
                <a:gridCol w="3588851"/>
                <a:gridCol w="1728192"/>
                <a:gridCol w="1152128"/>
              </a:tblGrid>
              <a:tr h="187221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V</a:t>
                      </a:r>
                      <a:r>
                        <a:rPr lang="ru-RU" sz="1600" dirty="0">
                          <a:effectLst/>
                        </a:rPr>
                        <a:t>. Создание информационного обеспечения введения ФГОС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Информирование родительской общественности о ходе введения </a:t>
                      </a:r>
                      <a:r>
                        <a:rPr lang="ru-RU" sz="1600" dirty="0" smtClean="0">
                          <a:effectLst/>
                        </a:rPr>
                        <a:t>ФГОС в 2013-2014 </a:t>
                      </a:r>
                      <a:r>
                        <a:rPr lang="ru-RU" sz="1600" dirty="0">
                          <a:effectLst/>
                        </a:rPr>
                        <a:t>учебном году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Общешкольное родительское собрание в </a:t>
                      </a:r>
                      <a:r>
                        <a:rPr lang="ru-RU" sz="1600" dirty="0" smtClean="0">
                          <a:effectLst/>
                        </a:rPr>
                        <a:t>май 2013г.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Директор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Размещение на сайте школы информации о результатах введения  ФГОС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Май 2013г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Зам. директора по УВР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6849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Проведение собрания родителей будущих </a:t>
                      </a:r>
                      <a:r>
                        <a:rPr lang="ru-RU" sz="1600" dirty="0" smtClean="0">
                          <a:effectLst/>
                        </a:rPr>
                        <a:t>пятиклассников </a:t>
                      </a:r>
                      <a:r>
                        <a:rPr lang="ru-RU" sz="1600" dirty="0">
                          <a:effectLst/>
                        </a:rPr>
                        <a:t>«Особенности обучения по ФГОС»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Май, август  </a:t>
                      </a:r>
                      <a:r>
                        <a:rPr lang="ru-RU" sz="1600" dirty="0" smtClean="0">
                          <a:effectLst/>
                        </a:rPr>
                        <a:t>2013г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Директор, учитель начальных классов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321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675E47"/>
                </a:solidFill>
              </a:rPr>
              <a:t>План-задание по введению ФГОС в </a:t>
            </a:r>
            <a:r>
              <a:rPr lang="ru-RU" sz="3600" dirty="0" smtClean="0">
                <a:solidFill>
                  <a:srgbClr val="675E47"/>
                </a:solidFill>
              </a:rPr>
              <a:t>2013-2014 </a:t>
            </a:r>
            <a:r>
              <a:rPr lang="ru-RU" sz="3600" dirty="0">
                <a:solidFill>
                  <a:srgbClr val="675E47"/>
                </a:solidFill>
              </a:rPr>
              <a:t>учебном году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1851309"/>
              </p:ext>
            </p:extLst>
          </p:nvPr>
        </p:nvGraphicFramePr>
        <p:xfrm>
          <a:off x="1043608" y="1628800"/>
          <a:ext cx="6768752" cy="392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740"/>
                <a:gridCol w="3423299"/>
                <a:gridCol w="1598086"/>
                <a:gridCol w="1404627"/>
              </a:tblGrid>
              <a:tr h="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Создание материально-технического обеспечения введения ФГОС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Обеспечение  материально-технических условий школы для введения ФГОС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 </a:t>
                      </a:r>
                      <a:r>
                        <a:rPr lang="ru-RU" sz="1600" dirty="0" smtClean="0">
                          <a:effectLst/>
                        </a:rPr>
                        <a:t>июлю 2013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dirty="0" smtClean="0">
                          <a:effectLst/>
                        </a:rPr>
                        <a:t>г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Директор,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зам. директора по УВР, зам. директора по АХР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Анализ учебно-методического обеспечения образовательного </a:t>
                      </a:r>
                      <a:r>
                        <a:rPr lang="ru-RU" sz="1600" dirty="0" smtClean="0">
                          <a:effectLst/>
                        </a:rPr>
                        <a:t>процесса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Август </a:t>
                      </a:r>
                      <a:r>
                        <a:rPr lang="ru-RU" sz="1600" dirty="0" smtClean="0">
                          <a:effectLst/>
                        </a:rPr>
                        <a:t>2013 г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Директор, рабочая группа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Формирование образовательной среды в ОУ, в соответствии с требованиями </a:t>
                      </a:r>
                      <a:r>
                        <a:rPr lang="ru-RU" sz="1600" dirty="0" smtClean="0">
                          <a:effectLst/>
                        </a:rPr>
                        <a:t>ФГОС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течение года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Директор,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зам. директора по УВР, зам. директора по АХР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748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Внеурочная деятельность на </a:t>
            </a:r>
            <a:r>
              <a:rPr lang="ru-RU" dirty="0" smtClean="0"/>
              <a:t>2013-2014 </a:t>
            </a:r>
            <a:r>
              <a:rPr lang="ru-RU" dirty="0"/>
              <a:t>учебный год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9"/>
            <a:ext cx="6137718" cy="4615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228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Внеурочная деятельность на </a:t>
            </a:r>
            <a:r>
              <a:rPr lang="ru-RU" dirty="0" smtClean="0"/>
              <a:t>2013-2014 </a:t>
            </a:r>
            <a:r>
              <a:rPr lang="ru-RU" dirty="0"/>
              <a:t>учебный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dirty="0"/>
              <a:t>Кадровое обеспечение по </a:t>
            </a:r>
            <a:r>
              <a:rPr lang="ru-RU" dirty="0" smtClean="0"/>
              <a:t>внеурочной деятельности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93213277"/>
              </p:ext>
            </p:extLst>
          </p:nvPr>
        </p:nvGraphicFramePr>
        <p:xfrm>
          <a:off x="857567" y="2060850"/>
          <a:ext cx="6819265" cy="47765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8935"/>
                <a:gridCol w="944880"/>
                <a:gridCol w="626562"/>
                <a:gridCol w="2293803"/>
                <a:gridCol w="1315085"/>
              </a:tblGrid>
              <a:tr h="796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кружка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Кол-во часов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Направленность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Руководитель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«Юный эколог»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Социальная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Иноземцева О.В.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 Уроки здоровья»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Спортивно-оздоровительная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Иноземцева О.В.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«Олимпийские уроки»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Спортивно-оздоровительная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Курилова Ю.В.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«Все узнаю, все смогу»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Общеинтеллектуальная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Курилова Ю.В.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«Кубань родная-край казачий»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Духовно-нравственная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Иноземцева О.В.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«Школа волшебников»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общекультурная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Колонтаевская В.В.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«Моя семья и я»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Духовно-нравственная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Романова М.И.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0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«Занимательная информатика»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Общеинтеллектуальная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Кармазина Г.А.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5387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Материально-техническая база внеурочной деятельности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43912541"/>
              </p:ext>
            </p:extLst>
          </p:nvPr>
        </p:nvGraphicFramePr>
        <p:xfrm>
          <a:off x="395536" y="1844824"/>
          <a:ext cx="7445737" cy="4872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744"/>
                <a:gridCol w="4621009"/>
                <a:gridCol w="246998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Наименование оборудования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Направление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Программа кружка «Юный эколог</a:t>
                      </a:r>
                      <a:r>
                        <a:rPr lang="ru-RU" sz="1400" dirty="0" smtClean="0">
                          <a:effectLst/>
                        </a:rPr>
                        <a:t>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социальное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Срциальное</a:t>
                      </a:r>
                      <a:r>
                        <a:rPr lang="ru-RU" sz="1400" dirty="0">
                          <a:effectLst/>
                        </a:rPr>
                        <a:t>, </a:t>
                      </a:r>
                      <a:r>
                        <a:rPr lang="ru-RU" sz="1400" dirty="0" err="1">
                          <a:effectLst/>
                        </a:rPr>
                        <a:t>общеинтеллектуальное</a:t>
                      </a:r>
                      <a:r>
                        <a:rPr lang="ru-RU" sz="1400" dirty="0">
                          <a:effectLst/>
                        </a:rPr>
                        <a:t>, духовно-нравственное, общекультурное, спортивно-оздоровительные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Школа юного краеведа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Изучение разнообразия природы </a:t>
                      </a:r>
                      <a:r>
                        <a:rPr lang="ru-RU" sz="1400" dirty="0" smtClean="0">
                          <a:effectLst/>
                        </a:rPr>
                        <a:t>России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Экскурсии в природу по югу </a:t>
                      </a:r>
                      <a:r>
                        <a:rPr lang="ru-RU" sz="1400" dirty="0" smtClean="0">
                          <a:effectLst/>
                        </a:rPr>
                        <a:t>России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Н.А.Платонов</a:t>
                      </a:r>
                      <a:r>
                        <a:rPr lang="ru-RU" sz="1400" dirty="0">
                          <a:effectLst/>
                        </a:rPr>
                        <a:t> «Не доживать, а жить»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CD</a:t>
                      </a:r>
                      <a:r>
                        <a:rPr lang="ru-RU" sz="1400" dirty="0">
                          <a:effectLst/>
                        </a:rPr>
                        <a:t> – диски: «Экология»,  « Я живу в России», обучающие мультфильмы: «География», «Астрономия», «В мире динозавров», «Твои первые животные», «Занимательная геометрия», «Всемирная история. Вавилон», «Всемирная история. Древний человек», мультфильмы.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Презентации: «Кубань», «Литература», «Родина», «Знаменитые люди».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Сборника пословиц поговорок, побасенок, загадок; викторины.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Срциальное, общеинтеллектуальное, духовно-нравственное, общекультурное.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Побдбоорка</a:t>
                      </a:r>
                      <a:r>
                        <a:rPr lang="ru-RU" sz="1400" dirty="0">
                          <a:effectLst/>
                        </a:rPr>
                        <a:t> сказок и рассказов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Социальное,  </a:t>
                      </a:r>
                      <a:r>
                        <a:rPr lang="ru-RU" sz="1400" dirty="0" err="1">
                          <a:effectLst/>
                        </a:rPr>
                        <a:t>общеинтеллектуальное</a:t>
                      </a:r>
                      <a:r>
                        <a:rPr lang="ru-RU" sz="1400" dirty="0">
                          <a:effectLst/>
                        </a:rPr>
                        <a:t>, духовно-нравственное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8181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7620000" cy="4800600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3600" dirty="0"/>
              <a:t>«Мы живем в изменяющемся мире, и если превратить стандарт в якорь, который в свое время упал с корабля в одной точке, то он превратится в тормоз».</a:t>
            </a:r>
          </a:p>
          <a:p>
            <a:pPr algn="r"/>
            <a:r>
              <a:rPr lang="ru-RU" sz="3600" dirty="0"/>
              <a:t>                                                                      А. </a:t>
            </a:r>
            <a:r>
              <a:rPr lang="ru-RU" sz="3600" dirty="0" err="1"/>
              <a:t>Асмолов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69860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543800" cy="626469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«Время есть величайший из новаторов»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английский философ </a:t>
            </a:r>
            <a:br>
              <a:rPr lang="ru-RU" sz="4400" dirty="0" smtClean="0"/>
            </a:br>
            <a:r>
              <a:rPr lang="ru-RU" sz="4400" dirty="0" smtClean="0"/>
              <a:t>Френсис Бэкон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195424403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Нормативные документы по введению ФГОС: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Приказы</a:t>
            </a:r>
          </a:p>
          <a:p>
            <a:r>
              <a:rPr lang="ru-RU" sz="2400" dirty="0"/>
              <a:t>-о создании рабочей группы по подготовке перехода школы на ФГОС;</a:t>
            </a:r>
          </a:p>
          <a:p>
            <a:r>
              <a:rPr lang="ru-RU" sz="2400" dirty="0"/>
              <a:t>-о переходе ОУ на ФГОС </a:t>
            </a:r>
            <a:r>
              <a:rPr lang="ru-RU" sz="2400" dirty="0" smtClean="0"/>
              <a:t>основного </a:t>
            </a:r>
            <a:r>
              <a:rPr lang="ru-RU" sz="2400" dirty="0"/>
              <a:t>общего образования;</a:t>
            </a:r>
          </a:p>
          <a:p>
            <a:r>
              <a:rPr lang="ru-RU" sz="2400" dirty="0"/>
              <a:t>-об утверждении основной общеобразовательной программы  </a:t>
            </a:r>
            <a:r>
              <a:rPr lang="ru-RU" sz="2400" dirty="0" smtClean="0"/>
              <a:t>основного </a:t>
            </a:r>
            <a:r>
              <a:rPr lang="ru-RU" sz="2400" dirty="0"/>
              <a:t>общего образования;</a:t>
            </a:r>
          </a:p>
          <a:p>
            <a:r>
              <a:rPr lang="ru-RU" sz="2400" dirty="0"/>
              <a:t>-о внесении изменений в должностную инструкцию учителя;</a:t>
            </a:r>
          </a:p>
          <a:p>
            <a:r>
              <a:rPr lang="ru-RU" sz="2400" dirty="0"/>
              <a:t>-о ведении внеурочной </a:t>
            </a:r>
            <a:r>
              <a:rPr lang="ru-RU" sz="2400" dirty="0" smtClean="0"/>
              <a:t>деятельности и другие</a:t>
            </a:r>
            <a:endParaRPr lang="ru-RU" sz="2400" dirty="0"/>
          </a:p>
          <a:p>
            <a:pPr marL="11430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90989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20000" cy="1143000"/>
          </a:xfrm>
        </p:spPr>
        <p:txBody>
          <a:bodyPr/>
          <a:lstStyle/>
          <a:p>
            <a:pPr algn="ctr"/>
            <a:r>
              <a:rPr lang="ru-RU" dirty="0"/>
              <a:t>Локальные акты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Положения:</a:t>
            </a:r>
          </a:p>
          <a:p>
            <a:r>
              <a:rPr lang="ru-RU" dirty="0"/>
              <a:t>-о рабочей группе по разработке ООП </a:t>
            </a:r>
            <a:r>
              <a:rPr lang="ru-RU" dirty="0" smtClean="0"/>
              <a:t>ООО</a:t>
            </a:r>
            <a:r>
              <a:rPr lang="ru-RU" dirty="0"/>
              <a:t>;</a:t>
            </a:r>
          </a:p>
          <a:p>
            <a:r>
              <a:rPr lang="ru-RU" dirty="0"/>
              <a:t>-о рабочей группе по введению ФГОС </a:t>
            </a:r>
            <a:r>
              <a:rPr lang="ru-RU" dirty="0" smtClean="0"/>
              <a:t>основного </a:t>
            </a:r>
            <a:r>
              <a:rPr lang="ru-RU" dirty="0"/>
              <a:t>общего образования;</a:t>
            </a:r>
          </a:p>
          <a:p>
            <a:r>
              <a:rPr lang="ru-RU" dirty="0"/>
              <a:t>-о текущей и промежуточной аттестации учащихся </a:t>
            </a:r>
            <a:r>
              <a:rPr lang="ru-RU" dirty="0" smtClean="0"/>
              <a:t>5 </a:t>
            </a:r>
            <a:r>
              <a:rPr lang="ru-RU" dirty="0"/>
              <a:t>класса (о системе оценок, формах, порядке, периодичности промежуточной аттестации и переводе обучающихся) по ФГОС;</a:t>
            </a:r>
          </a:p>
          <a:p>
            <a:r>
              <a:rPr lang="ru-RU" dirty="0"/>
              <a:t>-об организации внеурочной деятельности обучающихся;</a:t>
            </a:r>
          </a:p>
          <a:p>
            <a:r>
              <a:rPr lang="ru-RU" dirty="0"/>
              <a:t>-о портфолио достижений </a:t>
            </a:r>
            <a:r>
              <a:rPr lang="ru-RU" dirty="0" smtClean="0"/>
              <a:t>учащегося. </a:t>
            </a:r>
            <a:endParaRPr lang="ru-RU" dirty="0"/>
          </a:p>
          <a:p>
            <a:endParaRPr lang="ru-RU" dirty="0"/>
          </a:p>
          <a:p>
            <a:r>
              <a:rPr lang="ru-RU" dirty="0"/>
              <a:t>Основная образовательная программа </a:t>
            </a:r>
            <a:r>
              <a:rPr lang="ru-RU" dirty="0" smtClean="0"/>
              <a:t>основного </a:t>
            </a:r>
            <a:r>
              <a:rPr lang="ru-RU" dirty="0"/>
              <a:t>общего образования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29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Мероприятия </a:t>
            </a:r>
            <a:r>
              <a:rPr lang="ru-RU" dirty="0"/>
              <a:t>по введению ФГОС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Разъяснительная работа с родителями, учащимися, педагогами</a:t>
            </a:r>
          </a:p>
          <a:p>
            <a:r>
              <a:rPr lang="ru-RU" dirty="0"/>
              <a:t>-родительские собрания в </a:t>
            </a:r>
            <a:r>
              <a:rPr lang="ru-RU" dirty="0" smtClean="0"/>
              <a:t>4 </a:t>
            </a:r>
            <a:r>
              <a:rPr lang="ru-RU" dirty="0"/>
              <a:t>классах;</a:t>
            </a:r>
          </a:p>
          <a:p>
            <a:r>
              <a:rPr lang="ru-RU" dirty="0" smtClean="0"/>
              <a:t>- </a:t>
            </a:r>
            <a:r>
              <a:rPr lang="ru-RU" dirty="0"/>
              <a:t>анкетирование родителей с целью изучения запроса в дополнительном образовании детей во внеурочное время;</a:t>
            </a:r>
          </a:p>
          <a:p>
            <a:r>
              <a:rPr lang="ru-RU" dirty="0"/>
              <a:t>-административные совещания;</a:t>
            </a:r>
          </a:p>
          <a:p>
            <a:r>
              <a:rPr lang="ru-RU" dirty="0"/>
              <a:t>-общешкольное родительское собрание;</a:t>
            </a:r>
          </a:p>
          <a:p>
            <a:r>
              <a:rPr lang="ru-RU" dirty="0"/>
              <a:t>-работа МО учителей </a:t>
            </a:r>
            <a:r>
              <a:rPr lang="ru-RU" dirty="0" smtClean="0"/>
              <a:t>основной и начальной </a:t>
            </a:r>
            <a:r>
              <a:rPr lang="ru-RU" dirty="0"/>
              <a:t>школы;</a:t>
            </a:r>
          </a:p>
          <a:p>
            <a:r>
              <a:rPr lang="ru-RU" dirty="0"/>
              <a:t>-изучение </a:t>
            </a:r>
            <a:r>
              <a:rPr lang="ru-RU" dirty="0" smtClean="0"/>
              <a:t>материалов </a:t>
            </a:r>
            <a:r>
              <a:rPr lang="ru-RU" dirty="0"/>
              <a:t>ФГОС второго поколения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2277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Мероприятия по введению ФГОС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b="1" dirty="0"/>
              <a:t>мониторинг</a:t>
            </a:r>
          </a:p>
          <a:p>
            <a:r>
              <a:rPr lang="ru-RU" dirty="0"/>
              <a:t>условий школы с целью выявления готовности введения ФГОС в </a:t>
            </a:r>
            <a:r>
              <a:rPr lang="ru-RU" dirty="0" smtClean="0"/>
              <a:t>2013 </a:t>
            </a:r>
            <a:r>
              <a:rPr lang="ru-RU" dirty="0"/>
              <a:t>году:</a:t>
            </a:r>
          </a:p>
          <a:p>
            <a:r>
              <a:rPr lang="ru-RU" dirty="0"/>
              <a:t>материально-технический и кадровый потенциал;</a:t>
            </a:r>
          </a:p>
          <a:p>
            <a:r>
              <a:rPr lang="ru-RU" dirty="0"/>
              <a:t>санитарно-гигиенические условия;</a:t>
            </a:r>
          </a:p>
          <a:p>
            <a:r>
              <a:rPr lang="ru-RU" dirty="0"/>
              <a:t> информационно-методические ресурсы.</a:t>
            </a:r>
          </a:p>
          <a:p>
            <a:pPr marL="114300" indent="0" algn="ctr">
              <a:buNone/>
            </a:pPr>
            <a:r>
              <a:rPr lang="ru-RU" b="1" dirty="0"/>
              <a:t>анализ</a:t>
            </a:r>
          </a:p>
          <a:p>
            <a:r>
              <a:rPr lang="ru-RU" dirty="0"/>
              <a:t>ресурсов учебной и методической литературы, </a:t>
            </a:r>
          </a:p>
          <a:p>
            <a:r>
              <a:rPr lang="ru-RU" dirty="0"/>
              <a:t>кадрового потенциала, </a:t>
            </a:r>
          </a:p>
          <a:p>
            <a:r>
              <a:rPr lang="ru-RU" dirty="0"/>
              <a:t>программного оснащения</a:t>
            </a:r>
          </a:p>
          <a:p>
            <a:pPr marL="114300" indent="0" algn="ctr">
              <a:buNone/>
            </a:pPr>
            <a:r>
              <a:rPr lang="ru-RU" b="1" dirty="0" smtClean="0"/>
              <a:t>изучение </a:t>
            </a:r>
            <a:r>
              <a:rPr lang="ru-RU" b="1" dirty="0"/>
              <a:t>УМК</a:t>
            </a:r>
            <a:r>
              <a:rPr lang="ru-RU" b="1" dirty="0" smtClean="0"/>
              <a:t>,</a:t>
            </a:r>
          </a:p>
          <a:p>
            <a:pPr marL="114300" indent="0">
              <a:buNone/>
            </a:pPr>
            <a:r>
              <a:rPr lang="ru-RU" dirty="0" smtClean="0"/>
              <a:t> </a:t>
            </a:r>
            <a:r>
              <a:rPr lang="ru-RU" dirty="0"/>
              <a:t>предлагаемых разработчиками ФГОС для его 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135255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Мероприятия по введению ФГОС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ru-RU" dirty="0"/>
              <a:t>Подготовка и отслеживание </a:t>
            </a:r>
            <a:r>
              <a:rPr lang="ru-RU" dirty="0" smtClean="0"/>
              <a:t>результатов:</a:t>
            </a:r>
            <a:endParaRPr lang="ru-RU" dirty="0"/>
          </a:p>
          <a:p>
            <a:r>
              <a:rPr lang="ru-RU" dirty="0"/>
              <a:t>Педагогические советы</a:t>
            </a:r>
          </a:p>
          <a:p>
            <a:r>
              <a:rPr lang="ru-RU" dirty="0"/>
              <a:t>1)	31.04.2011г. «Работа администрации, педагогического коллектива по переходу на государственный стандарт нового поколения»</a:t>
            </a:r>
          </a:p>
          <a:p>
            <a:r>
              <a:rPr lang="ru-RU" dirty="0"/>
              <a:t>2)	30.08.2011г. </a:t>
            </a:r>
            <a:r>
              <a:rPr lang="ru-RU" dirty="0" smtClean="0"/>
              <a:t>О </a:t>
            </a:r>
            <a:r>
              <a:rPr lang="ru-RU" dirty="0"/>
              <a:t>переходе на ФГОС </a:t>
            </a:r>
            <a:r>
              <a:rPr lang="ru-RU" dirty="0" smtClean="0"/>
              <a:t>ООО и утверждении </a:t>
            </a:r>
            <a:r>
              <a:rPr lang="ru-RU" dirty="0"/>
              <a:t>программы </a:t>
            </a:r>
            <a:r>
              <a:rPr lang="ru-RU" dirty="0" smtClean="0"/>
              <a:t>основного </a:t>
            </a:r>
            <a:r>
              <a:rPr lang="ru-RU" dirty="0"/>
              <a:t>общего образования)</a:t>
            </a:r>
          </a:p>
          <a:p>
            <a:r>
              <a:rPr lang="ru-RU" dirty="0"/>
              <a:t>3)	09.11.2011г. «Программа духовно-нравственного развития, воспитания – основной компонент общеобразовательной программы начального общего образования»</a:t>
            </a:r>
          </a:p>
          <a:p>
            <a:r>
              <a:rPr lang="ru-RU" dirty="0"/>
              <a:t>4)	02.04.2012 «Опыт реализации ООП НОО в 2011-2012 учебном году» : первый опыт и проблемы внедрения ФГОС НОО, формирование универсальных учебных действий у учащихся 1 класса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5) 02.04.2013 педсовет «Формирование и развитие универсальных учебных действий в рамках ФГОС: вопросы преемственности»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7984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Мероприятия по введению ФГОС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ru-RU" sz="2800" u="sng" dirty="0" err="1"/>
              <a:t>Внутришкольный</a:t>
            </a:r>
            <a:r>
              <a:rPr lang="ru-RU" sz="2800" u="sng" dirty="0"/>
              <a:t> контроль</a:t>
            </a:r>
          </a:p>
          <a:p>
            <a:r>
              <a:rPr lang="ru-RU" sz="2800" dirty="0"/>
              <a:t>1)	Комплектование </a:t>
            </a:r>
            <a:r>
              <a:rPr lang="ru-RU" sz="2800" dirty="0" smtClean="0"/>
              <a:t>5 </a:t>
            </a:r>
            <a:r>
              <a:rPr lang="ru-RU" sz="2800" dirty="0"/>
              <a:t>класса на </a:t>
            </a:r>
            <a:r>
              <a:rPr lang="ru-RU" sz="2800" dirty="0" smtClean="0"/>
              <a:t>2013-2014 </a:t>
            </a:r>
            <a:r>
              <a:rPr lang="ru-RU" sz="2800" dirty="0"/>
              <a:t>учебный год</a:t>
            </a:r>
          </a:p>
          <a:p>
            <a:r>
              <a:rPr lang="ru-RU" sz="2800" dirty="0"/>
              <a:t>2)	Анализ материально-технических условий для введения ФГОС в </a:t>
            </a:r>
            <a:r>
              <a:rPr lang="ru-RU" sz="2800" dirty="0" smtClean="0"/>
              <a:t>5 </a:t>
            </a:r>
            <a:r>
              <a:rPr lang="ru-RU" sz="2800" dirty="0"/>
              <a:t>классе в </a:t>
            </a:r>
            <a:r>
              <a:rPr lang="ru-RU" sz="2800" dirty="0" smtClean="0"/>
              <a:t>2012-2013 </a:t>
            </a:r>
            <a:r>
              <a:rPr lang="ru-RU" sz="2800" dirty="0"/>
              <a:t>учебном году</a:t>
            </a:r>
          </a:p>
          <a:p>
            <a:r>
              <a:rPr lang="ru-RU" sz="2800" dirty="0"/>
              <a:t>3)	Адаптация учащихся </a:t>
            </a:r>
            <a:r>
              <a:rPr lang="ru-RU" sz="2800" dirty="0" smtClean="0"/>
              <a:t>5 </a:t>
            </a:r>
            <a:r>
              <a:rPr lang="ru-RU" sz="2800" dirty="0"/>
              <a:t>класса в условиях ФГОС</a:t>
            </a:r>
          </a:p>
          <a:p>
            <a:r>
              <a:rPr lang="ru-RU" sz="2800" dirty="0"/>
              <a:t>4)	Анализ хода введения ФГОС </a:t>
            </a:r>
            <a:r>
              <a:rPr lang="ru-RU" sz="2800" dirty="0" smtClean="0"/>
              <a:t>основного </a:t>
            </a:r>
            <a:r>
              <a:rPr lang="ru-RU" sz="2800" dirty="0"/>
              <a:t>общего образования в </a:t>
            </a:r>
            <a:r>
              <a:rPr lang="ru-RU" sz="2800" dirty="0" smtClean="0"/>
              <a:t>5 </a:t>
            </a:r>
            <a:r>
              <a:rPr lang="ru-RU" sz="2800" dirty="0"/>
              <a:t>классе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02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/>
              <a:t>План-задание по введению ФГОС в </a:t>
            </a:r>
            <a:r>
              <a:rPr lang="ru-RU" sz="3600" dirty="0" smtClean="0"/>
              <a:t>2013-2014 </a:t>
            </a:r>
            <a:r>
              <a:rPr lang="ru-RU" sz="3600" dirty="0"/>
              <a:t>учебном 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02806879"/>
              </p:ext>
            </p:extLst>
          </p:nvPr>
        </p:nvGraphicFramePr>
        <p:xfrm>
          <a:off x="467544" y="1474724"/>
          <a:ext cx="7620000" cy="3580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600400"/>
                <a:gridCol w="1466528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Направление мероприятий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I. Создание нормативно-правового обеспечения введения ФГОС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№п/п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Разработка и утверждение плана мероприятий по введению ФГОС начального общего образования во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классе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года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Директор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Корректировка основной образовательной программы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основного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общего образования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Май-июль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Рабочая группа по введению ФГОС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Проверка библиотечного фонда,  учебных пособий, используемых в образовательном процессе в соответствии с ФГОС на 2012-2013 учебный год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Март 2013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Зам.директора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по УВР, 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библиотекарь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161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182</TotalTime>
  <Words>1048</Words>
  <Application>Microsoft Office PowerPoint</Application>
  <PresentationFormat>Экран (4:3)</PresentationFormat>
  <Paragraphs>242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Соседство</vt:lpstr>
      <vt:lpstr>ГБОУ Краснодарского края ККИДППО Краснодарский край Кафедра повышения квалификации руководящих кадров Курсы «Организация работы образовательного учреждения в условиях введения ФГОС. </vt:lpstr>
      <vt:lpstr>  «Время есть величайший из новаторов»   английский философ  Френсис Бэкон  </vt:lpstr>
      <vt:lpstr>Нормативные документы по введению ФГОС:</vt:lpstr>
      <vt:lpstr>Локальные акты</vt:lpstr>
      <vt:lpstr>Мероприятия по введению ФГОС</vt:lpstr>
      <vt:lpstr>Мероприятия по введению ФГОС</vt:lpstr>
      <vt:lpstr>Мероприятия по введению ФГОС</vt:lpstr>
      <vt:lpstr>Мероприятия по введению ФГОС</vt:lpstr>
      <vt:lpstr>План-задание по введению ФГОС в 2013-2014 учебном году</vt:lpstr>
      <vt:lpstr>План-задание по введению ФГОС в 2013-2014 учебном году</vt:lpstr>
      <vt:lpstr>План-задание по введению ФГОС в 2013-2014 учебном году</vt:lpstr>
      <vt:lpstr>План-задание по введению ФГОС в 2013-2014 учебном году</vt:lpstr>
      <vt:lpstr>План-задание по введению ФГОС в 2013-2014 учебном году</vt:lpstr>
      <vt:lpstr>План-задание по введению ФГОС в 2013-2014 учебном году</vt:lpstr>
      <vt:lpstr>Внеурочная деятельность на 2013-2014 учебный год</vt:lpstr>
      <vt:lpstr>Внеурочная деятельность на 2013-2014 учебный год</vt:lpstr>
      <vt:lpstr>Материально-техническая база внеурочной деятельности</vt:lpstr>
      <vt:lpstr>Слайд 18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стандарт начального  общего образования   МБОУ СОШ № 46</dc:title>
  <dc:creator>111</dc:creator>
  <cp:lastModifiedBy>mgm_nb-u</cp:lastModifiedBy>
  <cp:revision>24</cp:revision>
  <dcterms:created xsi:type="dcterms:W3CDTF">2012-04-23T07:11:43Z</dcterms:created>
  <dcterms:modified xsi:type="dcterms:W3CDTF">2013-07-28T05:50:01Z</dcterms:modified>
</cp:coreProperties>
</file>