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458FE6-CAEC-404D-853E-1CA21DC32B53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AFD5A6-3821-43A7-B674-026F2DCEDD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332656"/>
            <a:ext cx="5105400" cy="2868168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b="1" dirty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развития критического мышления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933056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>
              <a:spcAft>
                <a:spcPts val="0"/>
              </a:spcAft>
            </a:pPr>
            <a:r>
              <a:rPr lang="ru-RU" sz="4800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Умение принимать взвешенные решения, работать с информацией, анализировать различные стороны явлений</a:t>
            </a:r>
          </a:p>
          <a:p>
            <a:endParaRPr lang="ru-RU" dirty="0"/>
          </a:p>
        </p:txBody>
      </p:sp>
      <p:pic>
        <p:nvPicPr>
          <p:cNvPr id="1026" name="Picture 2" descr="http://psycholcenter.ru/wp-content/uploads/2015/06/Image5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63" b="96094" l="5600" r="9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6" y="1052736"/>
            <a:ext cx="23812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516670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Лопатинский Д.В.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Орлов М.Ю.</a:t>
            </a:r>
          </a:p>
          <a:p>
            <a:pPr algn="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Мадильян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Ю.Н.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Насунова М.Б.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Кудрина Е.И.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itchFamily="18" charset="0"/>
                <a:ea typeface="+mn-ea"/>
                <a:cs typeface="Times New Roman" pitchFamily="18" charset="0"/>
              </a:rPr>
              <a:t>Критическое мышление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Это 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анализировать информацию с позиции логики и личностно-психологического подхода с тем, чтобы применять полученные результаты, как к стандартным, так и к нестандартным ситуациям, вопросам, проблемам. Это способность ставить новые вопросы, вырабатывать разнообразные аргументы, принимать независимые, продуманные решения.</a:t>
            </a:r>
          </a:p>
        </p:txBody>
      </p:sp>
      <p:pic>
        <p:nvPicPr>
          <p:cNvPr id="2050" name="Picture 2" descr="http://www.effecton.ru/media/icons/main-intell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64748"/>
            <a:ext cx="2054105" cy="205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5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2390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Основная идея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7560840" cy="3917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Создание такой атмосферы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учения, при которой учащиеся совместно с учителем активно работают, сознательно с учителем активно работают, сознательно размышляют над процессом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обучения, отслеживают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подтверждают, опровергают или расширяют знания, новые идеи, чувства или мнения об окружающем мире.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44522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162252"/>
            <a:ext cx="3053436" cy="2695748"/>
          </a:xfrm>
          <a:prstGeom prst="rect">
            <a:avLst/>
          </a:prstGeom>
        </p:spPr>
      </p:pic>
      <p:pic>
        <p:nvPicPr>
          <p:cNvPr id="3074" name="Picture 2" descr="http://img1.liveinternet.ru/images/attach/c/11/115/600/115600369_1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4" y="4086121"/>
            <a:ext cx="2161192" cy="277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8625" y="1941809"/>
            <a:ext cx="1791199" cy="116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Вызов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1" y="2033141"/>
            <a:ext cx="223224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Осмысление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6035" y="2033141"/>
            <a:ext cx="3096344" cy="2008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Рефлексия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endCxn id="6" idx="1"/>
          </p:cNvCxnSpPr>
          <p:nvPr/>
        </p:nvCxnSpPr>
        <p:spPr>
          <a:xfrm>
            <a:off x="2039824" y="2789225"/>
            <a:ext cx="299927" cy="0"/>
          </a:xfrm>
          <a:prstGeom prst="straightConnector1">
            <a:avLst/>
          </a:prstGeom>
          <a:ln w="2222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535995" y="2792441"/>
            <a:ext cx="360040" cy="0"/>
          </a:xfrm>
          <a:prstGeom prst="straightConnector1">
            <a:avLst/>
          </a:prstGeom>
          <a:ln w="2222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40221" y="4797152"/>
            <a:ext cx="75521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Основа технологии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трёхфазовая структура урока: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вызов, осмысление, рефлексия.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626" y="33265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Основа технологии</a:t>
            </a:r>
            <a:endParaRPr lang="ru-RU" sz="40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1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626328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Первая стадия (фаза) - вызов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098" name="Picture 2" descr="http://900igr.net/datai/anglijskij-jazyk/Inostrannyj-jazyk/0008-008-Stimulirovat-interes-rebjat-k-opredelennym-problemam-predpolagajusch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478" y="4797152"/>
            <a:ext cx="2088232" cy="22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72390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Задача этой фазы и деятельность учителя не только активизировать, заинтересовать учащегося, мотивировать его на дальнейшую работу, но и «вызвать» уже имеющиеся знания, либо создать ассоциации по изучаемому вопросу, что само по себе станет серьёзным, активизирующим и мотивирующим фактором для дальнейшей работы.</a:t>
            </a:r>
          </a:p>
          <a:p>
            <a:pPr algn="just">
              <a:spcBef>
                <a:spcPts val="0"/>
              </a:spcBef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информация, полученная на первой стадии, выслушивается, записывается, обсуждается, работа ведётся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индивидуально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 парах – группах.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77034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Вторая стадия (фаза) – осмысление (реализация смысла).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7239000" cy="4846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 этой стадии идёт непосредственная работа с информацией.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Деятельность учителя на этой стадии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сохранение интереса к теме при непосредственной работе с новой информацией, постепенное продвижение от знания «старого» к «новому».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Деятельность учащихся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ученик читает (слушает) текст, используя предложенные учителем активные методы чтения, делает пометки на полях или ведёт записи по мере осмысления новой информации.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происходит непосредственный контакт с новой информацией (текст, фильм, лекция, материал параграфа), работа ведётся индивидуально или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http://sitesovety.ru/wp-content/uploads/2012/07/%D0%93%D0%B4%D0%B5-%D0%B2%D0%B7%D1%8F%D1%82%D1%8C-%D0%B8%D0%B4%D0%B5%D1%8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19674"/>
            <a:ext cx="1228289" cy="203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0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98636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Третья стадия (фаза) – рефлексия (размышление).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 этой стадии информация анализируется, интерпретируется, творчески перерабатывается.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Деятельность учителя: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вернуть учащихся к первоначальным записям – предложениям, внести изменения, дополнения, дать творческие, исследовательские или практические задания на основе изученной информации.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 учащихся: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соотносят «новую» информацию со  «старой», используя знания, полученные на стадии осмысления.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творческая переработка, анализ, интерпретация и т.д. изученной информации; работа ведётся индивидуально – в парах – группах.    </a:t>
            </a:r>
          </a:p>
          <a:p>
            <a:pPr algn="just"/>
            <a:endParaRPr lang="ru-RU" dirty="0"/>
          </a:p>
        </p:txBody>
      </p:sp>
      <p:pic>
        <p:nvPicPr>
          <p:cNvPr id="6146" name="Picture 2" descr="http://www.e-reading.club/illustrations/87/87303-p8.PNG_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4276" y1="31909" x2="52961" y2="29345"/>
                        <a14:foregroundMark x1="64145" y1="23077" x2="64145" y2="23077"/>
                        <a14:foregroundMark x1="60855" y1="17949" x2="60855" y2="17949"/>
                        <a14:foregroundMark x1="49671" y1="17664" x2="49671" y2="17664"/>
                        <a14:foregroundMark x1="56579" y1="13105" x2="56579" y2="13105"/>
                        <a14:foregroundMark x1="15789" y1="14815" x2="15789" y2="14815"/>
                        <a14:foregroundMark x1="15789" y1="9117" x2="15789" y2="9117"/>
                        <a14:foregroundMark x1="4276" y1="13675" x2="4276" y2="13675"/>
                        <a14:foregroundMark x1="5921" y1="23932" x2="5921" y2="23932"/>
                        <a14:foregroundMark x1="37829" y1="35328" x2="37829" y2="35328"/>
                        <a14:foregroundMark x1="49342" y1="27635" x2="49342" y2="27635"/>
                        <a14:foregroundMark x1="58882" y1="27066" x2="58882" y2="27066"/>
                        <a14:foregroundMark x1="70395" y1="34473" x2="70395" y2="34473"/>
                        <a14:foregroundMark x1="41776" y1="49288" x2="41776" y2="492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62" y="4509119"/>
            <a:ext cx="2034359" cy="234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5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39000" cy="626328"/>
          </a:xfrm>
        </p:spPr>
        <p:txBody>
          <a:bodyPr>
            <a:normAutofit/>
          </a:bodyPr>
          <a:lstStyle/>
          <a:p>
            <a:r>
              <a:rPr lang="ru-RU" dirty="0" smtClean="0"/>
              <a:t>Положительные стороны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48463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технологии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критического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мышления большое значение отводится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визуальным формам организации материала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Эти формы применяются как творческая рефлексия.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Большое значение в технологии развития критического мышления отводится приёмам,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формирующим умение работать с вопросами.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В то время как традиционное преподавание строится на готовых «ответах», которые преподносятся ученикам, технология развития критического мышления ориентирована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основную движущую силу мышления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Преимущество данной педагогической технологии заключается в том, что выполнение её основных положений приводит 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полному удовлетворению многих требований Закона об образовании.</a:t>
            </a:r>
          </a:p>
          <a:p>
            <a:endParaRPr lang="ru-RU" dirty="0"/>
          </a:p>
        </p:txBody>
      </p:sp>
      <p:pic>
        <p:nvPicPr>
          <p:cNvPr id="7170" name="Picture 2" descr="http://apple-boutique.ru/image/data/2/sys001/quality-mark-seal-ps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48452"/>
            <a:ext cx="2051720" cy="161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239000" cy="79208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Вывод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 2" pitchFamily="18" charset="2"/>
              <a:buChar char="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обеспечивает 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достижение целей обучения всеми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учащимися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Char char="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принципов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демократизации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образования</a:t>
            </a:r>
          </a:p>
          <a:p>
            <a:pPr algn="just">
              <a:buFont typeface="Wingdings 2" pitchFamily="18" charset="2"/>
              <a:buChar char="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атмосферы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роста самоуважения личности, укрепление её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уверенности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себе, удовлетворение основной потребности - потребности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самоуважении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194" name="Picture 2" descr="http://i007.radikal.ru/1101/1f/0a59a0455f9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0"/>
            <a:ext cx="252027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8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439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Технология развития критического мышления</vt:lpstr>
      <vt:lpstr>Критическое мышление </vt:lpstr>
      <vt:lpstr>Основная идея </vt:lpstr>
      <vt:lpstr>Презентация PowerPoint</vt:lpstr>
      <vt:lpstr>Первая стадия (фаза) - вызов.</vt:lpstr>
      <vt:lpstr>Вторая стадия (фаза) – осмысление (реализация смысла). </vt:lpstr>
      <vt:lpstr>Третья стадия (фаза) – рефлексия (размышление). </vt:lpstr>
      <vt:lpstr>Положительные стороны</vt:lpstr>
      <vt:lpstr>Вывод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dc:creator>СЦРО</dc:creator>
  <cp:lastModifiedBy>СЦРО</cp:lastModifiedBy>
  <cp:revision>7</cp:revision>
  <dcterms:created xsi:type="dcterms:W3CDTF">2016-08-16T07:23:19Z</dcterms:created>
  <dcterms:modified xsi:type="dcterms:W3CDTF">2016-08-16T08:18:23Z</dcterms:modified>
</cp:coreProperties>
</file>