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FF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11306E-6C7F-4B26-9B80-5E9ED10016B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19EF0A-8842-43FD-9073-6F89AAC774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1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646072-4D89-4350-90C9-1186F082116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41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C7CE68-19F9-4D47-8184-C1C58503920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89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B3683A-6D52-4343-939B-095D8321B5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04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614A9D-1964-483C-BC9D-8D5AB395583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83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08D4C8-8719-4651-8C0E-69A1D16DA7D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95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A8E951-0F15-435D-86D5-807944BE15F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38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B5F714-3477-4A24-B9ED-5B62A99196E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80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2DCE3E-3E06-4EB8-B7BE-BC549FA861A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18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D57E6E-4E6F-423B-BEBF-B8EF716DC91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4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05DA369E-CCED-4961-A9DE-D565530E648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-sv.ru/content/sites/default/files/interaktivtechno/akvarium.pdf" TargetMode="External"/><Relationship Id="rId2" Type="http://schemas.openxmlformats.org/officeDocument/2006/relationships/hyperlink" Target="http://festival.1september.ru/articles/532111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proj.net/tehnologiya-akvarium-t87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>
                <a:latin typeface="Times New Roman" pitchFamily="18" charset="0"/>
              </a:rPr>
              <a:t>Дискуссионная технология «Аквариум» </a:t>
            </a:r>
            <a:br>
              <a:rPr lang="ru-RU" sz="4400">
                <a:latin typeface="Times New Roman" pitchFamily="18" charset="0"/>
              </a:rPr>
            </a:br>
            <a:r>
              <a:rPr lang="ru-RU" sz="4400">
                <a:latin typeface="Times New Roman" pitchFamily="18" charset="0"/>
              </a:rPr>
              <a:t>в школьном обучении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>
              <a:lnSpc>
                <a:spcPct val="80000"/>
              </a:lnSpc>
            </a:pPr>
            <a:r>
              <a:rPr lang="ru-RU" sz="1700" u="sng">
                <a:latin typeface="Times New Roman" pitchFamily="18" charset="0"/>
              </a:rPr>
              <a:t>Выполнили работу:</a:t>
            </a:r>
          </a:p>
          <a:p>
            <a:pPr algn="r"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Календжян Артур</a:t>
            </a:r>
          </a:p>
          <a:p>
            <a:pPr algn="r"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Орлов Михаил</a:t>
            </a:r>
          </a:p>
          <a:p>
            <a:pPr algn="r"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Насунова Маргарита</a:t>
            </a:r>
          </a:p>
          <a:p>
            <a:pPr algn="r"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Мадильян Юлия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5125" name="Picture 5" descr="2014-03-12_2345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2750"/>
            <a:ext cx="3733800" cy="263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1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0"/>
            <a:ext cx="3200400" cy="196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57200"/>
            <a:ext cx="582295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77724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Источники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3886200"/>
          </a:xfrm>
        </p:spPr>
        <p:txBody>
          <a:bodyPr/>
          <a:lstStyle/>
          <a:p>
            <a:r>
              <a:rPr lang="ru-RU">
                <a:hlinkClick r:id="rId2"/>
              </a:rPr>
              <a:t>http://festival.1september.ru/articles/532111/</a:t>
            </a:r>
            <a:endParaRPr lang="ru-RU"/>
          </a:p>
          <a:p>
            <a:r>
              <a:rPr lang="ru-RU">
                <a:hlinkClick r:id="rId3"/>
              </a:rPr>
              <a:t>http://g-sv.ru/content/sites/default/files/interaktivtechno/akvarium.pdf</a:t>
            </a:r>
            <a:endParaRPr lang="ru-RU"/>
          </a:p>
          <a:p>
            <a:r>
              <a:rPr lang="ru-RU">
                <a:hlinkClick r:id="rId4"/>
              </a:rPr>
              <a:t>http://eduproj.net/tehnologiya-akvarium-t876.html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latin typeface="Times New Roman" pitchFamily="18" charset="0"/>
              </a:rPr>
              <a:t>Введение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800"/>
              <a:t>	</a:t>
            </a:r>
            <a:r>
              <a:rPr lang="ru-RU" sz="2800">
                <a:latin typeface="Times New Roman" pitchFamily="18" charset="0"/>
              </a:rPr>
              <a:t>В последнее время каждый уважающий себя педагог пытается внедрить в образовательный процесс новые интерактивные методики. О пользе их написано немало статей и учебников, но хотелось бы обратить внимание на одну достаточно интересную методику, которая отлично применяется в младших классах. Называется она "Аквариум".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latin typeface="Times New Roman" pitchFamily="18" charset="0"/>
              </a:rPr>
              <a:t>Суть технологии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	</a:t>
            </a:r>
            <a:r>
              <a:rPr lang="ru-RU">
                <a:latin typeface="Times New Roman" pitchFamily="18" charset="0"/>
              </a:rPr>
              <a:t>Педагог создает микрогруппу из 2-5 детей, за рассуждениями которой внимательно наблюдают остальные учащиеся. По истечении отведенного времени команда "аквариума" озвучивает окончательный вывод. Весь класс непосредственно обсуждает и в конечном итоге приходит к общему решению.  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219200" y="6019800"/>
            <a:ext cx="594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990600" y="5791200"/>
            <a:ext cx="739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2" action="ppaction://hlinksldjump"/>
              </a:rPr>
              <a:t>Механизм проведения «технологии Аквариум»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5" descr="imgpreviewCA51Y7I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8" t="3912" r="3488" b="19130"/>
          <a:stretch>
            <a:fillRect/>
          </a:stretch>
        </p:blipFill>
        <p:spPr bwMode="auto">
          <a:xfrm>
            <a:off x="685800" y="762000"/>
            <a:ext cx="7924800" cy="584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ru-RU" sz="4800" b="1">
                <a:solidFill>
                  <a:srgbClr val="CCFFFF"/>
                </a:solidFill>
                <a:latin typeface="Times New Roman" pitchFamily="18" charset="0"/>
              </a:rPr>
              <a:t>Цель: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3886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800" b="1">
                <a:solidFill>
                  <a:srgbClr val="CCFFFF"/>
                </a:solidFill>
                <a:latin typeface="Times New Roman" pitchFamily="18" charset="0"/>
              </a:rPr>
              <a:t>Научить детей самостоятельно приходить к </a:t>
            </a:r>
          </a:p>
          <a:p>
            <a:pPr algn="ctr">
              <a:buFont typeface="Wingdings" pitchFamily="2" charset="2"/>
              <a:buNone/>
            </a:pPr>
            <a:r>
              <a:rPr lang="ru-RU" sz="4800" b="1">
                <a:solidFill>
                  <a:srgbClr val="FF3300"/>
                </a:solidFill>
                <a:latin typeface="Times New Roman" pitchFamily="18" charset="0"/>
              </a:rPr>
              <a:t>истине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pPr algn="ctr"/>
            <a:r>
              <a:rPr lang="ru-RU" sz="4000"/>
              <a:t>	</a:t>
            </a:r>
            <a:r>
              <a:rPr lang="ru-RU" b="1">
                <a:latin typeface="Times New Roman" pitchFamily="18" charset="0"/>
              </a:rPr>
              <a:t>Задачи</a:t>
            </a:r>
            <a:r>
              <a:rPr lang="ru-RU"/>
              <a:t>	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274638" indent="623888" algn="just">
              <a:lnSpc>
                <a:spcPct val="90000"/>
              </a:lnSpc>
              <a:tabLst>
                <a:tab pos="808038" algn="l"/>
              </a:tabLst>
            </a:pPr>
            <a:r>
              <a:rPr lang="ru-RU" sz="2800" b="1" i="1">
                <a:latin typeface="Times New Roman" pitchFamily="18" charset="0"/>
              </a:rPr>
              <a:t>Обучающие:</a:t>
            </a:r>
            <a:r>
              <a:rPr lang="ru-RU" sz="2800">
                <a:latin typeface="Times New Roman" pitchFamily="18" charset="0"/>
              </a:rPr>
              <a:t> актуализация, закрепление и обобщение полученных знаний, самостоятельное конструирование новых знаний</a:t>
            </a:r>
          </a:p>
          <a:p>
            <a:pPr marL="274638" indent="623888" algn="just">
              <a:lnSpc>
                <a:spcPct val="90000"/>
              </a:lnSpc>
              <a:tabLst>
                <a:tab pos="808038" algn="l"/>
              </a:tabLst>
            </a:pPr>
            <a:r>
              <a:rPr lang="ru-RU" sz="2800" b="1" i="1">
                <a:latin typeface="Times New Roman" pitchFamily="18" charset="0"/>
              </a:rPr>
              <a:t>Развивающие:</a:t>
            </a:r>
            <a:r>
              <a:rPr lang="ru-RU" sz="2800">
                <a:latin typeface="Times New Roman" pitchFamily="18" charset="0"/>
              </a:rPr>
              <a:t>  овладение культурой ведения дискуссии, формирование умения высказывать собственные оценочные суждения и аргументировать свою точку зрения, навыков самооценки и самоанализа учебной деятельности, создание целостного видения проблемы; </a:t>
            </a:r>
          </a:p>
          <a:p>
            <a:pPr marL="274638" indent="623888" algn="just">
              <a:lnSpc>
                <a:spcPct val="90000"/>
              </a:lnSpc>
              <a:tabLst>
                <a:tab pos="808038" algn="l"/>
              </a:tabLst>
            </a:pPr>
            <a:r>
              <a:rPr lang="ru-RU" sz="2800" b="1" i="1">
                <a:latin typeface="Times New Roman" pitchFamily="18" charset="0"/>
              </a:rPr>
              <a:t>Воспитательные:</a:t>
            </a:r>
            <a:r>
              <a:rPr lang="ru-RU" sz="2800" i="1">
                <a:latin typeface="Times New Roman" pitchFamily="18" charset="0"/>
              </a:rPr>
              <a:t> </a:t>
            </a:r>
            <a:r>
              <a:rPr lang="ru-RU" sz="2800">
                <a:latin typeface="Times New Roman" pitchFamily="18" charset="0"/>
              </a:rPr>
              <a:t> моделирование собственной системы ценностей и вариативного проектирования модели своего поведения, базирующихся на свободе выбора. </a:t>
            </a:r>
          </a:p>
          <a:p>
            <a:pPr marL="274638" indent="623888">
              <a:lnSpc>
                <a:spcPct val="90000"/>
              </a:lnSpc>
              <a:tabLst>
                <a:tab pos="808038" algn="l"/>
              </a:tabLst>
            </a:pPr>
            <a:endParaRPr lang="ru-RU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" y="339725"/>
            <a:ext cx="8686800" cy="598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000" b="1">
                <a:latin typeface="Times New Roman" pitchFamily="18" charset="0"/>
              </a:rPr>
              <a:t>Механизм</a:t>
            </a:r>
            <a:r>
              <a:rPr lang="ru-RU" sz="3000" b="1">
                <a:solidFill>
                  <a:srgbClr val="000000"/>
                </a:solidFill>
              </a:rPr>
              <a:t> </a:t>
            </a:r>
            <a:r>
              <a:rPr lang="ru-RU" sz="3000" b="1">
                <a:latin typeface="Times New Roman" pitchFamily="18" charset="0"/>
              </a:rPr>
              <a:t>проведения</a:t>
            </a:r>
            <a:r>
              <a:rPr lang="ru-RU" sz="3000" b="1">
                <a:solidFill>
                  <a:srgbClr val="000000"/>
                </a:solidFill>
              </a:rPr>
              <a:t> </a:t>
            </a:r>
            <a:r>
              <a:rPr lang="ru-RU" sz="3000" b="1">
                <a:latin typeface="Times New Roman" pitchFamily="18" charset="0"/>
              </a:rPr>
              <a:t>техники</a:t>
            </a:r>
            <a:r>
              <a:rPr lang="ru-RU" sz="3000" b="1">
                <a:solidFill>
                  <a:srgbClr val="000000"/>
                </a:solidFill>
              </a:rPr>
              <a:t> </a:t>
            </a:r>
            <a:r>
              <a:rPr lang="ru-RU" sz="3000" b="1">
                <a:latin typeface="Times New Roman" pitchFamily="18" charset="0"/>
              </a:rPr>
              <a:t>«аквариум»</a:t>
            </a:r>
            <a:r>
              <a:rPr lang="ru-RU" sz="3000">
                <a:latin typeface="Times New Roman" pitchFamily="18" charset="0"/>
              </a:rPr>
              <a:t>:</a:t>
            </a:r>
            <a:r>
              <a:rPr lang="ru-RU" sz="4400">
                <a:latin typeface="Times New Roman" pitchFamily="18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• Участники дискуссии делятся на две группы (а может быть, и на три), которые располагаются в аудитории по кругу. </a:t>
            </a:r>
          </a:p>
          <a:p>
            <a:pPr algn="just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• Члены каждой группы выбирают представителя или председателя, который будет в процессе дискуссии отстаивать её позицию. </a:t>
            </a:r>
          </a:p>
          <a:p>
            <a:pPr algn="just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• Все участники заранее знакомятся с обсуждаемой темой, поэтому имеют возможность уже до начала дискуссии обменяться мнениями. (Можно предложить тему в начале дискуссии, тогда члены «аквариума» должны в течение 15-20 минут обсудить её и выработать общую точку зрения.)</a:t>
            </a:r>
          </a:p>
          <a:p>
            <a:pPr algn="just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• Представители групп собираются в центре кругов и получают возможность высказать мнение группы, отстаивая её позиции. Остальные участники «аквариума», не высказывая своего мнения, могут лишь передавать в ходе обсуждения записки, где выражают свои соображения. </a:t>
            </a:r>
          </a:p>
          <a:p>
            <a:pPr algn="just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• Представители групп могут взять перерыв, чтобы проконсультироваться с остальными её членами. </a:t>
            </a:r>
          </a:p>
          <a:p>
            <a:pPr algn="just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• «Аквариумное» обсуждение заканчивается по истечении отведенного времени или после принятия решения.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4267200" cy="50292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 b="1" i="1">
                <a:latin typeface="Times New Roman" pitchFamily="18" charset="0"/>
              </a:rPr>
              <a:t>Внутренние</a:t>
            </a:r>
            <a:r>
              <a:rPr lang="ru-RU" b="1" i="1"/>
              <a:t> </a:t>
            </a:r>
            <a:r>
              <a:rPr lang="ru-RU" b="1" i="1">
                <a:latin typeface="Times New Roman" pitchFamily="18" charset="0"/>
              </a:rPr>
              <a:t>роли</a:t>
            </a:r>
            <a:r>
              <a:rPr lang="ru-RU" b="1" i="1"/>
              <a:t>:</a:t>
            </a:r>
            <a:endParaRPr lang="ru-RU"/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>
                <a:latin typeface="Times New Roman" pitchFamily="18" charset="0"/>
              </a:rPr>
              <a:t>Сборщики информации;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>
                <a:latin typeface="Times New Roman" pitchFamily="18" charset="0"/>
              </a:rPr>
              <a:t>Аналитики,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>
                <a:latin typeface="Times New Roman" pitchFamily="18" charset="0"/>
              </a:rPr>
              <a:t>Секретарь-таймкипер,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>
                <a:latin typeface="Times New Roman" pitchFamily="18" charset="0"/>
              </a:rPr>
              <a:t>Спикер.</a:t>
            </a:r>
            <a:br>
              <a:rPr lang="ru-RU">
                <a:latin typeface="Times New Roman" pitchFamily="18" charset="0"/>
              </a:rPr>
            </a:br>
            <a:r>
              <a:rPr lang="ru-RU"/>
              <a:t>	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838200"/>
            <a:ext cx="4038600" cy="4876800"/>
          </a:xfrm>
        </p:spPr>
        <p:txBody>
          <a:bodyPr/>
          <a:lstStyle/>
          <a:p>
            <a:pPr marL="263525" indent="-263525" defTabSz="442913">
              <a:buFont typeface="Wingdings" pitchFamily="2" charset="2"/>
              <a:buNone/>
            </a:pPr>
            <a:r>
              <a:rPr lang="ru-RU" b="1" i="1">
                <a:latin typeface="Times New Roman" pitchFamily="18" charset="0"/>
              </a:rPr>
              <a:t>Внешние</a:t>
            </a:r>
            <a:r>
              <a:rPr lang="ru-RU" b="1" i="1"/>
              <a:t> </a:t>
            </a:r>
            <a:r>
              <a:rPr lang="ru-RU" b="1" i="1">
                <a:latin typeface="Times New Roman" pitchFamily="18" charset="0"/>
              </a:rPr>
              <a:t>роли</a:t>
            </a:r>
            <a:r>
              <a:rPr lang="ru-RU" b="1" i="1"/>
              <a:t>:</a:t>
            </a:r>
          </a:p>
          <a:p>
            <a:pPr marL="263525" indent="-263525" algn="just" defTabSz="442913">
              <a:buFont typeface="Wingdings" pitchFamily="2" charset="2"/>
              <a:buAutoNum type="arabicPeriod"/>
            </a:pPr>
            <a:r>
              <a:rPr lang="ru-RU"/>
              <a:t>	</a:t>
            </a:r>
            <a:r>
              <a:rPr lang="ru-RU">
                <a:latin typeface="Times New Roman" pitchFamily="18" charset="0"/>
              </a:rPr>
              <a:t>Наблюдатель не имеющий права вмешиваться в дискуссию (эксперт).</a:t>
            </a:r>
          </a:p>
        </p:txBody>
      </p:sp>
      <p:pic>
        <p:nvPicPr>
          <p:cNvPr id="35846" name="Picture 6" descr="botan_42527307_orig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33800"/>
            <a:ext cx="373380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8" name="Picture 8" descr="web-anali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3886200" cy="25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Оценка результатов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/>
              <a:t>     Наблюдателями заполняются листы оценивания:</a:t>
            </a:r>
          </a:p>
          <a:p>
            <a:pPr marL="609600" indent="-609600"/>
            <a:r>
              <a:rPr lang="ru-RU">
                <a:hlinkClick r:id="rId2" action="ppaction://hlinksldjump"/>
              </a:rPr>
              <a:t>взаимодействие с членами группы; </a:t>
            </a:r>
            <a:endParaRPr lang="ru-RU"/>
          </a:p>
          <a:p>
            <a:pPr marL="609600" indent="-609600"/>
            <a:r>
              <a:rPr lang="ru-RU">
                <a:hlinkClick r:id="rId3" action="ppaction://hlinksldjump"/>
              </a:rPr>
              <a:t>участие в обсуждении; </a:t>
            </a:r>
            <a:endParaRPr lang="ru-RU"/>
          </a:p>
          <a:p>
            <a:pPr marL="609600" indent="-609600"/>
            <a:r>
              <a:rPr lang="ru-RU">
                <a:hlinkClick r:id="rId4" action="ppaction://hlinksldjump"/>
              </a:rPr>
              <a:t>соблюдение правил ведения дискуссии.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66725"/>
            <a:ext cx="6629400" cy="639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94</TotalTime>
  <Words>260</Words>
  <Application>Microsoft Office PowerPoint</Application>
  <PresentationFormat>Экран (4:3)</PresentationFormat>
  <Paragraphs>41</Paragraphs>
  <Slides>12</Slides>
  <Notes>0</Notes>
  <HiddenSlides>4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Arial Black</vt:lpstr>
      <vt:lpstr>Пиксел</vt:lpstr>
      <vt:lpstr>Дискуссионная технология «Аквариум»  в школьном обучении</vt:lpstr>
      <vt:lpstr>Введение</vt:lpstr>
      <vt:lpstr>Суть технологии</vt:lpstr>
      <vt:lpstr>Цель:</vt:lpstr>
      <vt:lpstr> Задачи </vt:lpstr>
      <vt:lpstr>Презентация PowerPoint</vt:lpstr>
      <vt:lpstr>Презентация PowerPoint</vt:lpstr>
      <vt:lpstr>Оценка результатов</vt:lpstr>
      <vt:lpstr>Презентация PowerPoint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СЦРО</dc:creator>
  <cp:lastModifiedBy>СЦРО</cp:lastModifiedBy>
  <cp:revision>5</cp:revision>
  <cp:lastPrinted>1601-01-01T00:00:00Z</cp:lastPrinted>
  <dcterms:created xsi:type="dcterms:W3CDTF">1601-01-01T00:00:00Z</dcterms:created>
  <dcterms:modified xsi:type="dcterms:W3CDTF">2016-08-15T11:23:38Z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